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handoutMasterIdLst>
    <p:handoutMasterId r:id="rId58"/>
  </p:handoutMasterIdLst>
  <p:sldIdLst>
    <p:sldId id="619" r:id="rId2"/>
    <p:sldId id="620" r:id="rId3"/>
    <p:sldId id="256"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61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1" r:id="rId48"/>
    <p:sldId id="312" r:id="rId49"/>
    <p:sldId id="314" r:id="rId50"/>
    <p:sldId id="618" r:id="rId51"/>
    <p:sldId id="316" r:id="rId52"/>
    <p:sldId id="317" r:id="rId53"/>
    <p:sldId id="318" r:id="rId54"/>
    <p:sldId id="319" r:id="rId55"/>
    <p:sldId id="567"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86436" autoAdjust="0"/>
  </p:normalViewPr>
  <p:slideViewPr>
    <p:cSldViewPr>
      <p:cViewPr varScale="1">
        <p:scale>
          <a:sx n="107" d="100"/>
          <a:sy n="107" d="100"/>
        </p:scale>
        <p:origin x="-1440" y="-96"/>
      </p:cViewPr>
      <p:guideLst>
        <p:guide orient="horz" pos="2160"/>
        <p:guide pos="2880"/>
      </p:guideLst>
    </p:cSldViewPr>
  </p:slideViewPr>
  <p:outlineViewPr>
    <p:cViewPr>
      <p:scale>
        <a:sx n="33" d="100"/>
        <a:sy n="33" d="100"/>
      </p:scale>
      <p:origin x="0" y="9341"/>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Lst>
  </p:outlineViewPr>
  <p:notesTextViewPr>
    <p:cViewPr>
      <p:scale>
        <a:sx n="1" d="1"/>
        <a:sy n="1" d="1"/>
      </p:scale>
      <p:origin x="0" y="0"/>
    </p:cViewPr>
  </p:notesTextViewPr>
  <p:sorterViewPr>
    <p:cViewPr>
      <p:scale>
        <a:sx n="150" d="100"/>
        <a:sy n="150" d="100"/>
      </p:scale>
      <p:origin x="0" y="209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23.xml"/><Relationship Id="rId13" Type="http://schemas.openxmlformats.org/officeDocument/2006/relationships/slide" Target="slides/slide42.xml"/><Relationship Id="rId18" Type="http://schemas.openxmlformats.org/officeDocument/2006/relationships/slide" Target="slides/slide48.xml"/><Relationship Id="rId3" Type="http://schemas.openxmlformats.org/officeDocument/2006/relationships/slide" Target="slides/slide8.xml"/><Relationship Id="rId21" Type="http://schemas.openxmlformats.org/officeDocument/2006/relationships/slide" Target="slides/slide53.xml"/><Relationship Id="rId7" Type="http://schemas.openxmlformats.org/officeDocument/2006/relationships/slide" Target="slides/slide15.xml"/><Relationship Id="rId12" Type="http://schemas.openxmlformats.org/officeDocument/2006/relationships/slide" Target="slides/slide39.xml"/><Relationship Id="rId17" Type="http://schemas.openxmlformats.org/officeDocument/2006/relationships/slide" Target="slides/slide47.xml"/><Relationship Id="rId2" Type="http://schemas.openxmlformats.org/officeDocument/2006/relationships/slide" Target="slides/slide7.xml"/><Relationship Id="rId16" Type="http://schemas.openxmlformats.org/officeDocument/2006/relationships/slide" Target="slides/slide46.xml"/><Relationship Id="rId20" Type="http://schemas.openxmlformats.org/officeDocument/2006/relationships/slide" Target="slides/slide52.xml"/><Relationship Id="rId1" Type="http://schemas.openxmlformats.org/officeDocument/2006/relationships/slide" Target="slides/slide4.xml"/><Relationship Id="rId6" Type="http://schemas.openxmlformats.org/officeDocument/2006/relationships/slide" Target="slides/slide14.xml"/><Relationship Id="rId11" Type="http://schemas.openxmlformats.org/officeDocument/2006/relationships/slide" Target="slides/slide38.xml"/><Relationship Id="rId5" Type="http://schemas.openxmlformats.org/officeDocument/2006/relationships/slide" Target="slides/slide10.xml"/><Relationship Id="rId15" Type="http://schemas.openxmlformats.org/officeDocument/2006/relationships/slide" Target="slides/slide44.xml"/><Relationship Id="rId10" Type="http://schemas.openxmlformats.org/officeDocument/2006/relationships/slide" Target="slides/slide29.xml"/><Relationship Id="rId19" Type="http://schemas.openxmlformats.org/officeDocument/2006/relationships/slide" Target="slides/slide51.xml"/><Relationship Id="rId4" Type="http://schemas.openxmlformats.org/officeDocument/2006/relationships/slide" Target="slides/slide9.xml"/><Relationship Id="rId9" Type="http://schemas.openxmlformats.org/officeDocument/2006/relationships/slide" Target="slides/slide26.xml"/><Relationship Id="rId14" Type="http://schemas.openxmlformats.org/officeDocument/2006/relationships/slide" Target="slides/slide43.xml"/><Relationship Id="rId22"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F1E00-F0F1-42E9-9BB7-FBE53F30FB73}" type="doc">
      <dgm:prSet loTypeId="urn:microsoft.com/office/officeart/2005/8/layout/hList6" loCatId="list" qsTypeId="urn:microsoft.com/office/officeart/2005/8/quickstyle/simple1" qsCatId="simple" csTypeId="urn:microsoft.com/office/officeart/2005/8/colors/accent0_2" csCatId="mainScheme" phldr="1"/>
      <dgm:spPr/>
      <dgm:t>
        <a:bodyPr/>
        <a:lstStyle/>
        <a:p>
          <a:endParaRPr lang="en-US"/>
        </a:p>
      </dgm:t>
    </dgm:pt>
    <dgm:pt modelId="{C2B82E6D-5CC7-4401-9C4B-5035DB5D62A8}">
      <dgm:prSet phldrT="[Text]"/>
      <dgm:spPr/>
      <dgm:t>
        <a:bodyPr/>
        <a:lstStyle/>
        <a:p>
          <a:r>
            <a:rPr lang="en-US" dirty="0" smtClean="0"/>
            <a:t>Shortcomings</a:t>
          </a:r>
          <a:r>
            <a:rPr lang="en-US" baseline="0" dirty="0" smtClean="0"/>
            <a:t> of HDF (1996)</a:t>
          </a:r>
          <a:endParaRPr lang="en-US" dirty="0"/>
        </a:p>
      </dgm:t>
    </dgm:pt>
    <dgm:pt modelId="{30F219B2-6ED1-4C11-917F-5F75501EBD78}" type="parTrans" cxnId="{46B76A22-93F5-42BE-904A-400ED1FC38C0}">
      <dgm:prSet/>
      <dgm:spPr/>
      <dgm:t>
        <a:bodyPr/>
        <a:lstStyle/>
        <a:p>
          <a:endParaRPr lang="en-US"/>
        </a:p>
      </dgm:t>
    </dgm:pt>
    <dgm:pt modelId="{396EFBE1-C415-4CA9-8C8A-05D3C0517CF7}" type="sibTrans" cxnId="{46B76A22-93F5-42BE-904A-400ED1FC38C0}">
      <dgm:prSet/>
      <dgm:spPr/>
      <dgm:t>
        <a:bodyPr/>
        <a:lstStyle/>
        <a:p>
          <a:endParaRPr lang="en-US"/>
        </a:p>
      </dgm:t>
    </dgm:pt>
    <dgm:pt modelId="{F7787481-EA2F-4091-B916-AED97338A99D}">
      <dgm:prSet/>
      <dgm:spPr/>
      <dgm:t>
        <a:bodyPr/>
        <a:lstStyle/>
        <a:p>
          <a:r>
            <a:rPr lang="en-US" smtClean="0"/>
            <a:t>Limits on object &amp; file size (&lt;2GB)</a:t>
          </a:r>
          <a:endParaRPr lang="en-US" dirty="0"/>
        </a:p>
      </dgm:t>
    </dgm:pt>
    <dgm:pt modelId="{2DCF3808-62D9-4D58-801F-7D3FEC58EF13}" type="parTrans" cxnId="{9EDF0C6A-68E3-4977-A85B-87BD26BA8E4A}">
      <dgm:prSet/>
      <dgm:spPr/>
      <dgm:t>
        <a:bodyPr/>
        <a:lstStyle/>
        <a:p>
          <a:endParaRPr lang="en-US"/>
        </a:p>
      </dgm:t>
    </dgm:pt>
    <dgm:pt modelId="{B208DB57-F0FE-40D2-ACD9-79FF5DC629FB}" type="sibTrans" cxnId="{9EDF0C6A-68E3-4977-A85B-87BD26BA8E4A}">
      <dgm:prSet/>
      <dgm:spPr/>
      <dgm:t>
        <a:bodyPr/>
        <a:lstStyle/>
        <a:p>
          <a:endParaRPr lang="en-US"/>
        </a:p>
      </dgm:t>
    </dgm:pt>
    <dgm:pt modelId="{F7F721F0-FFD0-4FF0-9534-95D47BE37556}">
      <dgm:prSet/>
      <dgm:spPr/>
      <dgm:t>
        <a:bodyPr/>
        <a:lstStyle/>
        <a:p>
          <a:r>
            <a:rPr lang="en-US" dirty="0" smtClean="0"/>
            <a:t>Limited number of objects (&lt;20K)</a:t>
          </a:r>
          <a:endParaRPr lang="en-US" dirty="0"/>
        </a:p>
      </dgm:t>
    </dgm:pt>
    <dgm:pt modelId="{6904242B-6A34-42E1-9FEF-7EF97574D103}" type="parTrans" cxnId="{534B18D7-70BD-42A1-B766-E8DEE9602DE3}">
      <dgm:prSet/>
      <dgm:spPr/>
      <dgm:t>
        <a:bodyPr/>
        <a:lstStyle/>
        <a:p>
          <a:endParaRPr lang="en-US"/>
        </a:p>
      </dgm:t>
    </dgm:pt>
    <dgm:pt modelId="{17646DB6-6504-4461-9582-2449DE9D758B}" type="sibTrans" cxnId="{534B18D7-70BD-42A1-B766-E8DEE9602DE3}">
      <dgm:prSet/>
      <dgm:spPr/>
      <dgm:t>
        <a:bodyPr/>
        <a:lstStyle/>
        <a:p>
          <a:endParaRPr lang="en-US"/>
        </a:p>
      </dgm:t>
    </dgm:pt>
    <dgm:pt modelId="{D01E4F26-AFFD-4412-B478-441AC59E9C86}">
      <dgm:prSet/>
      <dgm:spPr/>
      <dgm:t>
        <a:bodyPr/>
        <a:lstStyle/>
        <a:p>
          <a:r>
            <a:rPr lang="en-US" smtClean="0"/>
            <a:t>Rigid data models</a:t>
          </a:r>
          <a:endParaRPr lang="en-US" dirty="0"/>
        </a:p>
      </dgm:t>
    </dgm:pt>
    <dgm:pt modelId="{3E28A497-DCD2-41DA-8C24-911C8B38FAAA}" type="parTrans" cxnId="{A5C9C69D-26E1-4A61-8FE0-5CFE7FEB79AF}">
      <dgm:prSet/>
      <dgm:spPr/>
      <dgm:t>
        <a:bodyPr/>
        <a:lstStyle/>
        <a:p>
          <a:endParaRPr lang="en-US"/>
        </a:p>
      </dgm:t>
    </dgm:pt>
    <dgm:pt modelId="{600E085F-42BA-4123-849C-83525453398A}" type="sibTrans" cxnId="{A5C9C69D-26E1-4A61-8FE0-5CFE7FEB79AF}">
      <dgm:prSet/>
      <dgm:spPr/>
      <dgm:t>
        <a:bodyPr/>
        <a:lstStyle/>
        <a:p>
          <a:endParaRPr lang="en-US"/>
        </a:p>
      </dgm:t>
    </dgm:pt>
    <dgm:pt modelId="{65ECB1F9-4035-4D63-B9A4-F1592F946F5D}">
      <dgm:prSet/>
      <dgm:spPr/>
      <dgm:t>
        <a:bodyPr/>
        <a:lstStyle/>
        <a:p>
          <a:r>
            <a:rPr lang="en-US" smtClean="0"/>
            <a:t>I/O performance</a:t>
          </a:r>
          <a:endParaRPr lang="en-US" dirty="0"/>
        </a:p>
      </dgm:t>
    </dgm:pt>
    <dgm:pt modelId="{9D06BFFE-50FB-4297-AC2A-7FB9C25E9582}" type="parTrans" cxnId="{6898C5B8-E43A-4204-9680-43642E420922}">
      <dgm:prSet/>
      <dgm:spPr/>
      <dgm:t>
        <a:bodyPr/>
        <a:lstStyle/>
        <a:p>
          <a:endParaRPr lang="en-US"/>
        </a:p>
      </dgm:t>
    </dgm:pt>
    <dgm:pt modelId="{68E91505-B93D-40E8-8BF9-3D5EF7B0BBCE}" type="sibTrans" cxnId="{6898C5B8-E43A-4204-9680-43642E420922}">
      <dgm:prSet/>
      <dgm:spPr/>
      <dgm:t>
        <a:bodyPr/>
        <a:lstStyle/>
        <a:p>
          <a:endParaRPr lang="en-US"/>
        </a:p>
      </dgm:t>
    </dgm:pt>
    <dgm:pt modelId="{B254AD2E-17A6-4D4F-8F68-E07FCED83089}">
      <dgm:prSet/>
      <dgm:spPr/>
      <dgm:t>
        <a:bodyPr/>
        <a:lstStyle/>
        <a:p>
          <a:r>
            <a:rPr lang="en-US" smtClean="0"/>
            <a:t>Code complexity</a:t>
          </a:r>
          <a:endParaRPr lang="en-US" dirty="0" smtClean="0"/>
        </a:p>
      </dgm:t>
    </dgm:pt>
    <dgm:pt modelId="{719C378F-AE6A-4881-A56B-8C3D12D9EB00}" type="parTrans" cxnId="{843E46DC-DCC4-47F1-ACD8-DE79BA5CCF9E}">
      <dgm:prSet/>
      <dgm:spPr/>
      <dgm:t>
        <a:bodyPr/>
        <a:lstStyle/>
        <a:p>
          <a:endParaRPr lang="en-US"/>
        </a:p>
      </dgm:t>
    </dgm:pt>
    <dgm:pt modelId="{CA5CA540-2FDA-4EF9-8A3A-F5EDC1AAB2C4}" type="sibTrans" cxnId="{843E46DC-DCC4-47F1-ACD8-DE79BA5CCF9E}">
      <dgm:prSet/>
      <dgm:spPr/>
      <dgm:t>
        <a:bodyPr/>
        <a:lstStyle/>
        <a:p>
          <a:endParaRPr lang="en-US"/>
        </a:p>
      </dgm:t>
    </dgm:pt>
    <dgm:pt modelId="{2AD8E282-9502-40DB-A3E7-E5C0E4F1CF19}" type="pres">
      <dgm:prSet presAssocID="{F9EF1E00-F0F1-42E9-9BB7-FBE53F30FB73}" presName="Name0" presStyleCnt="0">
        <dgm:presLayoutVars>
          <dgm:dir/>
          <dgm:resizeHandles val="exact"/>
        </dgm:presLayoutVars>
      </dgm:prSet>
      <dgm:spPr/>
      <dgm:t>
        <a:bodyPr/>
        <a:lstStyle/>
        <a:p>
          <a:endParaRPr lang="en-US"/>
        </a:p>
      </dgm:t>
    </dgm:pt>
    <dgm:pt modelId="{98C1FE3C-7408-4C5D-A280-D9AFFCA59A0C}" type="pres">
      <dgm:prSet presAssocID="{C2B82E6D-5CC7-4401-9C4B-5035DB5D62A8}" presName="node" presStyleLbl="node1" presStyleIdx="0" presStyleCnt="1">
        <dgm:presLayoutVars>
          <dgm:bulletEnabled val="1"/>
        </dgm:presLayoutVars>
      </dgm:prSet>
      <dgm:spPr/>
      <dgm:t>
        <a:bodyPr/>
        <a:lstStyle/>
        <a:p>
          <a:endParaRPr lang="en-US"/>
        </a:p>
      </dgm:t>
    </dgm:pt>
  </dgm:ptLst>
  <dgm:cxnLst>
    <dgm:cxn modelId="{A7242B4C-8DD3-4CEE-8374-65DD6A947541}" type="presOf" srcId="{F7F721F0-FFD0-4FF0-9534-95D47BE37556}" destId="{98C1FE3C-7408-4C5D-A280-D9AFFCA59A0C}" srcOrd="0" destOrd="2" presId="urn:microsoft.com/office/officeart/2005/8/layout/hList6"/>
    <dgm:cxn modelId="{843E46DC-DCC4-47F1-ACD8-DE79BA5CCF9E}" srcId="{C2B82E6D-5CC7-4401-9C4B-5035DB5D62A8}" destId="{B254AD2E-17A6-4D4F-8F68-E07FCED83089}" srcOrd="4" destOrd="0" parTransId="{719C378F-AE6A-4881-A56B-8C3D12D9EB00}" sibTransId="{CA5CA540-2FDA-4EF9-8A3A-F5EDC1AAB2C4}"/>
    <dgm:cxn modelId="{9EDF0C6A-68E3-4977-A85B-87BD26BA8E4A}" srcId="{C2B82E6D-5CC7-4401-9C4B-5035DB5D62A8}" destId="{F7787481-EA2F-4091-B916-AED97338A99D}" srcOrd="0" destOrd="0" parTransId="{2DCF3808-62D9-4D58-801F-7D3FEC58EF13}" sibTransId="{B208DB57-F0FE-40D2-ACD9-79FF5DC629FB}"/>
    <dgm:cxn modelId="{2C2BEAE5-6FB2-4423-93F4-085675451F9C}" type="presOf" srcId="{F9EF1E00-F0F1-42E9-9BB7-FBE53F30FB73}" destId="{2AD8E282-9502-40DB-A3E7-E5C0E4F1CF19}" srcOrd="0" destOrd="0" presId="urn:microsoft.com/office/officeart/2005/8/layout/hList6"/>
    <dgm:cxn modelId="{49AFA207-4425-4047-8505-4AA973ED1AC1}" type="presOf" srcId="{B254AD2E-17A6-4D4F-8F68-E07FCED83089}" destId="{98C1FE3C-7408-4C5D-A280-D9AFFCA59A0C}" srcOrd="0" destOrd="5" presId="urn:microsoft.com/office/officeart/2005/8/layout/hList6"/>
    <dgm:cxn modelId="{D6D47D36-E62F-4C9F-B89C-ECE707B98619}" type="presOf" srcId="{65ECB1F9-4035-4D63-B9A4-F1592F946F5D}" destId="{98C1FE3C-7408-4C5D-A280-D9AFFCA59A0C}" srcOrd="0" destOrd="4" presId="urn:microsoft.com/office/officeart/2005/8/layout/hList6"/>
    <dgm:cxn modelId="{18731CEB-9AD3-4BAE-980D-6442D1304C5C}" type="presOf" srcId="{D01E4F26-AFFD-4412-B478-441AC59E9C86}" destId="{98C1FE3C-7408-4C5D-A280-D9AFFCA59A0C}" srcOrd="0" destOrd="3" presId="urn:microsoft.com/office/officeart/2005/8/layout/hList6"/>
    <dgm:cxn modelId="{534B18D7-70BD-42A1-B766-E8DEE9602DE3}" srcId="{C2B82E6D-5CC7-4401-9C4B-5035DB5D62A8}" destId="{F7F721F0-FFD0-4FF0-9534-95D47BE37556}" srcOrd="1" destOrd="0" parTransId="{6904242B-6A34-42E1-9FEF-7EF97574D103}" sibTransId="{17646DB6-6504-4461-9582-2449DE9D758B}"/>
    <dgm:cxn modelId="{A5C9C69D-26E1-4A61-8FE0-5CFE7FEB79AF}" srcId="{C2B82E6D-5CC7-4401-9C4B-5035DB5D62A8}" destId="{D01E4F26-AFFD-4412-B478-441AC59E9C86}" srcOrd="2" destOrd="0" parTransId="{3E28A497-DCD2-41DA-8C24-911C8B38FAAA}" sibTransId="{600E085F-42BA-4123-849C-83525453398A}"/>
    <dgm:cxn modelId="{1AD4B73B-1949-461D-9135-249EE671B63B}" type="presOf" srcId="{F7787481-EA2F-4091-B916-AED97338A99D}" destId="{98C1FE3C-7408-4C5D-A280-D9AFFCA59A0C}" srcOrd="0" destOrd="1" presId="urn:microsoft.com/office/officeart/2005/8/layout/hList6"/>
    <dgm:cxn modelId="{3C1C6D69-9531-41C7-A2DE-62041382E58E}" type="presOf" srcId="{C2B82E6D-5CC7-4401-9C4B-5035DB5D62A8}" destId="{98C1FE3C-7408-4C5D-A280-D9AFFCA59A0C}" srcOrd="0" destOrd="0" presId="urn:microsoft.com/office/officeart/2005/8/layout/hList6"/>
    <dgm:cxn modelId="{46B76A22-93F5-42BE-904A-400ED1FC38C0}" srcId="{F9EF1E00-F0F1-42E9-9BB7-FBE53F30FB73}" destId="{C2B82E6D-5CC7-4401-9C4B-5035DB5D62A8}" srcOrd="0" destOrd="0" parTransId="{30F219B2-6ED1-4C11-917F-5F75501EBD78}" sibTransId="{396EFBE1-C415-4CA9-8C8A-05D3C0517CF7}"/>
    <dgm:cxn modelId="{6898C5B8-E43A-4204-9680-43642E420922}" srcId="{C2B82E6D-5CC7-4401-9C4B-5035DB5D62A8}" destId="{65ECB1F9-4035-4D63-B9A4-F1592F946F5D}" srcOrd="3" destOrd="0" parTransId="{9D06BFFE-50FB-4297-AC2A-7FB9C25E9582}" sibTransId="{68E91505-B93D-40E8-8BF9-3D5EF7B0BBCE}"/>
    <dgm:cxn modelId="{133F6F4D-AF50-46F3-9305-59ED51FB8284}" type="presParOf" srcId="{2AD8E282-9502-40DB-A3E7-E5C0E4F1CF19}" destId="{98C1FE3C-7408-4C5D-A280-D9AFFCA59A0C}"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BBAC62-94CB-4F77-AAAF-D425594F3F24}" type="datetime1">
              <a:rPr lang="en-US" smtClean="0"/>
              <a:t>12/30/2013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B2FCE3-57FA-4402-B802-607E658A6DA1}" type="slidenum">
              <a:rPr lang="en-US" smtClean="0"/>
              <a:t>‹#›</a:t>
            </a:fld>
            <a:endParaRPr lang="en-US"/>
          </a:p>
        </p:txBody>
      </p:sp>
    </p:spTree>
    <p:extLst>
      <p:ext uri="{BB962C8B-B14F-4D97-AF65-F5344CB8AC3E}">
        <p14:creationId xmlns:p14="http://schemas.microsoft.com/office/powerpoint/2010/main" val="33588759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576B52-A4C0-44AD-998F-58D666BF5246}" type="datetime1">
              <a:rPr lang="en-US" smtClean="0"/>
              <a:t>12/30/2013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4EEB75-8C15-4CD9-945E-8D0EBE123FEE}" type="slidenum">
              <a:rPr lang="en-US" smtClean="0"/>
              <a:t>‹#›</a:t>
            </a:fld>
            <a:endParaRPr lang="en-US"/>
          </a:p>
        </p:txBody>
      </p:sp>
    </p:spTree>
    <p:extLst>
      <p:ext uri="{BB962C8B-B14F-4D97-AF65-F5344CB8AC3E}">
        <p14:creationId xmlns:p14="http://schemas.microsoft.com/office/powerpoint/2010/main" val="21164463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sv.vt.edu/NCSA_WkShp/kriz/WkShp_kriz.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Wilhelmson</a:t>
            </a:r>
            <a:endParaRPr lang="en-US" dirty="0" smtClean="0"/>
          </a:p>
          <a:p>
            <a:r>
              <a:rPr lang="en-US" dirty="0" smtClean="0"/>
              <a:t>Norman</a:t>
            </a:r>
          </a:p>
          <a:p>
            <a:r>
              <a:rPr lang="en-US" dirty="0" err="1" smtClean="0"/>
              <a:t>Polyview</a:t>
            </a:r>
            <a:r>
              <a:rPr lang="en-US" dirty="0" smtClean="0"/>
              <a:t>: </a:t>
            </a:r>
            <a:r>
              <a:rPr lang="en-US" dirty="0" err="1" smtClean="0"/>
              <a:t>Kriz</a:t>
            </a:r>
            <a:r>
              <a:rPr lang="en-US" dirty="0" smtClean="0"/>
              <a:t> paper: </a:t>
            </a:r>
            <a:r>
              <a:rPr lang="en-US" dirty="0" smtClean="0">
                <a:hlinkClick r:id="rId3"/>
              </a:rPr>
              <a:t>http://www.sv.vt.edu/NCSA_WkShp/kriz/WkShp_kriz.html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15</a:t>
            </a:fld>
            <a:endParaRPr lang="en-US"/>
          </a:p>
        </p:txBody>
      </p:sp>
    </p:spTree>
    <p:extLst>
      <p:ext uri="{BB962C8B-B14F-4D97-AF65-F5344CB8AC3E}">
        <p14:creationId xmlns:p14="http://schemas.microsoft.com/office/powerpoint/2010/main" val="1939083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came ASCI.</a:t>
            </a:r>
          </a:p>
          <a:p>
            <a:r>
              <a:rPr lang="en-US" baseline="0" dirty="0" smtClean="0"/>
              <a:t>Result of nuclear test ban treaty of 1992.</a:t>
            </a:r>
          </a:p>
          <a:p>
            <a:r>
              <a:rPr lang="en-US" baseline="0" dirty="0" smtClean="0"/>
              <a:t>How maintain nuclear stockpile in absence of testing?</a:t>
            </a:r>
          </a:p>
          <a:p>
            <a:r>
              <a:rPr lang="en-US" baseline="0" dirty="0" smtClean="0"/>
              <a:t>Answer: through very large scale simulations on much larger systems.</a:t>
            </a:r>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36</a:t>
            </a:fld>
            <a:endParaRPr lang="en-US"/>
          </a:p>
        </p:txBody>
      </p:sp>
    </p:spTree>
    <p:extLst>
      <p:ext uri="{BB962C8B-B14F-4D97-AF65-F5344CB8AC3E}">
        <p14:creationId xmlns:p14="http://schemas.microsoft.com/office/powerpoint/2010/main" val="3059617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Required new</a:t>
            </a:r>
            <a:r>
              <a:rPr lang="en-US" baseline="0" dirty="0" smtClean="0"/>
              <a:t> systems, orders of magnitude bigger and faster.</a:t>
            </a:r>
          </a:p>
          <a:p>
            <a:endParaRPr lang="en-US" baseline="0" dirty="0" smtClean="0"/>
          </a:p>
          <a:p>
            <a:r>
              <a:rPr lang="en-US" baseline="0" dirty="0" smtClean="0"/>
              <a:t>Systems would become available by end of decade in the three labs at Livermore, Sandia, and Los Alamos.</a:t>
            </a:r>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37</a:t>
            </a:fld>
            <a:endParaRPr lang="en-US"/>
          </a:p>
        </p:txBody>
      </p:sp>
    </p:spTree>
    <p:extLst>
      <p:ext uri="{BB962C8B-B14F-4D97-AF65-F5344CB8AC3E}">
        <p14:creationId xmlns:p14="http://schemas.microsoft.com/office/powerpoint/2010/main" val="2626588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88" eaLnBrk="0" hangingPunct="0">
              <a:defRPr sz="2300">
                <a:solidFill>
                  <a:schemeClr val="tx1"/>
                </a:solidFill>
                <a:latin typeface="Arial" charset="0"/>
                <a:cs typeface="Arial" charset="0"/>
              </a:defRPr>
            </a:lvl1pPr>
            <a:lvl2pPr marL="714569" indent="-274834" defTabSz="914588" eaLnBrk="0" hangingPunct="0">
              <a:defRPr sz="2300">
                <a:solidFill>
                  <a:schemeClr val="tx1"/>
                </a:solidFill>
                <a:latin typeface="Arial" charset="0"/>
                <a:cs typeface="Arial" charset="0"/>
              </a:defRPr>
            </a:lvl2pPr>
            <a:lvl3pPr marL="1099337" indent="-219867" defTabSz="914588" eaLnBrk="0" hangingPunct="0">
              <a:defRPr sz="2300">
                <a:solidFill>
                  <a:schemeClr val="tx1"/>
                </a:solidFill>
                <a:latin typeface="Arial" charset="0"/>
                <a:cs typeface="Arial" charset="0"/>
              </a:defRPr>
            </a:lvl3pPr>
            <a:lvl4pPr marL="1539072" indent="-219867" defTabSz="914588" eaLnBrk="0" hangingPunct="0">
              <a:defRPr sz="2300">
                <a:solidFill>
                  <a:schemeClr val="tx1"/>
                </a:solidFill>
                <a:latin typeface="Arial" charset="0"/>
                <a:cs typeface="Arial" charset="0"/>
              </a:defRPr>
            </a:lvl4pPr>
            <a:lvl5pPr marL="1978807" indent="-219867" defTabSz="914588" eaLnBrk="0" hangingPunct="0">
              <a:defRPr sz="2300">
                <a:solidFill>
                  <a:schemeClr val="tx1"/>
                </a:solidFill>
                <a:latin typeface="Arial" charset="0"/>
                <a:cs typeface="Arial" charset="0"/>
              </a:defRPr>
            </a:lvl5pPr>
            <a:lvl6pPr marL="2418542" indent="-219867" algn="ctr" defTabSz="914588" eaLnBrk="0" fontAlgn="base" hangingPunct="0">
              <a:spcBef>
                <a:spcPct val="0"/>
              </a:spcBef>
              <a:spcAft>
                <a:spcPct val="0"/>
              </a:spcAft>
              <a:defRPr sz="2300">
                <a:solidFill>
                  <a:schemeClr val="tx1"/>
                </a:solidFill>
                <a:latin typeface="Arial" charset="0"/>
                <a:cs typeface="Arial" charset="0"/>
              </a:defRPr>
            </a:lvl6pPr>
            <a:lvl7pPr marL="2858277" indent="-219867" algn="ctr" defTabSz="914588" eaLnBrk="0" fontAlgn="base" hangingPunct="0">
              <a:spcBef>
                <a:spcPct val="0"/>
              </a:spcBef>
              <a:spcAft>
                <a:spcPct val="0"/>
              </a:spcAft>
              <a:defRPr sz="2300">
                <a:solidFill>
                  <a:schemeClr val="tx1"/>
                </a:solidFill>
                <a:latin typeface="Arial" charset="0"/>
                <a:cs typeface="Arial" charset="0"/>
              </a:defRPr>
            </a:lvl7pPr>
            <a:lvl8pPr marL="3298012" indent="-219867" algn="ctr" defTabSz="914588" eaLnBrk="0" fontAlgn="base" hangingPunct="0">
              <a:spcBef>
                <a:spcPct val="0"/>
              </a:spcBef>
              <a:spcAft>
                <a:spcPct val="0"/>
              </a:spcAft>
              <a:defRPr sz="2300">
                <a:solidFill>
                  <a:schemeClr val="tx1"/>
                </a:solidFill>
                <a:latin typeface="Arial" charset="0"/>
                <a:cs typeface="Arial" charset="0"/>
              </a:defRPr>
            </a:lvl8pPr>
            <a:lvl9pPr marL="3737747" indent="-219867" algn="ctr" defTabSz="914588" eaLnBrk="0" fontAlgn="base" hangingPunct="0">
              <a:spcBef>
                <a:spcPct val="0"/>
              </a:spcBef>
              <a:spcAft>
                <a:spcPct val="0"/>
              </a:spcAft>
              <a:defRPr sz="2300">
                <a:solidFill>
                  <a:schemeClr val="tx1"/>
                </a:solidFill>
                <a:latin typeface="Arial" charset="0"/>
                <a:cs typeface="Arial" charset="0"/>
              </a:defRPr>
            </a:lvl9pPr>
          </a:lstStyle>
          <a:p>
            <a:pPr eaLnBrk="1" hangingPunct="1"/>
            <a:fld id="{60F4A677-A59F-4C0B-9D4D-02CAE2534DD6}" type="slidenum">
              <a:rPr lang="en-US" sz="1200"/>
              <a:pPr eaLnBrk="1" hangingPunct="1"/>
              <a:t>38</a:t>
            </a:fld>
            <a:endParaRPr lang="en-US" sz="1200"/>
          </a:p>
        </p:txBody>
      </p:sp>
      <p:sp>
        <p:nvSpPr>
          <p:cNvPr id="105475" name="Rectangle 2"/>
          <p:cNvSpPr>
            <a:spLocks noGrp="1" noRot="1" noChangeAspect="1" noChangeArrowheads="1" noTextEdit="1"/>
          </p:cNvSpPr>
          <p:nvPr>
            <p:ph type="sldImg"/>
          </p:nvPr>
        </p:nvSpPr>
        <p:spPr>
          <a:xfrm>
            <a:off x="1146175" y="687388"/>
            <a:ext cx="4567238" cy="3427412"/>
          </a:xfrm>
          <a:ln/>
        </p:spPr>
      </p:sp>
      <p:sp>
        <p:nvSpPr>
          <p:cNvPr id="105476" name="Rectangle 3"/>
          <p:cNvSpPr>
            <a:spLocks noGrp="1" noChangeArrowheads="1"/>
          </p:cNvSpPr>
          <p:nvPr>
            <p:ph type="body" idx="1"/>
          </p:nvPr>
        </p:nvSpPr>
        <p:spPr>
          <a:xfrm>
            <a:off x="914804" y="4343094"/>
            <a:ext cx="5028392" cy="411418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Applications</a:t>
            </a:r>
            <a:r>
              <a:rPr lang="en-US" baseline="0" dirty="0" smtClean="0"/>
              <a:t> would involve correspondingly several orders of magnitude more data.</a:t>
            </a:r>
          </a:p>
          <a:p>
            <a:pPr eaLnBrk="1" hangingPunct="1"/>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Not just more, but new parallel architectures that would require new techniques for reading and writing data.</a:t>
            </a:r>
          </a:p>
          <a:p>
            <a:pPr eaLnBrk="1" hangingPunct="1"/>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DMF</a:t>
            </a:r>
          </a:p>
          <a:p>
            <a:pPr lvl="0"/>
            <a:r>
              <a:rPr lang="en-US" dirty="0" smtClean="0"/>
              <a:t>Tri-lab collaboration</a:t>
            </a:r>
          </a:p>
          <a:p>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39</a:t>
            </a:fld>
            <a:endParaRPr lang="en-US"/>
          </a:p>
        </p:txBody>
      </p:sp>
    </p:spTree>
    <p:extLst>
      <p:ext uri="{BB962C8B-B14F-4D97-AF65-F5344CB8AC3E}">
        <p14:creationId xmlns:p14="http://schemas.microsoft.com/office/powerpoint/2010/main" val="1639214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we see, the f</a:t>
            </a:r>
            <a:r>
              <a:rPr lang="en-US" dirty="0" smtClean="0"/>
              <a:t>ocus on scalable</a:t>
            </a:r>
            <a:r>
              <a:rPr lang="en-US" baseline="0" dirty="0" smtClean="0"/>
              <a:t> applications, complex data, data variety, parallel systems, and so forth.</a:t>
            </a:r>
          </a:p>
          <a:p>
            <a:endParaRPr lang="en-US" baseline="0" dirty="0" smtClean="0"/>
          </a:p>
          <a:p>
            <a:r>
              <a:rPr lang="en-US" baseline="0" dirty="0" smtClean="0"/>
              <a:t>Good, but there was an important missing part that many of us weren’t considering but that lay under the surface.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43</a:t>
            </a:fld>
            <a:endParaRPr lang="en-US"/>
          </a:p>
        </p:txBody>
      </p:sp>
    </p:spTree>
    <p:extLst>
      <p:ext uri="{BB962C8B-B14F-4D97-AF65-F5344CB8AC3E}">
        <p14:creationId xmlns:p14="http://schemas.microsoft.com/office/powerpoint/2010/main" val="1089494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 </a:t>
            </a:r>
            <a:r>
              <a:rPr lang="en-US" dirty="0" err="1" smtClean="0"/>
              <a:t>Fleig</a:t>
            </a:r>
            <a:r>
              <a:rPr lang="en-US" baseline="0" dirty="0" smtClean="0"/>
              <a:t> in 1990 took me to a hallway at NASA where there were racks upon racks of shelves containing old magnetic tapes. Al said to me, “Mike, do you see all of those tapes. Some of them are decades old. They contain priceless data that can help us understand our planet as a system. And Mike, guess what, we don’t have any way to get to the data on most of those tapes because we can’t find the information we need to decipher them. Is there some way with HDF that we can put information at the start of the file – a name, a phone number, anything – that would give us a fighting chance to figure out that information?”</a:t>
            </a:r>
          </a:p>
          <a:p>
            <a:endParaRPr lang="en-US" baseline="0" dirty="0" smtClean="0"/>
          </a:p>
          <a:p>
            <a:r>
              <a:rPr lang="en-US" baseline="0" dirty="0" smtClean="0"/>
              <a:t>That conversation with Al stuck in my mind from that day forward. When it came time to redesign HDF by creating HDF5, one of the things we did was introduce the use of a user block, so that someone could put their name, or anything else they wanted to, at the beginning of a file, so that the creator or someone else can provide information that will give posterity a fighting chance to figure out what’s in the file.</a:t>
            </a:r>
          </a:p>
          <a:p>
            <a:endParaRPr lang="en-US"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44</a:t>
            </a:fld>
            <a:endParaRPr lang="en-US"/>
          </a:p>
        </p:txBody>
      </p:sp>
    </p:spTree>
    <p:extLst>
      <p:ext uri="{BB962C8B-B14F-4D97-AF65-F5344CB8AC3E}">
        <p14:creationId xmlns:p14="http://schemas.microsoft.com/office/powerpoint/2010/main" val="193147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1998-2006</a:t>
            </a:r>
          </a:p>
          <a:p>
            <a:r>
              <a:rPr lang="en-US" dirty="0" smtClean="0"/>
              <a:t>Probably the best way to describe the middle years is to say that the early years were ones of developing the basic technologies and beginning to see wide adoption of HDF,</a:t>
            </a:r>
            <a:r>
              <a:rPr lang="en-US" baseline="0" dirty="0" smtClean="0"/>
              <a:t> whereas </a:t>
            </a:r>
            <a:r>
              <a:rPr lang="en-US" dirty="0" smtClean="0"/>
              <a:t> the middle years</a:t>
            </a:r>
            <a:r>
              <a:rPr lang="en-US" baseline="0" dirty="0" smtClean="0"/>
              <a:t> saw important changes to how we, as a group, needed to work with a growing and changing user base.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D4EEB75-8C15-4CD9-945E-8D0EBE123FEE}" type="slidenum">
              <a:rPr lang="en-US" smtClean="0"/>
              <a:t>46</a:t>
            </a:fld>
            <a:endParaRPr lang="en-US"/>
          </a:p>
        </p:txBody>
      </p:sp>
    </p:spTree>
    <p:extLst>
      <p:ext uri="{BB962C8B-B14F-4D97-AF65-F5344CB8AC3E}">
        <p14:creationId xmlns:p14="http://schemas.microsoft.com/office/powerpoint/2010/main" val="2539049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smtClean="0">
                <a:solidFill>
                  <a:schemeClr val="tx1"/>
                </a:solidFill>
                <a:effectLst/>
                <a:latin typeface="Arial" charset="0"/>
                <a:ea typeface="+mn-ea"/>
                <a:cs typeface="+mn-cs"/>
              </a:rPr>
              <a:t>We, LLNL,</a:t>
            </a:r>
            <a:r>
              <a:rPr kumimoji="1" lang="en-US" sz="1200" b="0" i="0" kern="1200" baseline="0" dirty="0" smtClean="0">
                <a:solidFill>
                  <a:schemeClr val="tx1"/>
                </a:solidFill>
                <a:effectLst/>
                <a:latin typeface="Arial" charset="0"/>
                <a:ea typeface="+mn-ea"/>
                <a:cs typeface="+mn-cs"/>
              </a:rPr>
              <a:t> SNL, LANL were excited</a:t>
            </a:r>
            <a:endParaRPr kumimoji="1" lang="en-US" sz="1200" b="0" i="0" kern="1200" dirty="0" smtClean="0">
              <a:solidFill>
                <a:schemeClr val="tx1"/>
              </a:solidFill>
              <a:effectLst/>
              <a:latin typeface="Arial" charset="0"/>
              <a:ea typeface="+mn-ea"/>
              <a:cs typeface="+mn-cs"/>
            </a:endParaRPr>
          </a:p>
          <a:p>
            <a:endParaRPr kumimoji="1" lang="en-US" sz="1200" b="0" i="0" kern="1200" dirty="0" smtClean="0">
              <a:solidFill>
                <a:schemeClr val="tx1"/>
              </a:solidFill>
              <a:effectLst/>
              <a:latin typeface="Arial" charset="0"/>
              <a:ea typeface="+mn-ea"/>
              <a:cs typeface="+mn-cs"/>
            </a:endParaRPr>
          </a:p>
          <a:p>
            <a:r>
              <a:rPr kumimoji="1" lang="en-US" sz="1200" b="0" i="0" kern="1200" dirty="0" smtClean="0">
                <a:solidFill>
                  <a:schemeClr val="tx1"/>
                </a:solidFill>
                <a:effectLst/>
                <a:latin typeface="Arial" charset="0"/>
                <a:ea typeface="+mn-ea"/>
                <a:cs typeface="+mn-cs"/>
              </a:rPr>
              <a:t>100 most significant, newly introduced research and development advances</a:t>
            </a:r>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48</a:t>
            </a:fld>
            <a:endParaRPr lang="en-US"/>
          </a:p>
        </p:txBody>
      </p:sp>
    </p:spTree>
    <p:extLst>
      <p:ext uri="{BB962C8B-B14F-4D97-AF65-F5344CB8AC3E}">
        <p14:creationId xmlns:p14="http://schemas.microsoft.com/office/powerpoint/2010/main" val="2504848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Genomic data</a:t>
            </a:r>
            <a:r>
              <a:rPr lang="en-US" baseline="0" dirty="0" smtClean="0"/>
              <a:t> in particular</a:t>
            </a:r>
            <a:endParaRPr 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Good example of old technologies not being able to scale, so turn to HDF5.</a:t>
            </a:r>
          </a:p>
          <a:p>
            <a:pPr lvl="0"/>
            <a:r>
              <a:rPr lang="en-US" dirty="0" smtClean="0"/>
              <a:t>Geospiza in 2004. </a:t>
            </a:r>
          </a:p>
          <a:p>
            <a:pPr lvl="0"/>
            <a:r>
              <a:rPr lang="en-US" dirty="0" smtClean="0"/>
              <a:t>Since then new sequencing technologies</a:t>
            </a:r>
            <a:r>
              <a:rPr lang="en-US" baseline="0" dirty="0" smtClean="0"/>
              <a:t> have exacerbated the problem.</a:t>
            </a:r>
            <a:endParaRPr lang="en-US" dirty="0" smtClean="0"/>
          </a:p>
          <a:p>
            <a:pPr lvl="0"/>
            <a:endParaRPr lang="en-US" dirty="0" smtClean="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52</a:t>
            </a:fld>
            <a:endParaRPr lang="en-US"/>
          </a:p>
        </p:txBody>
      </p:sp>
    </p:spTree>
    <p:extLst>
      <p:ext uri="{BB962C8B-B14F-4D97-AF65-F5344CB8AC3E}">
        <p14:creationId xmlns:p14="http://schemas.microsoft.com/office/powerpoint/2010/main" val="2382593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Electron tomography</a:t>
            </a:r>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53</a:t>
            </a:fld>
            <a:endParaRPr lang="en-US"/>
          </a:p>
        </p:txBody>
      </p:sp>
    </p:spTree>
    <p:extLst>
      <p:ext uri="{BB962C8B-B14F-4D97-AF65-F5344CB8AC3E}">
        <p14:creationId xmlns:p14="http://schemas.microsoft.com/office/powerpoint/2010/main" val="3514365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development for HDF in the early 90s was NASA’s Earth observing system. (Next.)</a:t>
            </a:r>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28</a:t>
            </a:fld>
            <a:endParaRPr lang="en-US"/>
          </a:p>
        </p:txBody>
      </p:sp>
    </p:spTree>
    <p:extLst>
      <p:ext uri="{BB962C8B-B14F-4D97-AF65-F5344CB8AC3E}">
        <p14:creationId xmlns:p14="http://schemas.microsoft.com/office/powerpoint/2010/main" val="3511961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smtClean="0"/>
              <a:t>HDF5 used in making Lord of The Rings</a:t>
            </a:r>
          </a:p>
          <a:p>
            <a:endParaRPr lang="en-US" sz="1200" b="1" dirty="0" smtClean="0"/>
          </a:p>
          <a:p>
            <a:r>
              <a:rPr lang="en-US" sz="1200" b="1" dirty="0" smtClean="0"/>
              <a:t>Sony </a:t>
            </a:r>
            <a:r>
              <a:rPr lang="en-US" sz="1200" b="1" dirty="0" err="1" smtClean="0"/>
              <a:t>Imageworks</a:t>
            </a:r>
            <a:r>
              <a:rPr lang="en-US" sz="1200" b="1" dirty="0" smtClean="0"/>
              <a:t>.  Field3D uses HDF5 for managing enormous</a:t>
            </a:r>
            <a:r>
              <a:rPr lang="en-US" sz="1200" b="1" baseline="0" dirty="0" smtClean="0"/>
              <a:t> amounts of data in </a:t>
            </a:r>
            <a:r>
              <a:rPr lang="en-US" sz="1200" b="1" dirty="0" smtClean="0"/>
              <a:t>CGI.</a:t>
            </a:r>
          </a:p>
          <a:p>
            <a:r>
              <a:rPr lang="en-US" sz="1200" b="1" dirty="0" smtClean="0"/>
              <a:t>All</a:t>
            </a:r>
            <a:r>
              <a:rPr lang="en-US" sz="1200" b="1" baseline="0" dirty="0" smtClean="0"/>
              <a:t> the animated files over the past 8 years.</a:t>
            </a:r>
          </a:p>
          <a:p>
            <a:endParaRPr lang="en-US" sz="1200"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54</a:t>
            </a:fld>
            <a:endParaRPr lang="en-US"/>
          </a:p>
        </p:txBody>
      </p:sp>
    </p:spTree>
    <p:extLst>
      <p:ext uri="{BB962C8B-B14F-4D97-AF65-F5344CB8AC3E}">
        <p14:creationId xmlns:p14="http://schemas.microsoft.com/office/powerpoint/2010/main" val="3420878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88" eaLnBrk="0" hangingPunct="0">
              <a:defRPr sz="2300">
                <a:solidFill>
                  <a:schemeClr val="tx1"/>
                </a:solidFill>
                <a:latin typeface="Arial" charset="0"/>
                <a:cs typeface="Arial" charset="0"/>
              </a:defRPr>
            </a:lvl1pPr>
            <a:lvl2pPr marL="714569" indent="-274834" defTabSz="914588" eaLnBrk="0" hangingPunct="0">
              <a:defRPr sz="2300">
                <a:solidFill>
                  <a:schemeClr val="tx1"/>
                </a:solidFill>
                <a:latin typeface="Arial" charset="0"/>
                <a:cs typeface="Arial" charset="0"/>
              </a:defRPr>
            </a:lvl2pPr>
            <a:lvl3pPr marL="1099337" indent="-219867" defTabSz="914588" eaLnBrk="0" hangingPunct="0">
              <a:defRPr sz="2300">
                <a:solidFill>
                  <a:schemeClr val="tx1"/>
                </a:solidFill>
                <a:latin typeface="Arial" charset="0"/>
                <a:cs typeface="Arial" charset="0"/>
              </a:defRPr>
            </a:lvl3pPr>
            <a:lvl4pPr marL="1539072" indent="-219867" defTabSz="914588" eaLnBrk="0" hangingPunct="0">
              <a:defRPr sz="2300">
                <a:solidFill>
                  <a:schemeClr val="tx1"/>
                </a:solidFill>
                <a:latin typeface="Arial" charset="0"/>
                <a:cs typeface="Arial" charset="0"/>
              </a:defRPr>
            </a:lvl4pPr>
            <a:lvl5pPr marL="1978807" indent="-219867" defTabSz="914588" eaLnBrk="0" hangingPunct="0">
              <a:defRPr sz="2300">
                <a:solidFill>
                  <a:schemeClr val="tx1"/>
                </a:solidFill>
                <a:latin typeface="Arial" charset="0"/>
                <a:cs typeface="Arial" charset="0"/>
              </a:defRPr>
            </a:lvl5pPr>
            <a:lvl6pPr marL="2418542" indent="-219867" algn="ctr" defTabSz="914588" eaLnBrk="0" fontAlgn="base" hangingPunct="0">
              <a:spcBef>
                <a:spcPct val="0"/>
              </a:spcBef>
              <a:spcAft>
                <a:spcPct val="0"/>
              </a:spcAft>
              <a:defRPr sz="2300">
                <a:solidFill>
                  <a:schemeClr val="tx1"/>
                </a:solidFill>
                <a:latin typeface="Arial" charset="0"/>
                <a:cs typeface="Arial" charset="0"/>
              </a:defRPr>
            </a:lvl6pPr>
            <a:lvl7pPr marL="2858277" indent="-219867" algn="ctr" defTabSz="914588" eaLnBrk="0" fontAlgn="base" hangingPunct="0">
              <a:spcBef>
                <a:spcPct val="0"/>
              </a:spcBef>
              <a:spcAft>
                <a:spcPct val="0"/>
              </a:spcAft>
              <a:defRPr sz="2300">
                <a:solidFill>
                  <a:schemeClr val="tx1"/>
                </a:solidFill>
                <a:latin typeface="Arial" charset="0"/>
                <a:cs typeface="Arial" charset="0"/>
              </a:defRPr>
            </a:lvl7pPr>
            <a:lvl8pPr marL="3298012" indent="-219867" algn="ctr" defTabSz="914588" eaLnBrk="0" fontAlgn="base" hangingPunct="0">
              <a:spcBef>
                <a:spcPct val="0"/>
              </a:spcBef>
              <a:spcAft>
                <a:spcPct val="0"/>
              </a:spcAft>
              <a:defRPr sz="2300">
                <a:solidFill>
                  <a:schemeClr val="tx1"/>
                </a:solidFill>
                <a:latin typeface="Arial" charset="0"/>
                <a:cs typeface="Arial" charset="0"/>
              </a:defRPr>
            </a:lvl8pPr>
            <a:lvl9pPr marL="3737747" indent="-219867" algn="ctr" defTabSz="914588" eaLnBrk="0" fontAlgn="base" hangingPunct="0">
              <a:spcBef>
                <a:spcPct val="0"/>
              </a:spcBef>
              <a:spcAft>
                <a:spcPct val="0"/>
              </a:spcAft>
              <a:defRPr sz="2300">
                <a:solidFill>
                  <a:schemeClr val="tx1"/>
                </a:solidFill>
                <a:latin typeface="Arial" charset="0"/>
                <a:cs typeface="Arial" charset="0"/>
              </a:defRPr>
            </a:lvl9pPr>
          </a:lstStyle>
          <a:p>
            <a:pPr eaLnBrk="1" hangingPunct="1"/>
            <a:fld id="{35FFF5B3-D611-411B-8484-52CC9628D6B0}" type="slidenum">
              <a:rPr lang="en-US" sz="1200"/>
              <a:pPr eaLnBrk="1" hangingPunct="1"/>
              <a:t>29</a:t>
            </a:fld>
            <a:endParaRPr lang="en-US" sz="1200"/>
          </a:p>
        </p:txBody>
      </p:sp>
      <p:sp>
        <p:nvSpPr>
          <p:cNvPr id="112643" name="Rectangle 2"/>
          <p:cNvSpPr>
            <a:spLocks noGrp="1" noRot="1" noChangeAspect="1" noChangeArrowheads="1" noTextEdit="1"/>
          </p:cNvSpPr>
          <p:nvPr>
            <p:ph type="sldImg"/>
          </p:nvPr>
        </p:nvSpPr>
        <p:spPr>
          <a:xfrm>
            <a:off x="1146175" y="687388"/>
            <a:ext cx="4567238" cy="3427412"/>
          </a:xfrm>
          <a:ln/>
        </p:spPr>
      </p:sp>
      <p:sp>
        <p:nvSpPr>
          <p:cNvPr id="112644" name="Rectangle 3"/>
          <p:cNvSpPr>
            <a:spLocks noGrp="1" noChangeArrowheads="1"/>
          </p:cNvSpPr>
          <p:nvPr>
            <p:ph type="body" idx="1"/>
          </p:nvPr>
        </p:nvSpPr>
        <p:spPr>
          <a:xfrm>
            <a:off x="1370692" y="4343093"/>
            <a:ext cx="4116617" cy="41157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EOS has 3</a:t>
            </a:r>
            <a:r>
              <a:rPr lang="en-US" baseline="0" dirty="0" smtClean="0"/>
              <a:t> primary satellites, each with several instruments, and a number of other satellites.</a:t>
            </a:r>
          </a:p>
          <a:p>
            <a:pPr eaLnBrk="1" hangingPunct="1"/>
            <a:r>
              <a:rPr lang="en-US" baseline="0" dirty="0" smtClean="0"/>
              <a:t>Interoperability daunting. </a:t>
            </a:r>
          </a:p>
          <a:p>
            <a:pPr eaLnBrk="1" hangingPunct="1"/>
            <a:r>
              <a:rPr lang="en-US" baseline="0" dirty="0" smtClean="0"/>
              <a:t>Volume, complexity.</a:t>
            </a:r>
          </a:p>
          <a:p>
            <a:pPr eaLnBrk="1" hangingPunct="1"/>
            <a:r>
              <a:rPr lang="en-US" baseline="0" dirty="0" smtClean="0"/>
              <a:t>15 tried, HDF chosen.</a:t>
            </a:r>
          </a:p>
          <a:p>
            <a:pPr eaLnBrk="1" hangingPunct="1"/>
            <a:r>
              <a:rPr lang="en-US" baseline="0" dirty="0" smtClean="0"/>
              <a:t>NSF role significant</a:t>
            </a:r>
          </a:p>
          <a:p>
            <a:pPr marL="628650" lvl="1" indent="-171450" eaLnBrk="1" hangingPunct="1">
              <a:buFont typeface="Arial" pitchFamily="34" charset="0"/>
              <a:buChar char="•"/>
            </a:pPr>
            <a:r>
              <a:rPr lang="en-US" dirty="0" smtClean="0"/>
              <a:t>Software</a:t>
            </a:r>
            <a:r>
              <a:rPr lang="en-US" baseline="0" dirty="0" smtClean="0"/>
              <a:t> capitalization </a:t>
            </a:r>
            <a:r>
              <a:rPr lang="en-US" baseline="0" dirty="0" smtClean="0">
                <a:sym typeface="Wingdings" pitchFamily="2" charset="2"/>
              </a:rPr>
              <a:t>provided the quality and support needed to make HDF a candidate for mission-critical operations.</a:t>
            </a:r>
          </a:p>
          <a:p>
            <a:pPr marL="628650" lvl="1" indent="-171450" eaLnBrk="1" hangingPunct="1">
              <a:buFont typeface="Arial" pitchFamily="34" charset="0"/>
              <a:buChar char="•"/>
            </a:pPr>
            <a:r>
              <a:rPr lang="en-US" baseline="0" dirty="0" smtClean="0">
                <a:sym typeface="Wingdings" pitchFamily="2" charset="2"/>
              </a:rPr>
              <a:t>NetCDF harmonization key to interoperability</a:t>
            </a:r>
          </a:p>
          <a:p>
            <a:pPr marL="628650" lvl="1" indent="-171450" eaLnBrk="1" hangingPunct="1">
              <a:buFont typeface="Arial" pitchFamily="34" charset="0"/>
              <a:buChar char="•"/>
            </a:pP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30</a:t>
            </a:fld>
            <a:endParaRPr lang="en-US"/>
          </a:p>
        </p:txBody>
      </p:sp>
    </p:spTree>
    <p:extLst>
      <p:ext uri="{BB962C8B-B14F-4D97-AF65-F5344CB8AC3E}">
        <p14:creationId xmlns:p14="http://schemas.microsoft.com/office/powerpoint/2010/main" val="3280804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31</a:t>
            </a:fld>
            <a:endParaRPr lang="en-US"/>
          </a:p>
        </p:txBody>
      </p:sp>
    </p:spTree>
    <p:extLst>
      <p:ext uri="{BB962C8B-B14F-4D97-AF65-F5344CB8AC3E}">
        <p14:creationId xmlns:p14="http://schemas.microsoft.com/office/powerpoint/2010/main" val="1286953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Spent some time trying to figure</a:t>
            </a:r>
            <a:r>
              <a:rPr lang="en-US" baseline="0" dirty="0" smtClean="0"/>
              <a:t> out how to evolve HDF to address these shortcomings.</a:t>
            </a:r>
          </a:p>
          <a:p>
            <a:endParaRPr lang="en-US" baseline="0" dirty="0" smtClean="0"/>
          </a:p>
          <a:p>
            <a:r>
              <a:rPr lang="en-US" baseline="0" dirty="0" smtClean="0"/>
              <a:t>Ultimately decided, better to start over.</a:t>
            </a:r>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32</a:t>
            </a:fld>
            <a:endParaRPr lang="en-US"/>
          </a:p>
        </p:txBody>
      </p:sp>
    </p:spTree>
    <p:extLst>
      <p:ext uri="{BB962C8B-B14F-4D97-AF65-F5344CB8AC3E}">
        <p14:creationId xmlns:p14="http://schemas.microsoft.com/office/powerpoint/2010/main" val="191484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One way of addressing issues of code complexity and rigid</a:t>
            </a:r>
            <a:r>
              <a:rPr lang="en-US" baseline="0" dirty="0" smtClean="0"/>
              <a:t> data models, </a:t>
            </a:r>
            <a:r>
              <a:rPr lang="en-US" dirty="0" smtClean="0"/>
              <a:t>was to avoid creating a number of different objects such as raster images and sets tables and so forth. </a:t>
            </a:r>
          </a:p>
          <a:p>
            <a:endParaRPr lang="en-US" dirty="0" smtClean="0"/>
          </a:p>
          <a:p>
            <a:r>
              <a:rPr lang="en-US" dirty="0" smtClean="0"/>
              <a:t>Instead we decided the new version would have one basic structure, multidimensional array structure, where the elements of the array could be virtually any data type you could define.</a:t>
            </a:r>
          </a:p>
          <a:p>
            <a:endParaRPr lang="en-US" dirty="0" smtClean="0"/>
          </a:p>
          <a:p>
            <a:r>
              <a:rPr lang="en-US" dirty="0" smtClean="0"/>
              <a:t>This unified array structure, called a data set, combined with a rich collection of available data types, was very important to the success of the new version of the HDF format. </a:t>
            </a:r>
          </a:p>
          <a:p>
            <a:endParaRPr lang="en-US" dirty="0" smtClean="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33</a:t>
            </a:fld>
            <a:endParaRPr lang="en-US"/>
          </a:p>
        </p:txBody>
      </p:sp>
    </p:spTree>
    <p:extLst>
      <p:ext uri="{BB962C8B-B14F-4D97-AF65-F5344CB8AC3E}">
        <p14:creationId xmlns:p14="http://schemas.microsoft.com/office/powerpoint/2010/main" val="3378798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new comprehensive structure, it’s possible to define all the structures used in</a:t>
            </a:r>
            <a:r>
              <a:rPr lang="en-US" baseline="0" dirty="0" smtClean="0"/>
              <a:t> the original HDF. </a:t>
            </a:r>
          </a:p>
          <a:p>
            <a:endParaRPr lang="en-US" baseline="0" dirty="0" smtClean="0"/>
          </a:p>
          <a:p>
            <a:r>
              <a:rPr lang="en-US" baseline="0" dirty="0" smtClean="0"/>
              <a:t>Here we see how the table structure, the scientific data set and the raster image structures all can be derived from this structure. </a:t>
            </a:r>
          </a:p>
          <a:p>
            <a:endParaRPr lang="en-US" baseline="0" dirty="0" smtClean="0"/>
          </a:p>
          <a:p>
            <a:r>
              <a:rPr lang="en-US" baseline="0" dirty="0" smtClean="0"/>
              <a:t>(next)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34</a:t>
            </a:fld>
            <a:endParaRPr lang="en-US"/>
          </a:p>
        </p:txBody>
      </p:sp>
    </p:spTree>
    <p:extLst>
      <p:ext uri="{BB962C8B-B14F-4D97-AF65-F5344CB8AC3E}">
        <p14:creationId xmlns:p14="http://schemas.microsoft.com/office/powerpoint/2010/main" val="2413844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even had in mind originally that the grouping structure would be derived from this as well, as shown here.</a:t>
            </a:r>
          </a:p>
          <a:p>
            <a:endParaRPr lang="en-US" baseline="0" dirty="0" smtClean="0"/>
          </a:p>
          <a:p>
            <a:r>
              <a:rPr lang="en-US" baseline="0" dirty="0" smtClean="0"/>
              <a:t>Ultimately we decided against that, however, and created a separate grouping structure.</a:t>
            </a:r>
          </a:p>
          <a:p>
            <a:endParaRPr lang="en-US" baseline="0" dirty="0" smtClean="0"/>
          </a:p>
          <a:p>
            <a:r>
              <a:rPr lang="en-US" baseline="0" dirty="0" smtClean="0"/>
              <a:t>Shopped around this idea, but at first no takers. (Next)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35</a:t>
            </a:fld>
            <a:endParaRPr lang="en-US"/>
          </a:p>
        </p:txBody>
      </p:sp>
    </p:spTree>
    <p:extLst>
      <p:ext uri="{BB962C8B-B14F-4D97-AF65-F5344CB8AC3E}">
        <p14:creationId xmlns:p14="http://schemas.microsoft.com/office/powerpoint/2010/main" val="7934489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999.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1053"/>
          <p:cNvSpPr txBox="1">
            <a:spLocks noChangeArrowheads="1"/>
          </p:cNvSpPr>
          <p:nvPr userDrawn="1"/>
        </p:nvSpPr>
        <p:spPr bwMode="auto">
          <a:xfrm>
            <a:off x="7239000" y="6629400"/>
            <a:ext cx="1600200" cy="228600"/>
          </a:xfrm>
          <a:prstGeom prst="rect">
            <a:avLst/>
          </a:prstGeom>
          <a:noFill/>
          <a:ln w="9525">
            <a:noFill/>
            <a:miter lim="800000"/>
            <a:headEnd/>
            <a:tailEnd/>
          </a:ln>
          <a:effectLst/>
        </p:spPr>
        <p:txBody>
          <a:bodyPr anchor="b"/>
          <a:lstStyle>
            <a:lvl1pPr>
              <a:defRPr sz="1200" b="0">
                <a:solidFill>
                  <a:schemeClr val="bg1"/>
                </a:solidFill>
                <a:latin typeface="Arial" pitchFamily="34" charset="0"/>
                <a:cs typeface="Arial" pitchFamily="34" charset="0"/>
              </a:defRPr>
            </a:lvl1pPr>
          </a:lstStyle>
          <a:p>
            <a:pPr algn="r">
              <a:defRPr/>
            </a:pPr>
            <a:r>
              <a:rPr lang="en-US" sz="1100" dirty="0" smtClean="0">
                <a:latin typeface="+mn-lt"/>
                <a:ea typeface="+mn-ea"/>
              </a:rPr>
              <a:t>www.hdfgroup.org</a:t>
            </a:r>
          </a:p>
        </p:txBody>
      </p:sp>
      <p:pic>
        <p:nvPicPr>
          <p:cNvPr id="6" name="Picture 1056"/>
          <p:cNvPicPr>
            <a:picLocks noChangeAspect="1" noChangeArrowheads="1"/>
          </p:cNvPicPr>
          <p:nvPr userDrawn="1"/>
        </p:nvPicPr>
        <p:blipFill>
          <a:blip r:embed="rId3" cstate="print"/>
          <a:srcRect/>
          <a:stretch>
            <a:fillRect/>
          </a:stretch>
        </p:blipFill>
        <p:spPr bwMode="auto">
          <a:xfrm>
            <a:off x="404813" y="152400"/>
            <a:ext cx="966787" cy="515938"/>
          </a:xfrm>
          <a:prstGeom prst="rect">
            <a:avLst/>
          </a:prstGeom>
          <a:noFill/>
          <a:ln w="9525">
            <a:noFill/>
            <a:miter lim="800000"/>
            <a:headEnd/>
            <a:tailEnd/>
          </a:ln>
        </p:spPr>
      </p:pic>
      <p:sp>
        <p:nvSpPr>
          <p:cNvPr id="7" name="TextBox 6"/>
          <p:cNvSpPr txBox="1"/>
          <p:nvPr userDrawn="1"/>
        </p:nvSpPr>
        <p:spPr>
          <a:xfrm>
            <a:off x="1371600" y="228600"/>
            <a:ext cx="2133600" cy="323165"/>
          </a:xfrm>
          <a:prstGeom prst="rect">
            <a:avLst/>
          </a:prstGeom>
          <a:noFill/>
        </p:spPr>
        <p:txBody>
          <a:bodyPr wrap="square" bIns="0" anchor="b" anchorCtr="0">
            <a:spAutoFit/>
          </a:bodyPr>
          <a:lstStyle/>
          <a:p>
            <a:pPr algn="l">
              <a:defRPr/>
            </a:pPr>
            <a:r>
              <a:rPr lang="en-US" sz="1800" b="1" dirty="0">
                <a:effectLst/>
                <a:latin typeface="+mj-lt"/>
                <a:ea typeface="+mn-ea"/>
                <a:cs typeface="Arial" pitchFamily="34" charset="0"/>
              </a:rPr>
              <a:t>The </a:t>
            </a:r>
            <a:r>
              <a:rPr lang="en-US" sz="1800" b="1" dirty="0" smtClean="0">
                <a:effectLst/>
                <a:latin typeface="+mj-lt"/>
                <a:ea typeface="+mn-ea"/>
                <a:cs typeface="Arial" pitchFamily="34" charset="0"/>
              </a:rPr>
              <a:t>HDF </a:t>
            </a:r>
            <a:r>
              <a:rPr lang="en-US" sz="1800" b="1" dirty="0">
                <a:effectLst/>
                <a:latin typeface="+mj-lt"/>
                <a:ea typeface="+mn-ea"/>
                <a:cs typeface="Arial" pitchFamily="34" charset="0"/>
              </a:rPr>
              <a:t>Group</a:t>
            </a:r>
          </a:p>
        </p:txBody>
      </p:sp>
      <p:sp>
        <p:nvSpPr>
          <p:cNvPr id="37890" name="Rectangle 2050"/>
          <p:cNvSpPr>
            <a:spLocks noGrp="1" noChangeArrowheads="1"/>
          </p:cNvSpPr>
          <p:nvPr>
            <p:ph type="ctrTitle"/>
          </p:nvPr>
        </p:nvSpPr>
        <p:spPr>
          <a:xfrm>
            <a:off x="685800" y="2209800"/>
            <a:ext cx="7772400" cy="2057400"/>
          </a:xfrm>
        </p:spPr>
        <p:txBody>
          <a:bodyPr anchor="t"/>
          <a:lstStyle>
            <a:lvl1pPr>
              <a:defRPr sz="4800">
                <a:latin typeface="+mj-lt"/>
                <a:cs typeface="Arial" pitchFamily="34" charset="0"/>
              </a:defRPr>
            </a:lvl1pPr>
          </a:lstStyle>
          <a:p>
            <a:r>
              <a:rPr lang="en-US" smtClean="0"/>
              <a:t>Click to edit Master title style</a:t>
            </a:r>
            <a:endParaRPr lang="en-US" dirty="0"/>
          </a:p>
        </p:txBody>
      </p:sp>
      <p:sp>
        <p:nvSpPr>
          <p:cNvPr id="37891" name="Rectangle 2051"/>
          <p:cNvSpPr>
            <a:spLocks noGrp="1" noChangeArrowheads="1"/>
          </p:cNvSpPr>
          <p:nvPr>
            <p:ph type="subTitle" idx="1"/>
          </p:nvPr>
        </p:nvSpPr>
        <p:spPr>
          <a:xfrm>
            <a:off x="1219200" y="4419600"/>
            <a:ext cx="6400800" cy="914400"/>
          </a:xfrm>
        </p:spPr>
        <p:txBody>
          <a:bodyPr/>
          <a:lstStyle>
            <a:lvl1pPr marL="0" indent="0" algn="ctr">
              <a:buFontTx/>
              <a:buNone/>
              <a:defRPr sz="2400">
                <a:latin typeface="+mj-lt"/>
                <a:cs typeface="Arial" pitchFamily="34" charset="0"/>
              </a:defRPr>
            </a:lvl1pPr>
          </a:lstStyle>
          <a:p>
            <a:r>
              <a:rPr lang="en-US" smtClean="0"/>
              <a:t>Click to edit Master subtitle style</a:t>
            </a:r>
            <a:endParaRPr lang="en-US" dirty="0"/>
          </a:p>
        </p:txBody>
      </p:sp>
      <p:sp>
        <p:nvSpPr>
          <p:cNvPr id="10" name="Rectangle 2066"/>
          <p:cNvSpPr>
            <a:spLocks noGrp="1" noChangeArrowheads="1"/>
          </p:cNvSpPr>
          <p:nvPr>
            <p:ph type="sldNum" sz="quarter" idx="12"/>
          </p:nvPr>
        </p:nvSpPr>
        <p:spPr/>
        <p:txBody>
          <a:bodyPr/>
          <a:lstStyle>
            <a:lvl1pPr>
              <a:defRPr sz="1100">
                <a:latin typeface="+mn-lt"/>
              </a:defRPr>
            </a:lvl1pPr>
          </a:lstStyle>
          <a:p>
            <a:fld id="{736C4BAF-311F-7A41-A7B2-B0FB909503E6}" type="slidenum">
              <a:rPr lang="en-US" smtClean="0"/>
              <a:pPr/>
              <a:t>‹#›</a:t>
            </a:fld>
            <a:endParaRPr lang="en-US" dirty="0"/>
          </a:p>
        </p:txBody>
      </p:sp>
      <p:sp>
        <p:nvSpPr>
          <p:cNvPr id="11" name="Rectangle 1053"/>
          <p:cNvSpPr>
            <a:spLocks noGrp="1" noChangeArrowheads="1"/>
          </p:cNvSpPr>
          <p:nvPr>
            <p:ph type="dt" sz="half" idx="2"/>
          </p:nvPr>
        </p:nvSpPr>
        <p:spPr bwMode="auto">
          <a:xfrm>
            <a:off x="304800" y="6629400"/>
            <a:ext cx="2286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100" b="0" smtClean="0">
                <a:solidFill>
                  <a:schemeClr val="bg1"/>
                </a:solidFill>
                <a:latin typeface="+mn-lt"/>
                <a:ea typeface="+mn-ea"/>
                <a:cs typeface="Arial" pitchFamily="34" charset="0"/>
              </a:defRPr>
            </a:lvl1pPr>
          </a:lstStyle>
          <a:p>
            <a:pPr>
              <a:defRPr/>
            </a:pPr>
            <a:r>
              <a:rPr lang="en-US" smtClean="0"/>
              <a:t>November 9, 2013</a:t>
            </a:r>
            <a:endParaRPr lang="en-US" dirty="0"/>
          </a:p>
        </p:txBody>
      </p:sp>
    </p:spTree>
    <p:extLst>
      <p:ext uri="{BB962C8B-B14F-4D97-AF65-F5344CB8AC3E}">
        <p14:creationId xmlns:p14="http://schemas.microsoft.com/office/powerpoint/2010/main" val="25089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053"/>
          <p:cNvSpPr>
            <a:spLocks noGrp="1" noChangeArrowheads="1"/>
          </p:cNvSpPr>
          <p:nvPr>
            <p:ph type="dt" sz="half" idx="10"/>
          </p:nvPr>
        </p:nvSpPr>
        <p:spPr>
          <a:xfrm>
            <a:off x="304800" y="6629400"/>
            <a:ext cx="1828800" cy="228600"/>
          </a:xfrm>
          <a:ln/>
        </p:spPr>
        <p:txBody>
          <a:bodyPr/>
          <a:lstStyle>
            <a:lvl1pPr>
              <a:defRPr/>
            </a:lvl1pPr>
          </a:lstStyle>
          <a:p>
            <a:pPr>
              <a:defRPr/>
            </a:pPr>
            <a:r>
              <a:rPr lang="en-US" smtClean="0"/>
              <a:t>November 9, 2013</a:t>
            </a:r>
            <a:endParaRPr lang="en-US" dirty="0"/>
          </a:p>
        </p:txBody>
      </p:sp>
      <p:sp>
        <p:nvSpPr>
          <p:cNvPr id="3" name="Rectangle 1054"/>
          <p:cNvSpPr>
            <a:spLocks noGrp="1" noChangeArrowheads="1"/>
          </p:cNvSpPr>
          <p:nvPr>
            <p:ph type="ftr" sz="quarter" idx="11"/>
          </p:nvPr>
        </p:nvSpPr>
        <p:spPr>
          <a:xfrm>
            <a:off x="2286000" y="6629400"/>
            <a:ext cx="3962400" cy="228600"/>
          </a:xfrm>
          <a:prstGeom prst="rect">
            <a:avLst/>
          </a:prstGeom>
          <a:ln/>
        </p:spPr>
        <p:txBody>
          <a:bodyPr/>
          <a:lstStyle>
            <a:lvl1pPr>
              <a:defRPr/>
            </a:lvl1pPr>
          </a:lstStyle>
          <a:p>
            <a:pPr>
              <a:defRPr/>
            </a:pPr>
            <a:endParaRPr lang="en-US"/>
          </a:p>
        </p:txBody>
      </p:sp>
      <p:sp>
        <p:nvSpPr>
          <p:cNvPr id="4" name="Rectangle 1055"/>
          <p:cNvSpPr>
            <a:spLocks noGrp="1" noChangeArrowheads="1"/>
          </p:cNvSpPr>
          <p:nvPr>
            <p:ph type="sldNum" sz="quarter" idx="12"/>
          </p:nvPr>
        </p:nvSpPr>
        <p:spPr>
          <a:ln/>
        </p:spPr>
        <p:txBody>
          <a:bodyPr/>
          <a:lstStyle>
            <a:lvl1pPr>
              <a:defRPr/>
            </a:lvl1pPr>
          </a:lstStyle>
          <a:p>
            <a:pPr>
              <a:defRPr/>
            </a:pPr>
            <a:fld id="{BF37ADB8-1BFC-4E3C-AB8F-EA2B0962BD47}" type="slidenum">
              <a:rPr lang="en-US"/>
              <a:pPr>
                <a:defRPr/>
              </a:pPr>
              <a:t>‹#›</a:t>
            </a:fld>
            <a:endParaRPr lang="en-US" dirty="0"/>
          </a:p>
        </p:txBody>
      </p:sp>
    </p:spTree>
    <p:extLst>
      <p:ext uri="{BB962C8B-B14F-4D97-AF65-F5344CB8AC3E}">
        <p14:creationId xmlns:p14="http://schemas.microsoft.com/office/powerpoint/2010/main" val="130197660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90600" y="2819400"/>
            <a:ext cx="7010400" cy="533400"/>
          </a:xfrm>
        </p:spPr>
        <p:txBody>
          <a:bodyPr anchor="ctr"/>
          <a:lstStyle>
            <a:lvl1pPr>
              <a:defRPr sz="4400" b="1"/>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304800" y="6629400"/>
            <a:ext cx="1981200" cy="228600"/>
          </a:xfrm>
        </p:spPr>
        <p:txBody>
          <a:bodyPr/>
          <a:lstStyle>
            <a:lvl1pPr>
              <a:defRPr>
                <a:solidFill>
                  <a:schemeClr val="bg1"/>
                </a:solidFill>
              </a:defRPr>
            </a:lvl1pPr>
          </a:lstStyle>
          <a:p>
            <a:r>
              <a:rPr lang="en-US" smtClean="0"/>
              <a:t>November 9, 2013</a:t>
            </a:r>
            <a:endParaRPr lang="en-US"/>
          </a:p>
        </p:txBody>
      </p:sp>
      <p:sp>
        <p:nvSpPr>
          <p:cNvPr id="4" name="Footer Placeholder 3"/>
          <p:cNvSpPr>
            <a:spLocks noGrp="1"/>
          </p:cNvSpPr>
          <p:nvPr>
            <p:ph type="ftr" sz="quarter" idx="11"/>
          </p:nvPr>
        </p:nvSpPr>
        <p:spPr>
          <a:xfrm>
            <a:off x="2438400" y="6629400"/>
            <a:ext cx="4267200" cy="228600"/>
          </a:xfrm>
          <a:prstGeom prst="rect">
            <a:avLst/>
          </a:prstGeom>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E9E2059-AE7A-4AD3-8904-DB5BCC9C33F4}" type="slidenum">
              <a:rPr lang="en-US" smtClean="0"/>
              <a:pPr/>
              <a:t>‹#›</a:t>
            </a:fld>
            <a:endParaRPr lang="en-US"/>
          </a:p>
        </p:txBody>
      </p:sp>
    </p:spTree>
    <p:extLst>
      <p:ext uri="{BB962C8B-B14F-4D97-AF65-F5344CB8AC3E}">
        <p14:creationId xmlns:p14="http://schemas.microsoft.com/office/powerpoint/2010/main" val="1909797222"/>
      </p:ext>
    </p:extLst>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a:normAutofit/>
          </a:bodyPr>
          <a:lstStyle>
            <a:lvl1pPr marL="342900" indent="-342900">
              <a:buClrTx/>
              <a:buFont typeface="Arial" pitchFamily="34" charset="0"/>
              <a:buChar char="•"/>
              <a:defRPr/>
            </a:lvl1pPr>
            <a:lvl2pPr marL="742950" indent="-285750">
              <a:buClrTx/>
              <a:buFont typeface="Arial" pitchFamily="34" charset="0"/>
              <a:buChar char="•"/>
              <a:defRPr/>
            </a:lvl2pPr>
            <a:lvl3pPr marL="1143000" indent="-228600">
              <a:buClrTx/>
              <a:buFont typeface="Arial" pitchFamily="34" charset="0"/>
              <a:buChar char="•"/>
              <a:defRPr/>
            </a:lvl3pPr>
            <a:lvl4pPr marL="1600200" indent="-228600">
              <a:buClrTx/>
              <a:buFont typeface="Arial" pitchFamily="34" charset="0"/>
              <a:buChar char="•"/>
              <a:defRPr/>
            </a:lvl4pPr>
            <a:lvl5pPr marL="2057400" indent="-228600">
              <a:buClrTx/>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r>
              <a:rPr lang="en-US" smtClean="0"/>
              <a:t>November 9, 2013</a:t>
            </a:r>
            <a:endParaRPr lang="en-US"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DE9E2059-AE7A-4AD3-8904-DB5BCC9C33F4}" type="slidenum">
              <a:rPr lang="en-US" smtClean="0"/>
              <a:pPr/>
              <a:t>‹#›</a:t>
            </a:fld>
            <a:endParaRPr lang="en-US"/>
          </a:p>
        </p:txBody>
      </p:sp>
      <p:sp>
        <p:nvSpPr>
          <p:cNvPr id="6" name="Footer Placeholder 5"/>
          <p:cNvSpPr>
            <a:spLocks noGrp="1"/>
          </p:cNvSpPr>
          <p:nvPr>
            <p:ph type="ftr" sz="quarter" idx="12"/>
          </p:nvPr>
        </p:nvSpPr>
        <p:spPr>
          <a:xfrm>
            <a:off x="2438400" y="6629400"/>
            <a:ext cx="4267200" cy="228600"/>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659032506"/>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Frames Side by Si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696200" cy="533400"/>
          </a:xfrm>
        </p:spPr>
        <p:txBody>
          <a:bodyPr/>
          <a:lstStyle>
            <a:lvl1pPr algn="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990600"/>
            <a:ext cx="41529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6300" y="990600"/>
            <a:ext cx="41529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November 9, 2013</a:t>
            </a:r>
            <a:endParaRPr lang="en-US" dirty="0"/>
          </a:p>
        </p:txBody>
      </p:sp>
      <p:sp>
        <p:nvSpPr>
          <p:cNvPr id="7" name="Rectangle 1055"/>
          <p:cNvSpPr>
            <a:spLocks noGrp="1" noChangeArrowheads="1"/>
          </p:cNvSpPr>
          <p:nvPr>
            <p:ph type="sldNum" sz="quarter" idx="12"/>
          </p:nvPr>
        </p:nvSpPr>
        <p:spPr>
          <a:ln/>
        </p:spPr>
        <p:txBody>
          <a:bodyPr/>
          <a:lstStyle>
            <a:lvl1pPr>
              <a:defRPr/>
            </a:lvl1pPr>
          </a:lstStyle>
          <a:p>
            <a:fld id="{7B1BC851-09AD-FE43-ACEE-1C9FAD17D4A2}" type="slidenum">
              <a:rPr lang="en-US"/>
              <a:pPr/>
              <a:t>‹#›</a:t>
            </a:fld>
            <a:endParaRPr lang="en-US" dirty="0"/>
          </a:p>
        </p:txBody>
      </p:sp>
    </p:spTree>
    <p:extLst>
      <p:ext uri="{BB962C8B-B14F-4D97-AF65-F5344CB8AC3E}">
        <p14:creationId xmlns:p14="http://schemas.microsoft.com/office/powerpoint/2010/main" val="245267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696200" cy="533400"/>
          </a:xfrm>
        </p:spPr>
        <p:txBody>
          <a:bodyPr/>
          <a:lstStyle>
            <a:lvl1pPr algn="r">
              <a:defRPr/>
            </a:lvl1p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November 9, 2013</a:t>
            </a:r>
            <a:endParaRPr lang="en-US" dirty="0"/>
          </a:p>
        </p:txBody>
      </p:sp>
      <p:sp>
        <p:nvSpPr>
          <p:cNvPr id="5" name="Rectangle 1055"/>
          <p:cNvSpPr>
            <a:spLocks noGrp="1" noChangeArrowheads="1"/>
          </p:cNvSpPr>
          <p:nvPr>
            <p:ph type="sldNum" sz="quarter" idx="12"/>
          </p:nvPr>
        </p:nvSpPr>
        <p:spPr>
          <a:ln/>
        </p:spPr>
        <p:txBody>
          <a:bodyPr/>
          <a:lstStyle>
            <a:lvl1pPr>
              <a:defRPr/>
            </a:lvl1pPr>
          </a:lstStyle>
          <a:p>
            <a:fld id="{80093880-C6D3-D249-860F-0023F8BF2CC9}" type="slidenum">
              <a:rPr lang="en-US"/>
              <a:pPr/>
              <a:t>‹#›</a:t>
            </a:fld>
            <a:endParaRPr lang="en-US" dirty="0"/>
          </a:p>
        </p:txBody>
      </p:sp>
      <p:sp>
        <p:nvSpPr>
          <p:cNvPr id="6" name="Content Placeholder 5"/>
          <p:cNvSpPr>
            <a:spLocks noGrp="1"/>
          </p:cNvSpPr>
          <p:nvPr>
            <p:ph sz="quarter" idx="13"/>
          </p:nvPr>
        </p:nvSpPr>
        <p:spPr>
          <a:xfrm>
            <a:off x="914400" y="1600200"/>
            <a:ext cx="7315200" cy="4572000"/>
          </a:xfrm>
        </p:spPr>
        <p:txBody>
          <a:bodyPr>
            <a:normAutofit/>
          </a:bodyPr>
          <a:lstStyle>
            <a:lvl1pPr>
              <a:defRPr sz="3200"/>
            </a:lvl1pPr>
            <a:lvl3pPr>
              <a:defRPr sz="2400"/>
            </a:lvl3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668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OverObj" preserve="1">
  <p:cSld name="Two Content Frames">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696200" cy="533400"/>
          </a:xfrm>
        </p:spPr>
        <p:txBody>
          <a:bodyPr/>
          <a:lstStyle>
            <a:lvl1pPr algn="r">
              <a:defRPr/>
            </a:lvl1pPr>
          </a:lstStyle>
          <a:p>
            <a:r>
              <a:rPr lang="en-US" smtClean="0"/>
              <a:t>Click to edit Master title style</a:t>
            </a:r>
            <a:endParaRPr lang="en-US" dirty="0"/>
          </a:p>
        </p:txBody>
      </p:sp>
      <p:sp>
        <p:nvSpPr>
          <p:cNvPr id="3" name="Text Placeholder 2"/>
          <p:cNvSpPr>
            <a:spLocks noGrp="1"/>
          </p:cNvSpPr>
          <p:nvPr>
            <p:ph type="body" sz="half" idx="1"/>
          </p:nvPr>
        </p:nvSpPr>
        <p:spPr>
          <a:xfrm>
            <a:off x="381000" y="990600"/>
            <a:ext cx="8458200" cy="2667000"/>
          </a:xfrm>
        </p:spPr>
        <p:txBody>
          <a:bodyPr/>
          <a:lstStyle>
            <a:lvl1pPr>
              <a:defRPr sz="3200"/>
            </a:lvl1pPr>
            <a:lvl3pPr>
              <a:defRPr sz="2400"/>
            </a:lvl3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000" y="3810000"/>
            <a:ext cx="8458200" cy="2667000"/>
          </a:xfrm>
        </p:spPr>
        <p:txBody>
          <a:bodyPr/>
          <a:lstStyle>
            <a:lvl1pPr>
              <a:defRPr sz="3200"/>
            </a:lvl1pPr>
            <a:lvl3pPr>
              <a:defRPr sz="2400"/>
            </a:lvl3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November 9, 2013</a:t>
            </a:r>
            <a:endParaRPr lang="en-US" dirty="0"/>
          </a:p>
        </p:txBody>
      </p:sp>
      <p:sp>
        <p:nvSpPr>
          <p:cNvPr id="7" name="Rectangle 1055"/>
          <p:cNvSpPr>
            <a:spLocks noGrp="1" noChangeArrowheads="1"/>
          </p:cNvSpPr>
          <p:nvPr>
            <p:ph type="sldNum" sz="quarter" idx="12"/>
          </p:nvPr>
        </p:nvSpPr>
        <p:spPr>
          <a:ln/>
        </p:spPr>
        <p:txBody>
          <a:bodyPr/>
          <a:lstStyle>
            <a:lvl1pPr>
              <a:defRPr/>
            </a:lvl1pPr>
          </a:lstStyle>
          <a:p>
            <a:fld id="{F50A4E36-00C6-1145-B427-1A185CE8670F}" type="slidenum">
              <a:rPr lang="en-US"/>
              <a:pPr/>
              <a:t>‹#›</a:t>
            </a:fld>
            <a:endParaRPr lang="en-US" dirty="0"/>
          </a:p>
        </p:txBody>
      </p:sp>
    </p:spTree>
    <p:extLst>
      <p:ext uri="{BB962C8B-B14F-4D97-AF65-F5344CB8AC3E}">
        <p14:creationId xmlns:p14="http://schemas.microsoft.com/office/powerpoint/2010/main" val="3845149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with Defin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152400"/>
            <a:ext cx="7620000" cy="533400"/>
          </a:xfrm>
        </p:spPr>
        <p:txBody>
          <a:bodyPr/>
          <a:lstStyle>
            <a:lvl1pPr algn="r">
              <a:defRPr/>
            </a:lvl1pPr>
          </a:lstStyle>
          <a:p>
            <a:r>
              <a:rPr lang="en-US" dirty="0" smtClean="0"/>
              <a:t>The Problem</a:t>
            </a:r>
            <a:endParaRPr lang="en-US" dirty="0"/>
          </a:p>
        </p:txBody>
      </p:sp>
      <p:sp>
        <p:nvSpPr>
          <p:cNvPr id="3" name="Date Placeholder 2"/>
          <p:cNvSpPr>
            <a:spLocks noGrp="1"/>
          </p:cNvSpPr>
          <p:nvPr>
            <p:ph type="dt" sz="half" idx="10"/>
          </p:nvPr>
        </p:nvSpPr>
        <p:spPr/>
        <p:txBody>
          <a:bodyPr/>
          <a:lstStyle/>
          <a:p>
            <a:pPr>
              <a:defRPr/>
            </a:pPr>
            <a:r>
              <a:rPr lang="en-US" smtClean="0"/>
              <a:t>November 9, 2013</a:t>
            </a:r>
            <a:endParaRPr lang="en-US" dirty="0"/>
          </a:p>
        </p:txBody>
      </p:sp>
      <p:sp>
        <p:nvSpPr>
          <p:cNvPr id="4" name="Slide Number Placeholder 3"/>
          <p:cNvSpPr>
            <a:spLocks noGrp="1"/>
          </p:cNvSpPr>
          <p:nvPr>
            <p:ph type="sldNum" sz="quarter" idx="11"/>
          </p:nvPr>
        </p:nvSpPr>
        <p:spPr/>
        <p:txBody>
          <a:bodyPr/>
          <a:lstStyle/>
          <a:p>
            <a:fld id="{4B465E7A-C1F6-F240-9A4B-3C235A72DA08}" type="slidenum">
              <a:rPr lang="en-US" smtClean="0"/>
              <a:pPr/>
              <a:t>‹#›</a:t>
            </a:fld>
            <a:endParaRPr lang="en-US" dirty="0"/>
          </a:p>
        </p:txBody>
      </p:sp>
      <p:sp>
        <p:nvSpPr>
          <p:cNvPr id="6" name="Text Placeholder 5"/>
          <p:cNvSpPr>
            <a:spLocks noGrp="1"/>
          </p:cNvSpPr>
          <p:nvPr>
            <p:ph type="body" sz="quarter" idx="12" hasCustomPrompt="1"/>
          </p:nvPr>
        </p:nvSpPr>
        <p:spPr>
          <a:xfrm>
            <a:off x="914400" y="1600200"/>
            <a:ext cx="1600200" cy="609600"/>
          </a:xfrm>
        </p:spPr>
        <p:txBody>
          <a:bodyPr/>
          <a:lstStyle>
            <a:lvl1pPr marL="0" indent="0">
              <a:buNone/>
              <a:defRPr sz="2800"/>
            </a:lvl1pPr>
          </a:lstStyle>
          <a:p>
            <a:pPr lvl="0"/>
            <a:r>
              <a:rPr lang="en-US" dirty="0" smtClean="0"/>
              <a:t>Problem:</a:t>
            </a:r>
            <a:endParaRPr lang="en-US" dirty="0"/>
          </a:p>
        </p:txBody>
      </p:sp>
      <p:sp>
        <p:nvSpPr>
          <p:cNvPr id="8" name="Content Placeholder 7"/>
          <p:cNvSpPr>
            <a:spLocks noGrp="1"/>
          </p:cNvSpPr>
          <p:nvPr>
            <p:ph sz="quarter" idx="13" hasCustomPrompt="1"/>
          </p:nvPr>
        </p:nvSpPr>
        <p:spPr>
          <a:xfrm>
            <a:off x="914400" y="2514600"/>
            <a:ext cx="7315200" cy="3657600"/>
          </a:xfrm>
        </p:spPr>
        <p:txBody>
          <a:bodyPr/>
          <a:lstStyle>
            <a:lvl1pPr marL="0" indent="0">
              <a:buNone/>
              <a:defRPr sz="2800" baseline="0"/>
            </a:lvl1pPr>
          </a:lstStyle>
          <a:p>
            <a:pPr lvl="0"/>
            <a:r>
              <a:rPr lang="en-US" dirty="0" smtClean="0"/>
              <a:t>&lt;Define the user’s or customer’s problem in this space.&gt;</a:t>
            </a:r>
            <a:endParaRPr lang="en-US" dirty="0"/>
          </a:p>
        </p:txBody>
      </p:sp>
    </p:spTree>
    <p:extLst>
      <p:ext uri="{BB962C8B-B14F-4D97-AF65-F5344CB8AC3E}">
        <p14:creationId xmlns:p14="http://schemas.microsoft.com/office/powerpoint/2010/main" val="386459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pproach/Solution with 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152400"/>
            <a:ext cx="7620000" cy="533400"/>
          </a:xfrm>
        </p:spPr>
        <p:txBody>
          <a:bodyPr/>
          <a:lstStyle>
            <a:lvl1pPr algn="r">
              <a:defRPr/>
            </a:lvl1pPr>
          </a:lstStyle>
          <a:p>
            <a:r>
              <a:rPr lang="en-US" dirty="0" smtClean="0"/>
              <a:t>The Approach/Solution</a:t>
            </a:r>
            <a:endParaRPr lang="en-US" dirty="0"/>
          </a:p>
        </p:txBody>
      </p:sp>
      <p:sp>
        <p:nvSpPr>
          <p:cNvPr id="3" name="Date Placeholder 2"/>
          <p:cNvSpPr>
            <a:spLocks noGrp="1"/>
          </p:cNvSpPr>
          <p:nvPr>
            <p:ph type="dt" sz="half" idx="10"/>
          </p:nvPr>
        </p:nvSpPr>
        <p:spPr/>
        <p:txBody>
          <a:bodyPr/>
          <a:lstStyle/>
          <a:p>
            <a:pPr>
              <a:defRPr/>
            </a:pPr>
            <a:r>
              <a:rPr lang="en-US" smtClean="0"/>
              <a:t>November 9, 2013</a:t>
            </a:r>
            <a:endParaRPr lang="en-US" dirty="0"/>
          </a:p>
        </p:txBody>
      </p:sp>
      <p:sp>
        <p:nvSpPr>
          <p:cNvPr id="4" name="Slide Number Placeholder 3"/>
          <p:cNvSpPr>
            <a:spLocks noGrp="1"/>
          </p:cNvSpPr>
          <p:nvPr>
            <p:ph type="sldNum" sz="quarter" idx="11"/>
          </p:nvPr>
        </p:nvSpPr>
        <p:spPr/>
        <p:txBody>
          <a:bodyPr/>
          <a:lstStyle/>
          <a:p>
            <a:fld id="{4B465E7A-C1F6-F240-9A4B-3C235A72DA08}" type="slidenum">
              <a:rPr lang="en-US" smtClean="0"/>
              <a:pPr/>
              <a:t>‹#›</a:t>
            </a:fld>
            <a:endParaRPr lang="en-US" dirty="0"/>
          </a:p>
        </p:txBody>
      </p:sp>
      <p:sp>
        <p:nvSpPr>
          <p:cNvPr id="6" name="Text Placeholder 5"/>
          <p:cNvSpPr>
            <a:spLocks noGrp="1"/>
          </p:cNvSpPr>
          <p:nvPr>
            <p:ph type="body" sz="quarter" idx="12" hasCustomPrompt="1"/>
          </p:nvPr>
        </p:nvSpPr>
        <p:spPr>
          <a:xfrm>
            <a:off x="914400" y="1600200"/>
            <a:ext cx="4572000" cy="609600"/>
          </a:xfrm>
        </p:spPr>
        <p:txBody>
          <a:bodyPr/>
          <a:lstStyle>
            <a:lvl1pPr marL="0" indent="0">
              <a:buNone/>
              <a:defRPr sz="2800"/>
            </a:lvl1pPr>
          </a:lstStyle>
          <a:p>
            <a:pPr lvl="0"/>
            <a:r>
              <a:rPr lang="en-US" dirty="0" smtClean="0"/>
              <a:t>Approach/Solution:</a:t>
            </a:r>
            <a:endParaRPr lang="en-US" dirty="0"/>
          </a:p>
        </p:txBody>
      </p:sp>
      <p:sp>
        <p:nvSpPr>
          <p:cNvPr id="8" name="Content Placeholder 7"/>
          <p:cNvSpPr>
            <a:spLocks noGrp="1"/>
          </p:cNvSpPr>
          <p:nvPr>
            <p:ph sz="quarter" idx="13" hasCustomPrompt="1"/>
          </p:nvPr>
        </p:nvSpPr>
        <p:spPr>
          <a:xfrm>
            <a:off x="914400" y="2514600"/>
            <a:ext cx="7315200" cy="3657600"/>
          </a:xfrm>
        </p:spPr>
        <p:txBody>
          <a:bodyPr/>
          <a:lstStyle>
            <a:lvl1pPr marL="0" indent="0">
              <a:buNone/>
              <a:defRPr sz="2800" baseline="0"/>
            </a:lvl1pPr>
          </a:lstStyle>
          <a:p>
            <a:pPr lvl="0"/>
            <a:r>
              <a:rPr lang="en-US" dirty="0" smtClean="0"/>
              <a:t>&lt;Describe our approach to solving the problem or a solution we developed to solve the problem.&gt;</a:t>
            </a:r>
            <a:endParaRPr lang="en-US" dirty="0"/>
          </a:p>
        </p:txBody>
      </p:sp>
    </p:spTree>
    <p:extLst>
      <p:ext uri="{BB962C8B-B14F-4D97-AF65-F5344CB8AC3E}">
        <p14:creationId xmlns:p14="http://schemas.microsoft.com/office/powerpoint/2010/main" val="226240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9"/>
          <p:cNvSpPr>
            <a:spLocks noGrp="1" noChangeArrowheads="1"/>
          </p:cNvSpPr>
          <p:nvPr>
            <p:ph type="dt" sz="half" idx="10"/>
          </p:nvPr>
        </p:nvSpPr>
        <p:spPr>
          <a:ln/>
        </p:spPr>
        <p:txBody>
          <a:bodyPr/>
          <a:lstStyle>
            <a:lvl1pPr>
              <a:defRPr/>
            </a:lvl1pPr>
          </a:lstStyle>
          <a:p>
            <a:pPr>
              <a:defRPr/>
            </a:pPr>
            <a:r>
              <a:rPr lang="en-US" smtClean="0"/>
              <a:t>November 9, 2013</a:t>
            </a:r>
            <a:endParaRPr lang="en-US"/>
          </a:p>
        </p:txBody>
      </p:sp>
      <p:sp>
        <p:nvSpPr>
          <p:cNvPr id="6" name="Rectangle 31"/>
          <p:cNvSpPr>
            <a:spLocks noGrp="1" noChangeArrowheads="1"/>
          </p:cNvSpPr>
          <p:nvPr>
            <p:ph type="sldNum" sz="quarter" idx="12"/>
          </p:nvPr>
        </p:nvSpPr>
        <p:spPr>
          <a:ln/>
        </p:spPr>
        <p:txBody>
          <a:bodyPr/>
          <a:lstStyle>
            <a:lvl1pPr>
              <a:defRPr/>
            </a:lvl1pPr>
          </a:lstStyle>
          <a:p>
            <a:pPr>
              <a:defRPr/>
            </a:pPr>
            <a:fld id="{9948CD65-0C3D-4935-8300-F0A3DFC570C2}" type="slidenum">
              <a:rPr lang="en-US"/>
              <a:pPr>
                <a:defRPr/>
              </a:pPr>
              <a:t>‹#›</a:t>
            </a:fld>
            <a:endParaRPr lang="en-US"/>
          </a:p>
        </p:txBody>
      </p:sp>
    </p:spTree>
    <p:extLst>
      <p:ext uri="{BB962C8B-B14F-4D97-AF65-F5344CB8AC3E}">
        <p14:creationId xmlns:p14="http://schemas.microsoft.com/office/powerpoint/2010/main" val="145563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9"/>
          <p:cNvSpPr>
            <a:spLocks noGrp="1" noChangeArrowheads="1"/>
          </p:cNvSpPr>
          <p:nvPr>
            <p:ph type="dt" sz="half" idx="10"/>
          </p:nvPr>
        </p:nvSpPr>
        <p:spPr>
          <a:xfrm>
            <a:off x="76200" y="6629400"/>
            <a:ext cx="4267200" cy="228600"/>
          </a:xfrm>
          <a:ln/>
        </p:spPr>
        <p:txBody>
          <a:bodyPr/>
          <a:lstStyle>
            <a:lvl1pPr>
              <a:defRPr/>
            </a:lvl1pPr>
          </a:lstStyle>
          <a:p>
            <a:pPr>
              <a:defRPr/>
            </a:pPr>
            <a:r>
              <a:rPr lang="en-US" smtClean="0"/>
              <a:t>November 9, 2013</a:t>
            </a:r>
            <a:endParaRPr lang="en-US"/>
          </a:p>
        </p:txBody>
      </p:sp>
      <p:sp>
        <p:nvSpPr>
          <p:cNvPr id="5" name="Rectangle 31"/>
          <p:cNvSpPr>
            <a:spLocks noGrp="1" noChangeArrowheads="1"/>
          </p:cNvSpPr>
          <p:nvPr>
            <p:ph type="sldNum" sz="quarter" idx="12"/>
          </p:nvPr>
        </p:nvSpPr>
        <p:spPr>
          <a:ln/>
        </p:spPr>
        <p:txBody>
          <a:bodyPr/>
          <a:lstStyle>
            <a:lvl1pPr>
              <a:defRPr/>
            </a:lvl1pPr>
          </a:lstStyle>
          <a:p>
            <a:pPr>
              <a:defRPr/>
            </a:pPr>
            <a:fld id="{3068624F-03F1-47C1-8942-6E2047E6C688}" type="slidenum">
              <a:rPr lang="en-US"/>
              <a:pPr>
                <a:defRPr/>
              </a:pPr>
              <a:t>‹#›</a:t>
            </a:fld>
            <a:endParaRPr lang="en-US"/>
          </a:p>
        </p:txBody>
      </p:sp>
    </p:spTree>
    <p:extLst>
      <p:ext uri="{BB962C8B-B14F-4D97-AF65-F5344CB8AC3E}">
        <p14:creationId xmlns:p14="http://schemas.microsoft.com/office/powerpoint/2010/main" val="2337560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9"/>
          <p:cNvSpPr>
            <a:spLocks noGrp="1" noChangeArrowheads="1"/>
          </p:cNvSpPr>
          <p:nvPr>
            <p:ph type="dt" sz="half" idx="10"/>
          </p:nvPr>
        </p:nvSpPr>
        <p:spPr>
          <a:ln/>
        </p:spPr>
        <p:txBody>
          <a:bodyPr/>
          <a:lstStyle>
            <a:lvl1pPr>
              <a:defRPr/>
            </a:lvl1pPr>
          </a:lstStyle>
          <a:p>
            <a:pPr>
              <a:defRPr/>
            </a:pPr>
            <a:r>
              <a:rPr lang="en-US" smtClean="0"/>
              <a:t>November 9, 2013</a:t>
            </a:r>
            <a:endParaRPr lang="en-US"/>
          </a:p>
        </p:txBody>
      </p:sp>
      <p:sp>
        <p:nvSpPr>
          <p:cNvPr id="6" name="Rectangle 31"/>
          <p:cNvSpPr>
            <a:spLocks noGrp="1" noChangeArrowheads="1"/>
          </p:cNvSpPr>
          <p:nvPr>
            <p:ph type="sldNum" sz="quarter" idx="12"/>
          </p:nvPr>
        </p:nvSpPr>
        <p:spPr>
          <a:ln/>
        </p:spPr>
        <p:txBody>
          <a:bodyPr/>
          <a:lstStyle>
            <a:lvl1pPr>
              <a:defRPr/>
            </a:lvl1pPr>
          </a:lstStyle>
          <a:p>
            <a:pPr>
              <a:defRPr/>
            </a:pPr>
            <a:fld id="{93727042-40D0-458A-9FF3-692E022B63DC}" type="slidenum">
              <a:rPr lang="en-US"/>
              <a:pPr>
                <a:defRPr/>
              </a:pPr>
              <a:t>‹#›</a:t>
            </a:fld>
            <a:endParaRPr lang="en-US"/>
          </a:p>
        </p:txBody>
      </p:sp>
    </p:spTree>
    <p:extLst>
      <p:ext uri="{BB962C8B-B14F-4D97-AF65-F5344CB8AC3E}">
        <p14:creationId xmlns:p14="http://schemas.microsoft.com/office/powerpoint/2010/main" val="352079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9" descr="99.jpg"/>
          <p:cNvPicPr>
            <a:picLocks noChangeAspect="1"/>
          </p:cNvPicPr>
          <p:nvPr/>
        </p:nvPicPr>
        <p:blipFill>
          <a:blip r:embed="rId14" cstate="print"/>
          <a:srcRect/>
          <a:stretch>
            <a:fillRect/>
          </a:stretch>
        </p:blipFill>
        <p:spPr bwMode="auto">
          <a:xfrm>
            <a:off x="0" y="0"/>
            <a:ext cx="9144000" cy="6858000"/>
          </a:xfrm>
          <a:prstGeom prst="rect">
            <a:avLst/>
          </a:prstGeom>
          <a:noFill/>
          <a:ln w="9525">
            <a:noFill/>
            <a:miter lim="800000"/>
            <a:headEnd/>
            <a:tailEnd/>
          </a:ln>
        </p:spPr>
      </p:pic>
      <p:sp>
        <p:nvSpPr>
          <p:cNvPr id="1027" name="Rectangle 1027"/>
          <p:cNvSpPr>
            <a:spLocks noGrp="1" noChangeArrowheads="1"/>
          </p:cNvSpPr>
          <p:nvPr>
            <p:ph type="body" idx="1"/>
          </p:nvPr>
        </p:nvSpPr>
        <p:spPr bwMode="auto">
          <a:xfrm>
            <a:off x="381000" y="990600"/>
            <a:ext cx="84582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1050" descr="hdf 0line"/>
          <p:cNvPicPr>
            <a:picLocks noChangeArrowheads="1"/>
          </p:cNvPicPr>
          <p:nvPr/>
        </p:nvPicPr>
        <p:blipFill>
          <a:blip r:embed="rId15" cstate="print"/>
          <a:srcRect/>
          <a:stretch>
            <a:fillRect/>
          </a:stretch>
        </p:blipFill>
        <p:spPr bwMode="auto">
          <a:xfrm>
            <a:off x="0" y="762000"/>
            <a:ext cx="9144000" cy="76200"/>
          </a:xfrm>
          <a:prstGeom prst="rect">
            <a:avLst/>
          </a:prstGeom>
          <a:noFill/>
          <a:ln w="9525">
            <a:noFill/>
            <a:miter lim="800000"/>
            <a:headEnd/>
            <a:tailEnd/>
          </a:ln>
        </p:spPr>
      </p:pic>
      <p:sp>
        <p:nvSpPr>
          <p:cNvPr id="1029" name="Rectangle 1026"/>
          <p:cNvSpPr>
            <a:spLocks noGrp="1" noChangeArrowheads="1"/>
          </p:cNvSpPr>
          <p:nvPr>
            <p:ph type="title"/>
          </p:nvPr>
        </p:nvSpPr>
        <p:spPr bwMode="auto">
          <a:xfrm>
            <a:off x="1143000" y="152400"/>
            <a:ext cx="70104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36893" name="Rectangle 1053"/>
          <p:cNvSpPr>
            <a:spLocks noGrp="1" noChangeArrowheads="1"/>
          </p:cNvSpPr>
          <p:nvPr>
            <p:ph type="dt" sz="half" idx="2"/>
          </p:nvPr>
        </p:nvSpPr>
        <p:spPr bwMode="auto">
          <a:xfrm>
            <a:off x="76200" y="6629400"/>
            <a:ext cx="4267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100" b="0" smtClean="0">
                <a:solidFill>
                  <a:schemeClr val="bg1"/>
                </a:solidFill>
                <a:latin typeface="+mn-lt"/>
                <a:ea typeface="+mn-ea"/>
                <a:cs typeface="Arial" pitchFamily="34" charset="0"/>
              </a:defRPr>
            </a:lvl1pPr>
          </a:lstStyle>
          <a:p>
            <a:pPr>
              <a:defRPr/>
            </a:pPr>
            <a:r>
              <a:rPr lang="en-US" smtClean="0"/>
              <a:t>November 9, 2013</a:t>
            </a:r>
            <a:endParaRPr lang="en-US" dirty="0"/>
          </a:p>
        </p:txBody>
      </p:sp>
      <p:sp>
        <p:nvSpPr>
          <p:cNvPr id="36895" name="Rectangle 1055"/>
          <p:cNvSpPr>
            <a:spLocks noGrp="1" noChangeArrowheads="1"/>
          </p:cNvSpPr>
          <p:nvPr>
            <p:ph type="sldNum" sz="quarter" idx="4"/>
          </p:nvPr>
        </p:nvSpPr>
        <p:spPr bwMode="auto">
          <a:xfrm>
            <a:off x="6400800" y="6629400"/>
            <a:ext cx="762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100">
                <a:solidFill>
                  <a:schemeClr val="bg1"/>
                </a:solidFill>
                <a:latin typeface="+mn-lt"/>
              </a:defRPr>
            </a:lvl1pPr>
          </a:lstStyle>
          <a:p>
            <a:fld id="{4B465E7A-C1F6-F240-9A4B-3C235A72DA08}" type="slidenum">
              <a:rPr lang="en-US" smtClean="0"/>
              <a:pPr/>
              <a:t>‹#›</a:t>
            </a:fld>
            <a:endParaRPr lang="en-US" dirty="0"/>
          </a:p>
        </p:txBody>
      </p:sp>
      <p:sp>
        <p:nvSpPr>
          <p:cNvPr id="11" name="Rectangle 1053"/>
          <p:cNvSpPr txBox="1">
            <a:spLocks noChangeArrowheads="1"/>
          </p:cNvSpPr>
          <p:nvPr/>
        </p:nvSpPr>
        <p:spPr bwMode="auto">
          <a:xfrm>
            <a:off x="7239000" y="6629400"/>
            <a:ext cx="1676400" cy="228600"/>
          </a:xfrm>
          <a:prstGeom prst="rect">
            <a:avLst/>
          </a:prstGeom>
          <a:noFill/>
          <a:ln w="9525">
            <a:noFill/>
            <a:miter lim="800000"/>
            <a:headEnd/>
            <a:tailEnd/>
          </a:ln>
          <a:effectLst/>
        </p:spPr>
        <p:txBody>
          <a:bodyPr anchor="b"/>
          <a:lstStyle>
            <a:lvl1pPr>
              <a:defRPr sz="1200" b="0">
                <a:solidFill>
                  <a:schemeClr val="bg1"/>
                </a:solidFill>
                <a:latin typeface="Arial" pitchFamily="34" charset="0"/>
                <a:cs typeface="Arial" pitchFamily="34" charset="0"/>
              </a:defRPr>
            </a:lvl1pPr>
          </a:lstStyle>
          <a:p>
            <a:pPr algn="r">
              <a:defRPr/>
            </a:pPr>
            <a:r>
              <a:rPr lang="en-US" sz="1100" dirty="0" smtClean="0">
                <a:latin typeface="+mn-lt"/>
                <a:ea typeface="+mn-ea"/>
              </a:rPr>
              <a:t>www.hdfgroup.org</a:t>
            </a:r>
          </a:p>
        </p:txBody>
      </p:sp>
      <p:pic>
        <p:nvPicPr>
          <p:cNvPr id="1034" name="Picture 1056"/>
          <p:cNvPicPr>
            <a:picLocks noChangeAspect="1" noChangeArrowheads="1"/>
          </p:cNvPicPr>
          <p:nvPr/>
        </p:nvPicPr>
        <p:blipFill>
          <a:blip r:embed="rId16" cstate="print"/>
          <a:srcRect/>
          <a:stretch>
            <a:fillRect/>
          </a:stretch>
        </p:blipFill>
        <p:spPr bwMode="auto">
          <a:xfrm>
            <a:off x="404813" y="152400"/>
            <a:ext cx="966787" cy="515938"/>
          </a:xfrm>
          <a:prstGeom prst="rect">
            <a:avLst/>
          </a:prstGeom>
          <a:noFill/>
          <a:ln w="9525">
            <a:noFill/>
            <a:miter lim="800000"/>
            <a:headEnd/>
            <a:tailEnd/>
          </a:ln>
        </p:spPr>
      </p:pic>
    </p:spTree>
    <p:extLst>
      <p:ext uri="{BB962C8B-B14F-4D97-AF65-F5344CB8AC3E}">
        <p14:creationId xmlns:p14="http://schemas.microsoft.com/office/powerpoint/2010/main" val="2701053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ftr="0"/>
  <p:txStyles>
    <p:titleStyle>
      <a:lvl1pPr algn="ctr" rtl="0" eaLnBrk="1" fontAlgn="base" hangingPunct="1">
        <a:spcBef>
          <a:spcPct val="0"/>
        </a:spcBef>
        <a:spcAft>
          <a:spcPct val="0"/>
        </a:spcAft>
        <a:defRPr sz="3200">
          <a:solidFill>
            <a:srgbClr val="000000"/>
          </a:solidFill>
          <a:latin typeface="+mj-lt"/>
          <a:ea typeface="Arial" charset="0"/>
          <a:cs typeface="Arial" pitchFamily="34" charset="0"/>
        </a:defRPr>
      </a:lvl1pPr>
      <a:lvl2pPr algn="ctr" rtl="0" eaLnBrk="1" fontAlgn="base" hangingPunct="1">
        <a:spcBef>
          <a:spcPct val="0"/>
        </a:spcBef>
        <a:spcAft>
          <a:spcPct val="0"/>
        </a:spcAft>
        <a:defRPr sz="3200">
          <a:solidFill>
            <a:srgbClr val="000000"/>
          </a:solidFill>
          <a:latin typeface="Arial" charset="0"/>
          <a:ea typeface="Arial" charset="0"/>
          <a:cs typeface="Arial" charset="0"/>
        </a:defRPr>
      </a:lvl2pPr>
      <a:lvl3pPr algn="ctr" rtl="0" eaLnBrk="1" fontAlgn="base" hangingPunct="1">
        <a:spcBef>
          <a:spcPct val="0"/>
        </a:spcBef>
        <a:spcAft>
          <a:spcPct val="0"/>
        </a:spcAft>
        <a:defRPr sz="3200">
          <a:solidFill>
            <a:srgbClr val="000000"/>
          </a:solidFill>
          <a:latin typeface="Arial" charset="0"/>
          <a:ea typeface="Arial" charset="0"/>
          <a:cs typeface="Arial" charset="0"/>
        </a:defRPr>
      </a:lvl3pPr>
      <a:lvl4pPr algn="ctr" rtl="0" eaLnBrk="1" fontAlgn="base" hangingPunct="1">
        <a:spcBef>
          <a:spcPct val="0"/>
        </a:spcBef>
        <a:spcAft>
          <a:spcPct val="0"/>
        </a:spcAft>
        <a:defRPr sz="3200">
          <a:solidFill>
            <a:srgbClr val="000000"/>
          </a:solidFill>
          <a:latin typeface="Arial" charset="0"/>
          <a:ea typeface="Arial" charset="0"/>
          <a:cs typeface="Arial" charset="0"/>
        </a:defRPr>
      </a:lvl4pPr>
      <a:lvl5pPr algn="ctr" rtl="0" eaLnBrk="1" fontAlgn="base" hangingPunct="1">
        <a:spcBef>
          <a:spcPct val="0"/>
        </a:spcBef>
        <a:spcAft>
          <a:spcPct val="0"/>
        </a:spcAft>
        <a:defRPr sz="3200">
          <a:solidFill>
            <a:srgbClr val="000000"/>
          </a:solidFill>
          <a:latin typeface="Arial" charset="0"/>
          <a:ea typeface="Arial" charset="0"/>
          <a:cs typeface="Arial" charset="0"/>
        </a:defRPr>
      </a:lvl5pPr>
      <a:lvl6pPr marL="457200" algn="ctr" rtl="0" eaLnBrk="1" fontAlgn="base" hangingPunct="1">
        <a:spcBef>
          <a:spcPct val="0"/>
        </a:spcBef>
        <a:spcAft>
          <a:spcPct val="0"/>
        </a:spcAft>
        <a:defRPr sz="3600">
          <a:solidFill>
            <a:srgbClr val="000000"/>
          </a:solidFill>
          <a:latin typeface="Garamond" pitchFamily="18" charset="0"/>
        </a:defRPr>
      </a:lvl6pPr>
      <a:lvl7pPr marL="914400" algn="ctr" rtl="0" eaLnBrk="1" fontAlgn="base" hangingPunct="1">
        <a:spcBef>
          <a:spcPct val="0"/>
        </a:spcBef>
        <a:spcAft>
          <a:spcPct val="0"/>
        </a:spcAft>
        <a:defRPr sz="3600">
          <a:solidFill>
            <a:srgbClr val="000000"/>
          </a:solidFill>
          <a:latin typeface="Garamond" pitchFamily="18" charset="0"/>
        </a:defRPr>
      </a:lvl7pPr>
      <a:lvl8pPr marL="1371600" algn="ctr" rtl="0" eaLnBrk="1" fontAlgn="base" hangingPunct="1">
        <a:spcBef>
          <a:spcPct val="0"/>
        </a:spcBef>
        <a:spcAft>
          <a:spcPct val="0"/>
        </a:spcAft>
        <a:defRPr sz="3600">
          <a:solidFill>
            <a:srgbClr val="000000"/>
          </a:solidFill>
          <a:latin typeface="Garamond" pitchFamily="18" charset="0"/>
        </a:defRPr>
      </a:lvl8pPr>
      <a:lvl9pPr marL="1828800" algn="ctr" rtl="0" eaLnBrk="1" fontAlgn="base" hangingPunct="1">
        <a:spcBef>
          <a:spcPct val="0"/>
        </a:spcBef>
        <a:spcAft>
          <a:spcPct val="0"/>
        </a:spcAft>
        <a:defRPr sz="3600">
          <a:solidFill>
            <a:srgbClr val="000000"/>
          </a:solidFill>
          <a:latin typeface="Garamond" pitchFamily="18" charset="0"/>
        </a:defRPr>
      </a:lvl9pPr>
    </p:titleStyle>
    <p:bodyStyle>
      <a:lvl1pPr marL="342900" indent="-342900" algn="l" rtl="0" eaLnBrk="1" fontAlgn="base" hangingPunct="1">
        <a:spcBef>
          <a:spcPct val="20000"/>
        </a:spcBef>
        <a:spcAft>
          <a:spcPct val="0"/>
        </a:spcAft>
        <a:buClr>
          <a:schemeClr val="tx1"/>
        </a:buClr>
        <a:buChar char="•"/>
        <a:defRPr sz="3200">
          <a:solidFill>
            <a:srgbClr val="000000"/>
          </a:solidFill>
          <a:latin typeface="+mn-lt"/>
          <a:ea typeface="Arial" charset="0"/>
          <a:cs typeface="Arial" pitchFamily="34" charset="0"/>
        </a:defRPr>
      </a:lvl1pPr>
      <a:lvl2pPr marL="742950" indent="-285750" algn="l" rtl="0" eaLnBrk="1" fontAlgn="base" hangingPunct="1">
        <a:spcBef>
          <a:spcPct val="20000"/>
        </a:spcBef>
        <a:spcAft>
          <a:spcPct val="0"/>
        </a:spcAft>
        <a:buClr>
          <a:schemeClr val="tx1"/>
        </a:buClr>
        <a:buChar char="•"/>
        <a:defRPr sz="2800">
          <a:solidFill>
            <a:srgbClr val="000000"/>
          </a:solidFill>
          <a:latin typeface="+mn-lt"/>
          <a:ea typeface="Arial" charset="0"/>
          <a:cs typeface="Arial" pitchFamily="34" charset="0"/>
        </a:defRPr>
      </a:lvl2pPr>
      <a:lvl3pPr marL="1143000" indent="-228600" algn="l" rtl="0" eaLnBrk="1" fontAlgn="base" hangingPunct="1">
        <a:spcBef>
          <a:spcPct val="20000"/>
        </a:spcBef>
        <a:spcAft>
          <a:spcPct val="0"/>
        </a:spcAft>
        <a:buClr>
          <a:schemeClr val="tx1"/>
        </a:buClr>
        <a:buChar char="•"/>
        <a:defRPr sz="2400">
          <a:solidFill>
            <a:srgbClr val="000000"/>
          </a:solidFill>
          <a:latin typeface="+mn-lt"/>
          <a:ea typeface="Arial" charset="0"/>
          <a:cs typeface="Arial" pitchFamily="34" charset="0"/>
        </a:defRPr>
      </a:lvl3pPr>
      <a:lvl4pPr marL="1600200" indent="-228600" algn="l" rtl="0" eaLnBrk="1" fontAlgn="base" hangingPunct="1">
        <a:spcBef>
          <a:spcPct val="20000"/>
        </a:spcBef>
        <a:spcAft>
          <a:spcPct val="0"/>
        </a:spcAft>
        <a:buClr>
          <a:schemeClr val="tx1"/>
        </a:buClr>
        <a:buChar char="•"/>
        <a:defRPr sz="2000">
          <a:solidFill>
            <a:srgbClr val="000000"/>
          </a:solidFill>
          <a:latin typeface="+mn-lt"/>
          <a:ea typeface="Arial" charset="0"/>
          <a:cs typeface="Arial" pitchFamily="34" charset="0"/>
        </a:defRPr>
      </a:lvl4pPr>
      <a:lvl5pPr marL="2057400" indent="-228600" algn="l" rtl="0" eaLnBrk="1" fontAlgn="base" hangingPunct="1">
        <a:spcBef>
          <a:spcPct val="20000"/>
        </a:spcBef>
        <a:spcAft>
          <a:spcPct val="0"/>
        </a:spcAft>
        <a:buClr>
          <a:schemeClr val="tx1"/>
        </a:buClr>
        <a:buChar char="•"/>
        <a:defRPr sz="1800">
          <a:solidFill>
            <a:srgbClr val="000000"/>
          </a:solidFill>
          <a:latin typeface="+mn-lt"/>
          <a:ea typeface="Arial" charset="0"/>
          <a:cs typeface="Arial" pitchFamily="34" charset="0"/>
        </a:defRPr>
      </a:lvl5pPr>
      <a:lvl6pPr marL="2514600" indent="-228600" algn="l" rtl="0" eaLnBrk="1" fontAlgn="base" hangingPunct="1">
        <a:spcBef>
          <a:spcPct val="20000"/>
        </a:spcBef>
        <a:spcAft>
          <a:spcPct val="0"/>
        </a:spcAft>
        <a:buClr>
          <a:schemeClr val="tx1"/>
        </a:buClr>
        <a:buChar char="•"/>
        <a:defRPr sz="2000">
          <a:solidFill>
            <a:srgbClr val="000000"/>
          </a:solidFill>
          <a:latin typeface="+mn-lt"/>
        </a:defRPr>
      </a:lvl6pPr>
      <a:lvl7pPr marL="2971800" indent="-228600" algn="l" rtl="0" eaLnBrk="1" fontAlgn="base" hangingPunct="1">
        <a:spcBef>
          <a:spcPct val="20000"/>
        </a:spcBef>
        <a:spcAft>
          <a:spcPct val="0"/>
        </a:spcAft>
        <a:buClr>
          <a:schemeClr val="tx1"/>
        </a:buClr>
        <a:buChar char="•"/>
        <a:defRPr sz="2000">
          <a:solidFill>
            <a:srgbClr val="000000"/>
          </a:solidFill>
          <a:latin typeface="+mn-lt"/>
        </a:defRPr>
      </a:lvl7pPr>
      <a:lvl8pPr marL="3429000" indent="-228600" algn="l" rtl="0" eaLnBrk="1" fontAlgn="base" hangingPunct="1">
        <a:spcBef>
          <a:spcPct val="20000"/>
        </a:spcBef>
        <a:spcAft>
          <a:spcPct val="0"/>
        </a:spcAft>
        <a:buClr>
          <a:schemeClr val="tx1"/>
        </a:buClr>
        <a:buChar char="•"/>
        <a:defRPr sz="2000">
          <a:solidFill>
            <a:srgbClr val="000000"/>
          </a:solidFill>
          <a:latin typeface="+mn-lt"/>
        </a:defRPr>
      </a:lvl8pPr>
      <a:lvl9pPr marL="3886200" indent="-228600" algn="l" rtl="0" eaLnBrk="1" fontAlgn="base" hangingPunct="1">
        <a:spcBef>
          <a:spcPct val="20000"/>
        </a:spcBef>
        <a:spcAft>
          <a:spcPct val="0"/>
        </a:spcAft>
        <a:buClr>
          <a:schemeClr val="tx1"/>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file:///C:\Users\mfolk\Documents\Outreach%20-%20General\Outreach_THG\Website\Holly%20Korab%20and%20HDF%20website%20content\Intro%20to%20HDF%20for%20Holly%20Korab%20-%20Nov%209%202013\Sample_Urban_Data.h5" TargetMode="Externa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8.xml"/><Relationship Id="rId5" Type="http://schemas.microsoft.com/office/2007/relationships/hdphoto" Target="../media/hdphoto5.wdp"/><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8.xml"/><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wmf"/><Relationship Id="rId1" Type="http://schemas.openxmlformats.org/officeDocument/2006/relationships/slideLayout" Target="../slideLayouts/slideLayout8.xml"/><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slides/_rels/slide5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Prologue</a:t>
            </a:r>
            <a:br>
              <a:rPr lang="en-US" dirty="0" smtClean="0"/>
            </a:br>
            <a:r>
              <a:rPr lang="en-US" dirty="0" smtClean="0"/>
              <a:t>A look at an HDF file</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36C4BAF-311F-7A41-A7B2-B0FB909503E6}" type="slidenum">
              <a:rPr lang="en-US" smtClean="0"/>
              <a:pPr/>
              <a:t>1</a:t>
            </a:fld>
            <a:endParaRPr lang="en-US" dirty="0"/>
          </a:p>
        </p:txBody>
      </p:sp>
      <p:sp>
        <p:nvSpPr>
          <p:cNvPr id="5" name="Date Placeholder 4"/>
          <p:cNvSpPr>
            <a:spLocks noGrp="1"/>
          </p:cNvSpPr>
          <p:nvPr>
            <p:ph type="dt" sz="half" idx="2"/>
          </p:nvPr>
        </p:nvSpPr>
        <p:spPr/>
        <p:txBody>
          <a:bodyPr/>
          <a:lstStyle/>
          <a:p>
            <a:pPr>
              <a:defRPr/>
            </a:pPr>
            <a:r>
              <a:rPr lang="en-US" smtClean="0"/>
              <a:t>November 9, 2013</a:t>
            </a:r>
            <a:endParaRPr lang="en-US" dirty="0"/>
          </a:p>
        </p:txBody>
      </p:sp>
    </p:spTree>
    <p:extLst>
      <p:ext uri="{BB962C8B-B14F-4D97-AF65-F5344CB8AC3E}">
        <p14:creationId xmlns:p14="http://schemas.microsoft.com/office/powerpoint/2010/main" val="40681422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D83CCE0D-01B3-4B6E-888D-222658E270B6}" type="slidenum">
              <a:rPr lang="en-US" smtClean="0"/>
              <a:pPr/>
              <a:t>10</a:t>
            </a:fld>
            <a:endParaRPr lang="en-US" dirty="0"/>
          </a:p>
        </p:txBody>
      </p:sp>
      <p:sp>
        <p:nvSpPr>
          <p:cNvPr id="2" name="Title 1"/>
          <p:cNvSpPr>
            <a:spLocks noGrp="1"/>
          </p:cNvSpPr>
          <p:nvPr>
            <p:ph type="title" idx="4294967295"/>
          </p:nvPr>
        </p:nvSpPr>
        <p:spPr>
          <a:xfrm>
            <a:off x="2133600" y="152400"/>
            <a:ext cx="7010400" cy="533400"/>
          </a:xfrm>
        </p:spPr>
        <p:txBody>
          <a:bodyPr/>
          <a:lstStyle/>
          <a:p>
            <a:r>
              <a:rPr lang="en-US" dirty="0" smtClean="0"/>
              <a:t>GFTF Nov 9, 1987</a:t>
            </a:r>
            <a:endParaRPr lang="en-US" dirty="0"/>
          </a:p>
        </p:txBody>
      </p:sp>
      <p:pic>
        <p:nvPicPr>
          <p:cNvPr id="1026" name="Picture 2"/>
          <p:cNvPicPr>
            <a:picLocks noChangeAspect="1" noChangeArrowheads="1"/>
          </p:cNvPicPr>
          <p:nvPr/>
        </p:nvPicPr>
        <p:blipFill rotWithShape="1">
          <a:blip r:embed="rId2">
            <a:lum bright="-30000" contrast="40000"/>
            <a:extLst>
              <a:ext uri="{28A0092B-C50C-407E-A947-70E740481C1C}">
                <a14:useLocalDpi xmlns:a14="http://schemas.microsoft.com/office/drawing/2010/main" val="0"/>
              </a:ext>
            </a:extLst>
          </a:blip>
          <a:srcRect l="203" t="4533" r="18943"/>
          <a:stretch/>
        </p:blipFill>
        <p:spPr bwMode="auto">
          <a:xfrm>
            <a:off x="0" y="152400"/>
            <a:ext cx="9144000" cy="661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0" y="2362200"/>
            <a:ext cx="9067800" cy="4256088"/>
          </a:xfrm>
          <a:prstGeom prst="rect">
            <a:avLst/>
          </a:prstGeom>
          <a:solidFill>
            <a:srgbClr val="CC9900">
              <a:alpha val="30196"/>
            </a:srgb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Freeform 8"/>
          <p:cNvSpPr/>
          <p:nvPr/>
        </p:nvSpPr>
        <p:spPr>
          <a:xfrm>
            <a:off x="148439" y="2044647"/>
            <a:ext cx="8893961" cy="5295953"/>
          </a:xfrm>
          <a:custGeom>
            <a:avLst/>
            <a:gdLst>
              <a:gd name="connsiteX0" fmla="*/ 3559961 w 8893961"/>
              <a:gd name="connsiteY0" fmla="*/ 177853 h 5295953"/>
              <a:gd name="connsiteX1" fmla="*/ 3382161 w 8893961"/>
              <a:gd name="connsiteY1" fmla="*/ 127053 h 5295953"/>
              <a:gd name="connsiteX2" fmla="*/ 3318661 w 8893961"/>
              <a:gd name="connsiteY2" fmla="*/ 12753 h 5295953"/>
              <a:gd name="connsiteX3" fmla="*/ 2404261 w 8893961"/>
              <a:gd name="connsiteY3" fmla="*/ 101653 h 5295953"/>
              <a:gd name="connsiteX4" fmla="*/ 2289961 w 8893961"/>
              <a:gd name="connsiteY4" fmla="*/ 152453 h 5295953"/>
              <a:gd name="connsiteX5" fmla="*/ 2137561 w 8893961"/>
              <a:gd name="connsiteY5" fmla="*/ 50853 h 5295953"/>
              <a:gd name="connsiteX6" fmla="*/ 2048661 w 8893961"/>
              <a:gd name="connsiteY6" fmla="*/ 38153 h 5295953"/>
              <a:gd name="connsiteX7" fmla="*/ 1972461 w 8893961"/>
              <a:gd name="connsiteY7" fmla="*/ 50853 h 5295953"/>
              <a:gd name="connsiteX8" fmla="*/ 1921661 w 8893961"/>
              <a:gd name="connsiteY8" fmla="*/ 53 h 5295953"/>
              <a:gd name="connsiteX9" fmla="*/ 1693061 w 8893961"/>
              <a:gd name="connsiteY9" fmla="*/ 165153 h 5295953"/>
              <a:gd name="connsiteX10" fmla="*/ 1362861 w 8893961"/>
              <a:gd name="connsiteY10" fmla="*/ 254053 h 5295953"/>
              <a:gd name="connsiteX11" fmla="*/ 1096161 w 8893961"/>
              <a:gd name="connsiteY11" fmla="*/ 342953 h 5295953"/>
              <a:gd name="connsiteX12" fmla="*/ 981861 w 8893961"/>
              <a:gd name="connsiteY12" fmla="*/ 393753 h 5295953"/>
              <a:gd name="connsiteX13" fmla="*/ 880261 w 8893961"/>
              <a:gd name="connsiteY13" fmla="*/ 406453 h 5295953"/>
              <a:gd name="connsiteX14" fmla="*/ 600861 w 8893961"/>
              <a:gd name="connsiteY14" fmla="*/ 571553 h 5295953"/>
              <a:gd name="connsiteX15" fmla="*/ 562761 w 8893961"/>
              <a:gd name="connsiteY15" fmla="*/ 609653 h 5295953"/>
              <a:gd name="connsiteX16" fmla="*/ 537361 w 8893961"/>
              <a:gd name="connsiteY16" fmla="*/ 647753 h 5295953"/>
              <a:gd name="connsiteX17" fmla="*/ 461161 w 8893961"/>
              <a:gd name="connsiteY17" fmla="*/ 749353 h 5295953"/>
              <a:gd name="connsiteX18" fmla="*/ 448461 w 8893961"/>
              <a:gd name="connsiteY18" fmla="*/ 787453 h 5295953"/>
              <a:gd name="connsiteX19" fmla="*/ 384961 w 8893961"/>
              <a:gd name="connsiteY19" fmla="*/ 901753 h 5295953"/>
              <a:gd name="connsiteX20" fmla="*/ 296061 w 8893961"/>
              <a:gd name="connsiteY20" fmla="*/ 1016053 h 5295953"/>
              <a:gd name="connsiteX21" fmla="*/ 283361 w 8893961"/>
              <a:gd name="connsiteY21" fmla="*/ 1066853 h 5295953"/>
              <a:gd name="connsiteX22" fmla="*/ 257961 w 8893961"/>
              <a:gd name="connsiteY22" fmla="*/ 1117653 h 5295953"/>
              <a:gd name="connsiteX23" fmla="*/ 232561 w 8893961"/>
              <a:gd name="connsiteY23" fmla="*/ 1231953 h 5295953"/>
              <a:gd name="connsiteX24" fmla="*/ 207161 w 8893961"/>
              <a:gd name="connsiteY24" fmla="*/ 1282753 h 5295953"/>
              <a:gd name="connsiteX25" fmla="*/ 130961 w 8893961"/>
              <a:gd name="connsiteY25" fmla="*/ 1460553 h 5295953"/>
              <a:gd name="connsiteX26" fmla="*/ 105561 w 8893961"/>
              <a:gd name="connsiteY26" fmla="*/ 1612953 h 5295953"/>
              <a:gd name="connsiteX27" fmla="*/ 29361 w 8893961"/>
              <a:gd name="connsiteY27" fmla="*/ 1968553 h 5295953"/>
              <a:gd name="connsiteX28" fmla="*/ 16661 w 8893961"/>
              <a:gd name="connsiteY28" fmla="*/ 2641653 h 5295953"/>
              <a:gd name="connsiteX29" fmla="*/ 105561 w 8893961"/>
              <a:gd name="connsiteY29" fmla="*/ 2882953 h 5295953"/>
              <a:gd name="connsiteX30" fmla="*/ 207161 w 8893961"/>
              <a:gd name="connsiteY30" fmla="*/ 3073453 h 5295953"/>
              <a:gd name="connsiteX31" fmla="*/ 245261 w 8893961"/>
              <a:gd name="connsiteY31" fmla="*/ 3149653 h 5295953"/>
              <a:gd name="connsiteX32" fmla="*/ 359561 w 8893961"/>
              <a:gd name="connsiteY32" fmla="*/ 3251253 h 5295953"/>
              <a:gd name="connsiteX33" fmla="*/ 384961 w 8893961"/>
              <a:gd name="connsiteY33" fmla="*/ 3378253 h 5295953"/>
              <a:gd name="connsiteX34" fmla="*/ 588161 w 8893961"/>
              <a:gd name="connsiteY34" fmla="*/ 3479853 h 5295953"/>
              <a:gd name="connsiteX35" fmla="*/ 829461 w 8893961"/>
              <a:gd name="connsiteY35" fmla="*/ 3632253 h 5295953"/>
              <a:gd name="connsiteX36" fmla="*/ 918361 w 8893961"/>
              <a:gd name="connsiteY36" fmla="*/ 3657653 h 5295953"/>
              <a:gd name="connsiteX37" fmla="*/ 1058061 w 8893961"/>
              <a:gd name="connsiteY37" fmla="*/ 3733853 h 5295953"/>
              <a:gd name="connsiteX38" fmla="*/ 1185061 w 8893961"/>
              <a:gd name="connsiteY38" fmla="*/ 3822753 h 5295953"/>
              <a:gd name="connsiteX39" fmla="*/ 1273961 w 8893961"/>
              <a:gd name="connsiteY39" fmla="*/ 3886253 h 5295953"/>
              <a:gd name="connsiteX40" fmla="*/ 1388261 w 8893961"/>
              <a:gd name="connsiteY40" fmla="*/ 3911653 h 5295953"/>
              <a:gd name="connsiteX41" fmla="*/ 1477161 w 8893961"/>
              <a:gd name="connsiteY41" fmla="*/ 3962453 h 5295953"/>
              <a:gd name="connsiteX42" fmla="*/ 1553361 w 8893961"/>
              <a:gd name="connsiteY42" fmla="*/ 4000553 h 5295953"/>
              <a:gd name="connsiteX43" fmla="*/ 1642261 w 8893961"/>
              <a:gd name="connsiteY43" fmla="*/ 4076753 h 5295953"/>
              <a:gd name="connsiteX44" fmla="*/ 1756561 w 8893961"/>
              <a:gd name="connsiteY44" fmla="*/ 4089453 h 5295953"/>
              <a:gd name="connsiteX45" fmla="*/ 1858161 w 8893961"/>
              <a:gd name="connsiteY45" fmla="*/ 4140253 h 5295953"/>
              <a:gd name="connsiteX46" fmla="*/ 1896261 w 8893961"/>
              <a:gd name="connsiteY46" fmla="*/ 4191053 h 5295953"/>
              <a:gd name="connsiteX47" fmla="*/ 2074061 w 8893961"/>
              <a:gd name="connsiteY47" fmla="*/ 4229153 h 5295953"/>
              <a:gd name="connsiteX48" fmla="*/ 2175661 w 8893961"/>
              <a:gd name="connsiteY48" fmla="*/ 4267253 h 5295953"/>
              <a:gd name="connsiteX49" fmla="*/ 2264561 w 8893961"/>
              <a:gd name="connsiteY49" fmla="*/ 4406953 h 5295953"/>
              <a:gd name="connsiteX50" fmla="*/ 2620161 w 8893961"/>
              <a:gd name="connsiteY50" fmla="*/ 4457753 h 5295953"/>
              <a:gd name="connsiteX51" fmla="*/ 2683661 w 8893961"/>
              <a:gd name="connsiteY51" fmla="*/ 4470453 h 5295953"/>
              <a:gd name="connsiteX52" fmla="*/ 2785261 w 8893961"/>
              <a:gd name="connsiteY52" fmla="*/ 4508553 h 5295953"/>
              <a:gd name="connsiteX53" fmla="*/ 2886861 w 8893961"/>
              <a:gd name="connsiteY53" fmla="*/ 4521253 h 5295953"/>
              <a:gd name="connsiteX54" fmla="*/ 3064661 w 8893961"/>
              <a:gd name="connsiteY54" fmla="*/ 4864153 h 5295953"/>
              <a:gd name="connsiteX55" fmla="*/ 3305961 w 8893961"/>
              <a:gd name="connsiteY55" fmla="*/ 5054653 h 5295953"/>
              <a:gd name="connsiteX56" fmla="*/ 3483761 w 8893961"/>
              <a:gd name="connsiteY56" fmla="*/ 5067353 h 5295953"/>
              <a:gd name="connsiteX57" fmla="*/ 3699661 w 8893961"/>
              <a:gd name="connsiteY57" fmla="*/ 5105453 h 5295953"/>
              <a:gd name="connsiteX58" fmla="*/ 3788561 w 8893961"/>
              <a:gd name="connsiteY58" fmla="*/ 5092753 h 5295953"/>
              <a:gd name="connsiteX59" fmla="*/ 3813961 w 8893961"/>
              <a:gd name="connsiteY59" fmla="*/ 5143553 h 5295953"/>
              <a:gd name="connsiteX60" fmla="*/ 3839361 w 8893961"/>
              <a:gd name="connsiteY60" fmla="*/ 5257853 h 5295953"/>
              <a:gd name="connsiteX61" fmla="*/ 3928261 w 8893961"/>
              <a:gd name="connsiteY61" fmla="*/ 5270553 h 5295953"/>
              <a:gd name="connsiteX62" fmla="*/ 4042561 w 8893961"/>
              <a:gd name="connsiteY62" fmla="*/ 5295953 h 5295953"/>
              <a:gd name="connsiteX63" fmla="*/ 4410861 w 8893961"/>
              <a:gd name="connsiteY63" fmla="*/ 5270553 h 5295953"/>
              <a:gd name="connsiteX64" fmla="*/ 4537861 w 8893961"/>
              <a:gd name="connsiteY64" fmla="*/ 5219753 h 5295953"/>
              <a:gd name="connsiteX65" fmla="*/ 4639461 w 8893961"/>
              <a:gd name="connsiteY65" fmla="*/ 5194353 h 5295953"/>
              <a:gd name="connsiteX66" fmla="*/ 4931561 w 8893961"/>
              <a:gd name="connsiteY66" fmla="*/ 5080053 h 5295953"/>
              <a:gd name="connsiteX67" fmla="*/ 5630061 w 8893961"/>
              <a:gd name="connsiteY67" fmla="*/ 4762553 h 5295953"/>
              <a:gd name="connsiteX68" fmla="*/ 5909461 w 8893961"/>
              <a:gd name="connsiteY68" fmla="*/ 4648253 h 5295953"/>
              <a:gd name="connsiteX69" fmla="*/ 6366661 w 8893961"/>
              <a:gd name="connsiteY69" fmla="*/ 4406953 h 5295953"/>
              <a:gd name="connsiteX70" fmla="*/ 6442861 w 8893961"/>
              <a:gd name="connsiteY70" fmla="*/ 4356153 h 5295953"/>
              <a:gd name="connsiteX71" fmla="*/ 6493661 w 8893961"/>
              <a:gd name="connsiteY71" fmla="*/ 4330753 h 5295953"/>
              <a:gd name="connsiteX72" fmla="*/ 6531761 w 8893961"/>
              <a:gd name="connsiteY72" fmla="*/ 4292653 h 5295953"/>
              <a:gd name="connsiteX73" fmla="*/ 6595261 w 8893961"/>
              <a:gd name="connsiteY73" fmla="*/ 4267253 h 5295953"/>
              <a:gd name="connsiteX74" fmla="*/ 6785761 w 8893961"/>
              <a:gd name="connsiteY74" fmla="*/ 4178353 h 5295953"/>
              <a:gd name="connsiteX75" fmla="*/ 6874661 w 8893961"/>
              <a:gd name="connsiteY75" fmla="*/ 4140253 h 5295953"/>
              <a:gd name="connsiteX76" fmla="*/ 7484261 w 8893961"/>
              <a:gd name="connsiteY76" fmla="*/ 4102153 h 5295953"/>
              <a:gd name="connsiteX77" fmla="*/ 7611261 w 8893961"/>
              <a:gd name="connsiteY77" fmla="*/ 4038653 h 5295953"/>
              <a:gd name="connsiteX78" fmla="*/ 8055761 w 8893961"/>
              <a:gd name="connsiteY78" fmla="*/ 3924353 h 5295953"/>
              <a:gd name="connsiteX79" fmla="*/ 8309761 w 8893961"/>
              <a:gd name="connsiteY79" fmla="*/ 3835453 h 5295953"/>
              <a:gd name="connsiteX80" fmla="*/ 8385961 w 8893961"/>
              <a:gd name="connsiteY80" fmla="*/ 3771953 h 5295953"/>
              <a:gd name="connsiteX81" fmla="*/ 8462161 w 8893961"/>
              <a:gd name="connsiteY81" fmla="*/ 3733853 h 5295953"/>
              <a:gd name="connsiteX82" fmla="*/ 8576461 w 8893961"/>
              <a:gd name="connsiteY82" fmla="*/ 3632253 h 5295953"/>
              <a:gd name="connsiteX83" fmla="*/ 8614561 w 8893961"/>
              <a:gd name="connsiteY83" fmla="*/ 3556053 h 5295953"/>
              <a:gd name="connsiteX84" fmla="*/ 8690761 w 8893961"/>
              <a:gd name="connsiteY84" fmla="*/ 3429053 h 5295953"/>
              <a:gd name="connsiteX85" fmla="*/ 8830461 w 8893961"/>
              <a:gd name="connsiteY85" fmla="*/ 3136953 h 5295953"/>
              <a:gd name="connsiteX86" fmla="*/ 8868561 w 8893961"/>
              <a:gd name="connsiteY86" fmla="*/ 2959153 h 5295953"/>
              <a:gd name="connsiteX87" fmla="*/ 8893961 w 8893961"/>
              <a:gd name="connsiteY87" fmla="*/ 2717853 h 5295953"/>
              <a:gd name="connsiteX88" fmla="*/ 8855861 w 8893961"/>
              <a:gd name="connsiteY88" fmla="*/ 2501953 h 5295953"/>
              <a:gd name="connsiteX89" fmla="*/ 8779661 w 8893961"/>
              <a:gd name="connsiteY89" fmla="*/ 2324153 h 5295953"/>
              <a:gd name="connsiteX90" fmla="*/ 8754261 w 8893961"/>
              <a:gd name="connsiteY90" fmla="*/ 2146353 h 5295953"/>
              <a:gd name="connsiteX91" fmla="*/ 8678061 w 8893961"/>
              <a:gd name="connsiteY91" fmla="*/ 2044753 h 5295953"/>
              <a:gd name="connsiteX92" fmla="*/ 8627261 w 8893961"/>
              <a:gd name="connsiteY92" fmla="*/ 1917753 h 5295953"/>
              <a:gd name="connsiteX93" fmla="*/ 8538361 w 8893961"/>
              <a:gd name="connsiteY93" fmla="*/ 1638353 h 5295953"/>
              <a:gd name="connsiteX94" fmla="*/ 8462161 w 8893961"/>
              <a:gd name="connsiteY94" fmla="*/ 1473253 h 5295953"/>
              <a:gd name="connsiteX95" fmla="*/ 8398661 w 8893961"/>
              <a:gd name="connsiteY95" fmla="*/ 1295453 h 5295953"/>
              <a:gd name="connsiteX96" fmla="*/ 8347861 w 8893961"/>
              <a:gd name="connsiteY96" fmla="*/ 1244653 h 5295953"/>
              <a:gd name="connsiteX97" fmla="*/ 8271661 w 8893961"/>
              <a:gd name="connsiteY97" fmla="*/ 1092253 h 5295953"/>
              <a:gd name="connsiteX98" fmla="*/ 8195461 w 8893961"/>
              <a:gd name="connsiteY98" fmla="*/ 952553 h 5295953"/>
              <a:gd name="connsiteX99" fmla="*/ 8170061 w 8893961"/>
              <a:gd name="connsiteY99" fmla="*/ 901753 h 5295953"/>
              <a:gd name="connsiteX100" fmla="*/ 8119261 w 8893961"/>
              <a:gd name="connsiteY100" fmla="*/ 850953 h 5295953"/>
              <a:gd name="connsiteX101" fmla="*/ 8093861 w 8893961"/>
              <a:gd name="connsiteY101" fmla="*/ 800153 h 5295953"/>
              <a:gd name="connsiteX102" fmla="*/ 8030361 w 8893961"/>
              <a:gd name="connsiteY102" fmla="*/ 711253 h 5295953"/>
              <a:gd name="connsiteX103" fmla="*/ 7992261 w 8893961"/>
              <a:gd name="connsiteY103" fmla="*/ 685853 h 5295953"/>
              <a:gd name="connsiteX104" fmla="*/ 7903361 w 8893961"/>
              <a:gd name="connsiteY104" fmla="*/ 584253 h 5295953"/>
              <a:gd name="connsiteX105" fmla="*/ 7827161 w 8893961"/>
              <a:gd name="connsiteY105" fmla="*/ 520753 h 5295953"/>
              <a:gd name="connsiteX106" fmla="*/ 7789061 w 8893961"/>
              <a:gd name="connsiteY106" fmla="*/ 495353 h 529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8893961" h="5295953">
                <a:moveTo>
                  <a:pt x="3559961" y="177853"/>
                </a:moveTo>
                <a:cubicBezTo>
                  <a:pt x="3511203" y="170888"/>
                  <a:pt x="3420966" y="165858"/>
                  <a:pt x="3382161" y="127053"/>
                </a:cubicBezTo>
                <a:cubicBezTo>
                  <a:pt x="3351342" y="96234"/>
                  <a:pt x="3339828" y="50853"/>
                  <a:pt x="3318661" y="12753"/>
                </a:cubicBezTo>
                <a:cubicBezTo>
                  <a:pt x="2896356" y="39566"/>
                  <a:pt x="2709285" y="-16968"/>
                  <a:pt x="2404261" y="101653"/>
                </a:cubicBezTo>
                <a:cubicBezTo>
                  <a:pt x="2365402" y="116765"/>
                  <a:pt x="2328061" y="135520"/>
                  <a:pt x="2289961" y="152453"/>
                </a:cubicBezTo>
                <a:cubicBezTo>
                  <a:pt x="2071913" y="121303"/>
                  <a:pt x="2331718" y="180291"/>
                  <a:pt x="2137561" y="50853"/>
                </a:cubicBezTo>
                <a:cubicBezTo>
                  <a:pt x="2112654" y="34249"/>
                  <a:pt x="2078294" y="42386"/>
                  <a:pt x="2048661" y="38153"/>
                </a:cubicBezTo>
                <a:cubicBezTo>
                  <a:pt x="2023261" y="42386"/>
                  <a:pt x="1997125" y="58252"/>
                  <a:pt x="1972461" y="50853"/>
                </a:cubicBezTo>
                <a:cubicBezTo>
                  <a:pt x="1949524" y="43972"/>
                  <a:pt x="1945538" y="-1784"/>
                  <a:pt x="1921661" y="53"/>
                </a:cubicBezTo>
                <a:cubicBezTo>
                  <a:pt x="1814640" y="8285"/>
                  <a:pt x="1779305" y="128191"/>
                  <a:pt x="1693061" y="165153"/>
                </a:cubicBezTo>
                <a:cubicBezTo>
                  <a:pt x="1588291" y="210054"/>
                  <a:pt x="1472689" y="223545"/>
                  <a:pt x="1362861" y="254053"/>
                </a:cubicBezTo>
                <a:cubicBezTo>
                  <a:pt x="1268218" y="280343"/>
                  <a:pt x="1187914" y="306252"/>
                  <a:pt x="1096161" y="342953"/>
                </a:cubicBezTo>
                <a:cubicBezTo>
                  <a:pt x="1057450" y="358438"/>
                  <a:pt x="1021860" y="381988"/>
                  <a:pt x="981861" y="393753"/>
                </a:cubicBezTo>
                <a:cubicBezTo>
                  <a:pt x="949118" y="403383"/>
                  <a:pt x="914128" y="402220"/>
                  <a:pt x="880261" y="406453"/>
                </a:cubicBezTo>
                <a:cubicBezTo>
                  <a:pt x="833911" y="431735"/>
                  <a:pt x="637751" y="534663"/>
                  <a:pt x="600861" y="571553"/>
                </a:cubicBezTo>
                <a:cubicBezTo>
                  <a:pt x="588161" y="584253"/>
                  <a:pt x="574259" y="595855"/>
                  <a:pt x="562761" y="609653"/>
                </a:cubicBezTo>
                <a:cubicBezTo>
                  <a:pt x="552990" y="621379"/>
                  <a:pt x="546339" y="635409"/>
                  <a:pt x="537361" y="647753"/>
                </a:cubicBezTo>
                <a:cubicBezTo>
                  <a:pt x="512462" y="681989"/>
                  <a:pt x="486561" y="715486"/>
                  <a:pt x="461161" y="749353"/>
                </a:cubicBezTo>
                <a:cubicBezTo>
                  <a:pt x="456928" y="762053"/>
                  <a:pt x="453734" y="775148"/>
                  <a:pt x="448461" y="787453"/>
                </a:cubicBezTo>
                <a:cubicBezTo>
                  <a:pt x="435519" y="817650"/>
                  <a:pt x="402165" y="877668"/>
                  <a:pt x="384961" y="901753"/>
                </a:cubicBezTo>
                <a:cubicBezTo>
                  <a:pt x="356906" y="941030"/>
                  <a:pt x="325694" y="977953"/>
                  <a:pt x="296061" y="1016053"/>
                </a:cubicBezTo>
                <a:cubicBezTo>
                  <a:pt x="291828" y="1032986"/>
                  <a:pt x="289490" y="1050510"/>
                  <a:pt x="283361" y="1066853"/>
                </a:cubicBezTo>
                <a:cubicBezTo>
                  <a:pt x="276714" y="1084580"/>
                  <a:pt x="263529" y="1099558"/>
                  <a:pt x="257961" y="1117653"/>
                </a:cubicBezTo>
                <a:cubicBezTo>
                  <a:pt x="246483" y="1154956"/>
                  <a:pt x="244039" y="1194650"/>
                  <a:pt x="232561" y="1231953"/>
                </a:cubicBezTo>
                <a:cubicBezTo>
                  <a:pt x="226993" y="1250048"/>
                  <a:pt x="214850" y="1265453"/>
                  <a:pt x="207161" y="1282753"/>
                </a:cubicBezTo>
                <a:cubicBezTo>
                  <a:pt x="180973" y="1341676"/>
                  <a:pt x="156361" y="1401286"/>
                  <a:pt x="130961" y="1460553"/>
                </a:cubicBezTo>
                <a:cubicBezTo>
                  <a:pt x="122494" y="1511353"/>
                  <a:pt x="115661" y="1562452"/>
                  <a:pt x="105561" y="1612953"/>
                </a:cubicBezTo>
                <a:cubicBezTo>
                  <a:pt x="81787" y="1731823"/>
                  <a:pt x="29361" y="1968553"/>
                  <a:pt x="29361" y="1968553"/>
                </a:cubicBezTo>
                <a:cubicBezTo>
                  <a:pt x="-5135" y="2296267"/>
                  <a:pt x="-9060" y="2230120"/>
                  <a:pt x="16661" y="2641653"/>
                </a:cubicBezTo>
                <a:cubicBezTo>
                  <a:pt x="28514" y="2831306"/>
                  <a:pt x="8618" y="2786010"/>
                  <a:pt x="105561" y="2882953"/>
                </a:cubicBezTo>
                <a:cubicBezTo>
                  <a:pt x="176122" y="3047594"/>
                  <a:pt x="105851" y="2896161"/>
                  <a:pt x="207161" y="3073453"/>
                </a:cubicBezTo>
                <a:cubicBezTo>
                  <a:pt x="221250" y="3098109"/>
                  <a:pt x="229509" y="3126024"/>
                  <a:pt x="245261" y="3149653"/>
                </a:cubicBezTo>
                <a:cubicBezTo>
                  <a:pt x="260631" y="3172708"/>
                  <a:pt x="354446" y="3246991"/>
                  <a:pt x="359561" y="3251253"/>
                </a:cubicBezTo>
                <a:cubicBezTo>
                  <a:pt x="368028" y="3293586"/>
                  <a:pt x="364645" y="3340160"/>
                  <a:pt x="384961" y="3378253"/>
                </a:cubicBezTo>
                <a:cubicBezTo>
                  <a:pt x="427087" y="3457240"/>
                  <a:pt x="520427" y="3449373"/>
                  <a:pt x="588161" y="3479853"/>
                </a:cubicBezTo>
                <a:cubicBezTo>
                  <a:pt x="814028" y="3581493"/>
                  <a:pt x="618802" y="3526924"/>
                  <a:pt x="829461" y="3632253"/>
                </a:cubicBezTo>
                <a:cubicBezTo>
                  <a:pt x="857026" y="3646036"/>
                  <a:pt x="888728" y="3649186"/>
                  <a:pt x="918361" y="3657653"/>
                </a:cubicBezTo>
                <a:cubicBezTo>
                  <a:pt x="1102329" y="3804828"/>
                  <a:pt x="857806" y="3621210"/>
                  <a:pt x="1058061" y="3733853"/>
                </a:cubicBezTo>
                <a:cubicBezTo>
                  <a:pt x="1103099" y="3759187"/>
                  <a:pt x="1143721" y="3791748"/>
                  <a:pt x="1185061" y="3822753"/>
                </a:cubicBezTo>
                <a:cubicBezTo>
                  <a:pt x="1196566" y="3831382"/>
                  <a:pt x="1255390" y="3876968"/>
                  <a:pt x="1273961" y="3886253"/>
                </a:cubicBezTo>
                <a:cubicBezTo>
                  <a:pt x="1305225" y="3901885"/>
                  <a:pt x="1358995" y="3906775"/>
                  <a:pt x="1388261" y="3911653"/>
                </a:cubicBezTo>
                <a:cubicBezTo>
                  <a:pt x="1417894" y="3928586"/>
                  <a:pt x="1447110" y="3946272"/>
                  <a:pt x="1477161" y="3962453"/>
                </a:cubicBezTo>
                <a:cubicBezTo>
                  <a:pt x="1502165" y="3975917"/>
                  <a:pt x="1530012" y="3984389"/>
                  <a:pt x="1553361" y="4000553"/>
                </a:cubicBezTo>
                <a:cubicBezTo>
                  <a:pt x="1585451" y="4022769"/>
                  <a:pt x="1606504" y="4061109"/>
                  <a:pt x="1642261" y="4076753"/>
                </a:cubicBezTo>
                <a:cubicBezTo>
                  <a:pt x="1677381" y="4092118"/>
                  <a:pt x="1718461" y="4085220"/>
                  <a:pt x="1756561" y="4089453"/>
                </a:cubicBezTo>
                <a:cubicBezTo>
                  <a:pt x="1790428" y="4106386"/>
                  <a:pt x="1827539" y="4117982"/>
                  <a:pt x="1858161" y="4140253"/>
                </a:cubicBezTo>
                <a:cubicBezTo>
                  <a:pt x="1875279" y="4152703"/>
                  <a:pt x="1876689" y="4182994"/>
                  <a:pt x="1896261" y="4191053"/>
                </a:cubicBezTo>
                <a:cubicBezTo>
                  <a:pt x="1952308" y="4214131"/>
                  <a:pt x="2015585" y="4213205"/>
                  <a:pt x="2074061" y="4229153"/>
                </a:cubicBezTo>
                <a:cubicBezTo>
                  <a:pt x="2108956" y="4238670"/>
                  <a:pt x="2141794" y="4254553"/>
                  <a:pt x="2175661" y="4267253"/>
                </a:cubicBezTo>
                <a:cubicBezTo>
                  <a:pt x="2205294" y="4313820"/>
                  <a:pt x="2221954" y="4371865"/>
                  <a:pt x="2264561" y="4406953"/>
                </a:cubicBezTo>
                <a:cubicBezTo>
                  <a:pt x="2328252" y="4459404"/>
                  <a:pt x="2582973" y="4455687"/>
                  <a:pt x="2620161" y="4457753"/>
                </a:cubicBezTo>
                <a:cubicBezTo>
                  <a:pt x="2641328" y="4461986"/>
                  <a:pt x="2663030" y="4464105"/>
                  <a:pt x="2683661" y="4470453"/>
                </a:cubicBezTo>
                <a:cubicBezTo>
                  <a:pt x="2718231" y="4481090"/>
                  <a:pt x="2750171" y="4499781"/>
                  <a:pt x="2785261" y="4508553"/>
                </a:cubicBezTo>
                <a:cubicBezTo>
                  <a:pt x="2818372" y="4516831"/>
                  <a:pt x="2852994" y="4517020"/>
                  <a:pt x="2886861" y="4521253"/>
                </a:cubicBezTo>
                <a:cubicBezTo>
                  <a:pt x="3165301" y="4597191"/>
                  <a:pt x="2935811" y="4488341"/>
                  <a:pt x="3064661" y="4864153"/>
                </a:cubicBezTo>
                <a:cubicBezTo>
                  <a:pt x="3101181" y="4970671"/>
                  <a:pt x="3203918" y="5033394"/>
                  <a:pt x="3305961" y="5054653"/>
                </a:cubicBezTo>
                <a:cubicBezTo>
                  <a:pt x="3364130" y="5066771"/>
                  <a:pt x="3424494" y="5063120"/>
                  <a:pt x="3483761" y="5067353"/>
                </a:cubicBezTo>
                <a:cubicBezTo>
                  <a:pt x="3573594" y="5093020"/>
                  <a:pt x="3597178" y="5105453"/>
                  <a:pt x="3699661" y="5105453"/>
                </a:cubicBezTo>
                <a:cubicBezTo>
                  <a:pt x="3729595" y="5105453"/>
                  <a:pt x="3758928" y="5096986"/>
                  <a:pt x="3788561" y="5092753"/>
                </a:cubicBezTo>
                <a:cubicBezTo>
                  <a:pt x="3797028" y="5109686"/>
                  <a:pt x="3808393" y="5125458"/>
                  <a:pt x="3813961" y="5143553"/>
                </a:cubicBezTo>
                <a:cubicBezTo>
                  <a:pt x="3825439" y="5180856"/>
                  <a:pt x="3813252" y="5228843"/>
                  <a:pt x="3839361" y="5257853"/>
                </a:cubicBezTo>
                <a:cubicBezTo>
                  <a:pt x="3859386" y="5280103"/>
                  <a:pt x="3898840" y="5265036"/>
                  <a:pt x="3928261" y="5270553"/>
                </a:cubicBezTo>
                <a:cubicBezTo>
                  <a:pt x="3966622" y="5277746"/>
                  <a:pt x="4004461" y="5287486"/>
                  <a:pt x="4042561" y="5295953"/>
                </a:cubicBezTo>
                <a:cubicBezTo>
                  <a:pt x="4165328" y="5287486"/>
                  <a:pt x="4289234" y="5289265"/>
                  <a:pt x="4410861" y="5270553"/>
                </a:cubicBezTo>
                <a:cubicBezTo>
                  <a:pt x="4455925" y="5263620"/>
                  <a:pt x="4494606" y="5234171"/>
                  <a:pt x="4537861" y="5219753"/>
                </a:cubicBezTo>
                <a:cubicBezTo>
                  <a:pt x="4570979" y="5208714"/>
                  <a:pt x="4607151" y="5207571"/>
                  <a:pt x="4639461" y="5194353"/>
                </a:cubicBezTo>
                <a:cubicBezTo>
                  <a:pt x="4955650" y="5065003"/>
                  <a:pt x="4691625" y="5133372"/>
                  <a:pt x="4931561" y="5080053"/>
                </a:cubicBezTo>
                <a:cubicBezTo>
                  <a:pt x="5249165" y="4921251"/>
                  <a:pt x="5133767" y="4975250"/>
                  <a:pt x="5630061" y="4762553"/>
                </a:cubicBezTo>
                <a:cubicBezTo>
                  <a:pt x="5722550" y="4722915"/>
                  <a:pt x="5820470" y="4695221"/>
                  <a:pt x="5909461" y="4648253"/>
                </a:cubicBezTo>
                <a:cubicBezTo>
                  <a:pt x="6061861" y="4567820"/>
                  <a:pt x="6223279" y="4502541"/>
                  <a:pt x="6366661" y="4406953"/>
                </a:cubicBezTo>
                <a:cubicBezTo>
                  <a:pt x="6392061" y="4390020"/>
                  <a:pt x="6416684" y="4371859"/>
                  <a:pt x="6442861" y="4356153"/>
                </a:cubicBezTo>
                <a:cubicBezTo>
                  <a:pt x="6459095" y="4346413"/>
                  <a:pt x="6478255" y="4341757"/>
                  <a:pt x="6493661" y="4330753"/>
                </a:cubicBezTo>
                <a:cubicBezTo>
                  <a:pt x="6508276" y="4320314"/>
                  <a:pt x="6516531" y="4302172"/>
                  <a:pt x="6531761" y="4292653"/>
                </a:cubicBezTo>
                <a:cubicBezTo>
                  <a:pt x="6551093" y="4280571"/>
                  <a:pt x="6574871" y="4277448"/>
                  <a:pt x="6595261" y="4267253"/>
                </a:cubicBezTo>
                <a:cubicBezTo>
                  <a:pt x="6937038" y="4096365"/>
                  <a:pt x="6542852" y="4275517"/>
                  <a:pt x="6785761" y="4178353"/>
                </a:cubicBezTo>
                <a:cubicBezTo>
                  <a:pt x="6846338" y="4154122"/>
                  <a:pt x="6820153" y="4153880"/>
                  <a:pt x="6874661" y="4140253"/>
                </a:cubicBezTo>
                <a:cubicBezTo>
                  <a:pt x="7057342" y="4094583"/>
                  <a:pt x="7418987" y="4105189"/>
                  <a:pt x="7484261" y="4102153"/>
                </a:cubicBezTo>
                <a:cubicBezTo>
                  <a:pt x="7670456" y="4055604"/>
                  <a:pt x="7335534" y="4145386"/>
                  <a:pt x="7611261" y="4038653"/>
                </a:cubicBezTo>
                <a:cubicBezTo>
                  <a:pt x="7885609" y="3932454"/>
                  <a:pt x="7850228" y="3944906"/>
                  <a:pt x="8055761" y="3924353"/>
                </a:cubicBezTo>
                <a:cubicBezTo>
                  <a:pt x="8148521" y="3899055"/>
                  <a:pt x="8226646" y="3885322"/>
                  <a:pt x="8309761" y="3835453"/>
                </a:cubicBezTo>
                <a:cubicBezTo>
                  <a:pt x="8338113" y="3818442"/>
                  <a:pt x="8358451" y="3790293"/>
                  <a:pt x="8385961" y="3771953"/>
                </a:cubicBezTo>
                <a:cubicBezTo>
                  <a:pt x="8409590" y="3756201"/>
                  <a:pt x="8437337" y="3747644"/>
                  <a:pt x="8462161" y="3733853"/>
                </a:cubicBezTo>
                <a:cubicBezTo>
                  <a:pt x="8504594" y="3710279"/>
                  <a:pt x="8549608" y="3668057"/>
                  <a:pt x="8576461" y="3632253"/>
                </a:cubicBezTo>
                <a:cubicBezTo>
                  <a:pt x="8593500" y="3609535"/>
                  <a:pt x="8600639" y="3580804"/>
                  <a:pt x="8614561" y="3556053"/>
                </a:cubicBezTo>
                <a:cubicBezTo>
                  <a:pt x="8638765" y="3513024"/>
                  <a:pt x="8668152" y="3472941"/>
                  <a:pt x="8690761" y="3429053"/>
                </a:cubicBezTo>
                <a:cubicBezTo>
                  <a:pt x="8740188" y="3333107"/>
                  <a:pt x="8830461" y="3136953"/>
                  <a:pt x="8830461" y="3136953"/>
                </a:cubicBezTo>
                <a:cubicBezTo>
                  <a:pt x="8843161" y="3077686"/>
                  <a:pt x="8858176" y="3018869"/>
                  <a:pt x="8868561" y="2959153"/>
                </a:cubicBezTo>
                <a:cubicBezTo>
                  <a:pt x="8872655" y="2935614"/>
                  <a:pt x="8892212" y="2735340"/>
                  <a:pt x="8893961" y="2717853"/>
                </a:cubicBezTo>
                <a:cubicBezTo>
                  <a:pt x="8868217" y="2357433"/>
                  <a:pt x="8917292" y="2632493"/>
                  <a:pt x="8855861" y="2501953"/>
                </a:cubicBezTo>
                <a:cubicBezTo>
                  <a:pt x="8828406" y="2443610"/>
                  <a:pt x="8779661" y="2324153"/>
                  <a:pt x="8779661" y="2324153"/>
                </a:cubicBezTo>
                <a:cubicBezTo>
                  <a:pt x="8771194" y="2264886"/>
                  <a:pt x="8774721" y="2202617"/>
                  <a:pt x="8754261" y="2146353"/>
                </a:cubicBezTo>
                <a:cubicBezTo>
                  <a:pt x="8739794" y="2106568"/>
                  <a:pt x="8698620" y="2081759"/>
                  <a:pt x="8678061" y="2044753"/>
                </a:cubicBezTo>
                <a:cubicBezTo>
                  <a:pt x="8655918" y="2004896"/>
                  <a:pt x="8644194" y="1960086"/>
                  <a:pt x="8627261" y="1917753"/>
                </a:cubicBezTo>
                <a:cubicBezTo>
                  <a:pt x="8572292" y="1532968"/>
                  <a:pt x="8649549" y="1902424"/>
                  <a:pt x="8538361" y="1638353"/>
                </a:cubicBezTo>
                <a:cubicBezTo>
                  <a:pt x="8464401" y="1462698"/>
                  <a:pt x="8550492" y="1532140"/>
                  <a:pt x="8462161" y="1473253"/>
                </a:cubicBezTo>
                <a:cubicBezTo>
                  <a:pt x="8451369" y="1440877"/>
                  <a:pt x="8410976" y="1316565"/>
                  <a:pt x="8398661" y="1295453"/>
                </a:cubicBezTo>
                <a:cubicBezTo>
                  <a:pt x="8386595" y="1274768"/>
                  <a:pt x="8360553" y="1264960"/>
                  <a:pt x="8347861" y="1244653"/>
                </a:cubicBezTo>
                <a:cubicBezTo>
                  <a:pt x="8317759" y="1196490"/>
                  <a:pt x="8297061" y="1143053"/>
                  <a:pt x="8271661" y="1092253"/>
                </a:cubicBezTo>
                <a:cubicBezTo>
                  <a:pt x="8182095" y="913120"/>
                  <a:pt x="8283312" y="1110685"/>
                  <a:pt x="8195461" y="952553"/>
                </a:cubicBezTo>
                <a:cubicBezTo>
                  <a:pt x="8186267" y="936003"/>
                  <a:pt x="8181420" y="916899"/>
                  <a:pt x="8170061" y="901753"/>
                </a:cubicBezTo>
                <a:cubicBezTo>
                  <a:pt x="8155693" y="882595"/>
                  <a:pt x="8133629" y="870111"/>
                  <a:pt x="8119261" y="850953"/>
                </a:cubicBezTo>
                <a:cubicBezTo>
                  <a:pt x="8107902" y="835807"/>
                  <a:pt x="8103254" y="816591"/>
                  <a:pt x="8093861" y="800153"/>
                </a:cubicBezTo>
                <a:cubicBezTo>
                  <a:pt x="8084246" y="783327"/>
                  <a:pt x="8039447" y="720339"/>
                  <a:pt x="8030361" y="711253"/>
                </a:cubicBezTo>
                <a:cubicBezTo>
                  <a:pt x="8019568" y="700460"/>
                  <a:pt x="8004961" y="694320"/>
                  <a:pt x="7992261" y="685853"/>
                </a:cubicBezTo>
                <a:cubicBezTo>
                  <a:pt x="7874711" y="489936"/>
                  <a:pt x="8032698" y="735146"/>
                  <a:pt x="7903361" y="584253"/>
                </a:cubicBezTo>
                <a:cubicBezTo>
                  <a:pt x="7839968" y="510294"/>
                  <a:pt x="7924159" y="545002"/>
                  <a:pt x="7827161" y="520753"/>
                </a:cubicBezTo>
                <a:lnTo>
                  <a:pt x="7789061" y="495353"/>
                </a:lnTo>
              </a:path>
            </a:pathLst>
          </a:custGeom>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36025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November 9, 2013</a:t>
            </a:r>
            <a:endParaRPr lang="en-US" dirty="0"/>
          </a:p>
        </p:txBody>
      </p:sp>
      <p:sp>
        <p:nvSpPr>
          <p:cNvPr id="4" name="Slide Number Placeholder 3"/>
          <p:cNvSpPr>
            <a:spLocks noGrp="1"/>
          </p:cNvSpPr>
          <p:nvPr>
            <p:ph type="sldNum" sz="quarter" idx="12"/>
          </p:nvPr>
        </p:nvSpPr>
        <p:spPr/>
        <p:txBody>
          <a:bodyPr/>
          <a:lstStyle/>
          <a:p>
            <a:fld id="{BF37ADB8-1BFC-4E3C-AB8F-EA2B0962BD47}" type="slidenum">
              <a:rPr lang="en-US" smtClean="0"/>
              <a:pPr/>
              <a:t>11</a:t>
            </a:fld>
            <a:endParaRPr lang="en-US" dirty="0"/>
          </a:p>
        </p:txBody>
      </p:sp>
      <p:pic>
        <p:nvPicPr>
          <p:cNvPr id="2050"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8000" contrast="70000"/>
                    </a14:imgEffect>
                  </a14:imgLayer>
                </a14:imgProps>
              </a:ext>
              <a:ext uri="{28A0092B-C50C-407E-A947-70E740481C1C}">
                <a14:useLocalDpi xmlns:a14="http://schemas.microsoft.com/office/drawing/2010/main" val="0"/>
              </a:ext>
            </a:extLst>
          </a:blip>
          <a:srcRect l="7471" t="7824" r="11522" b="5590"/>
          <a:stretch/>
        </p:blipFill>
        <p:spPr bwMode="auto">
          <a:xfrm rot="5400000">
            <a:off x="1489792" y="655840"/>
            <a:ext cx="6633647" cy="54743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3166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Library</a:t>
            </a:r>
            <a:endParaRPr lang="en-US" dirty="0"/>
          </a:p>
        </p:txBody>
      </p:sp>
      <p:sp>
        <p:nvSpPr>
          <p:cNvPr id="3" name="Content Placeholder 2"/>
          <p:cNvSpPr>
            <a:spLocks noGrp="1"/>
          </p:cNvSpPr>
          <p:nvPr>
            <p:ph idx="1"/>
          </p:nvPr>
        </p:nvSpPr>
        <p:spPr/>
        <p:txBody>
          <a:bodyPr/>
          <a:lstStyle/>
          <a:p>
            <a:r>
              <a:rPr lang="en-US" smtClean="0"/>
              <a:t>Version 1 – 1988</a:t>
            </a:r>
          </a:p>
          <a:p>
            <a:pPr lvl="1"/>
            <a:r>
              <a:rPr lang="en-US" smtClean="0"/>
              <a:t>Primitive objects</a:t>
            </a:r>
          </a:p>
          <a:p>
            <a:pPr lvl="2"/>
            <a:r>
              <a:rPr lang="en-US" smtClean="0"/>
              <a:t>“raster,” “palette”, “aspect ratio”</a:t>
            </a:r>
          </a:p>
          <a:p>
            <a:pPr lvl="1"/>
            <a:r>
              <a:rPr lang="en-US" smtClean="0"/>
              <a:t> “sets” or groupings to form higher level objects </a:t>
            </a:r>
          </a:p>
          <a:p>
            <a:pPr lvl="2"/>
            <a:r>
              <a:rPr lang="en-US" smtClean="0"/>
              <a:t>“raster image set”</a:t>
            </a:r>
          </a:p>
          <a:p>
            <a:r>
              <a:rPr lang="en-US" smtClean="0"/>
              <a:t>Version 2 – 1989</a:t>
            </a:r>
          </a:p>
          <a:p>
            <a:pPr lvl="1"/>
            <a:r>
              <a:rPr lang="en-US" smtClean="0"/>
              <a:t>Scientific data sets</a:t>
            </a:r>
          </a:p>
          <a:p>
            <a:pPr lvl="1"/>
            <a:r>
              <a:rPr lang="en-US" smtClean="0"/>
              <a:t>24-bit raster</a:t>
            </a:r>
            <a:endParaRPr lang="en-US" dirty="0" smtClean="0"/>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CCED4385-CCCA-4BBF-AB19-415EBC87934F}" type="slidenum">
              <a:rPr lang="en-US" smtClean="0"/>
              <a:pPr/>
              <a:t>12</a:t>
            </a:fld>
            <a:endParaRPr lang="en-US" dirty="0"/>
          </a:p>
        </p:txBody>
      </p:sp>
    </p:spTree>
    <p:extLst>
      <p:ext uri="{BB962C8B-B14F-4D97-AF65-F5344CB8AC3E}">
        <p14:creationId xmlns:p14="http://schemas.microsoft.com/office/powerpoint/2010/main" val="3703111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Library</a:t>
            </a:r>
            <a:endParaRPr lang="en-US" dirty="0"/>
          </a:p>
        </p:txBody>
      </p:sp>
      <p:sp>
        <p:nvSpPr>
          <p:cNvPr id="3" name="Content Placeholder 2"/>
          <p:cNvSpPr>
            <a:spLocks noGrp="1"/>
          </p:cNvSpPr>
          <p:nvPr>
            <p:ph idx="1"/>
          </p:nvPr>
        </p:nvSpPr>
        <p:spPr/>
        <p:txBody>
          <a:bodyPr/>
          <a:lstStyle/>
          <a:p>
            <a:r>
              <a:rPr lang="en-US" smtClean="0"/>
              <a:t>Version 3 – 1990</a:t>
            </a:r>
          </a:p>
          <a:p>
            <a:pPr lvl="1"/>
            <a:r>
              <a:rPr lang="en-US" smtClean="0"/>
              <a:t>Subsetting</a:t>
            </a:r>
          </a:p>
          <a:p>
            <a:pPr lvl="1"/>
            <a:r>
              <a:rPr lang="en-US" smtClean="0"/>
              <a:t>Vertex sets (Vsets)</a:t>
            </a:r>
          </a:p>
          <a:p>
            <a:pPr lvl="2"/>
            <a:r>
              <a:rPr lang="en-US" smtClean="0"/>
              <a:t>Groups (Vgroups), and tables (Vdatas) </a:t>
            </a:r>
          </a:p>
          <a:p>
            <a:r>
              <a:rPr lang="en-US" smtClean="0"/>
              <a:t>Version 4 – 1996</a:t>
            </a:r>
          </a:p>
          <a:p>
            <a:pPr lvl="1"/>
            <a:r>
              <a:rPr lang="en-US" smtClean="0"/>
              <a:t>Full multiple file, multiple object access</a:t>
            </a:r>
            <a:endParaRPr lang="en-US" dirty="0"/>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CCED4385-CCCA-4BBF-AB19-415EBC87934F}" type="slidenum">
              <a:rPr lang="en-US" smtClean="0"/>
              <a:pPr/>
              <a:t>13</a:t>
            </a:fld>
            <a:endParaRPr lang="en-US" dirty="0"/>
          </a:p>
        </p:txBody>
      </p:sp>
    </p:spTree>
    <p:extLst>
      <p:ext uri="{BB962C8B-B14F-4D97-AF65-F5344CB8AC3E}">
        <p14:creationId xmlns:p14="http://schemas.microsoft.com/office/powerpoint/2010/main" val="3158117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Command line tools</a:t>
            </a:r>
            <a:endParaRPr lang="en-US" dirty="0"/>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CCED4385-CCCA-4BBF-AB19-415EBC87934F}" type="slidenum">
              <a:rPr lang="en-US" smtClean="0"/>
              <a:pPr/>
              <a:t>14</a:t>
            </a:fld>
            <a:endParaRPr lang="en-US" dirty="0"/>
          </a:p>
        </p:txBody>
      </p:sp>
      <p:pic>
        <p:nvPicPr>
          <p:cNvPr id="1026"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2000" contrast="64000"/>
                    </a14:imgEffect>
                  </a14:imgLayer>
                </a14:imgProps>
              </a:ext>
              <a:ext uri="{28A0092B-C50C-407E-A947-70E740481C1C}">
                <a14:useLocalDpi xmlns:a14="http://schemas.microsoft.com/office/drawing/2010/main" val="0"/>
              </a:ext>
            </a:extLst>
          </a:blip>
          <a:srcRect l="21868" r="17782"/>
          <a:stretch/>
        </p:blipFill>
        <p:spPr bwMode="auto">
          <a:xfrm rot="5400000">
            <a:off x="2113867" y="-970866"/>
            <a:ext cx="4876801" cy="895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897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NCSA software</a:t>
            </a:r>
            <a:endParaRPr lang="en-US" dirty="0"/>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15</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97" y="914400"/>
            <a:ext cx="4379004" cy="293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mfolk\Documents\Outreach\articles, FAQ, etc\History\astroje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928634"/>
            <a:ext cx="3657600" cy="35182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799" y="914400"/>
            <a:ext cx="4267201" cy="461665"/>
          </a:xfrm>
          <a:prstGeom prst="rect">
            <a:avLst/>
          </a:prstGeom>
          <a:solidFill>
            <a:schemeClr val="tx1">
              <a:alpha val="40000"/>
            </a:schemeClr>
          </a:solidFill>
        </p:spPr>
        <p:txBody>
          <a:bodyPr wrap="square" rtlCol="0">
            <a:spAutoFit/>
          </a:bodyPr>
          <a:lstStyle/>
          <a:p>
            <a:pPr algn="ctr"/>
            <a:r>
              <a:rPr lang="en-US" dirty="0" smtClean="0">
                <a:solidFill>
                  <a:schemeClr val="bg1"/>
                </a:solidFill>
                <a:latin typeface="Arial" pitchFamily="34" charset="0"/>
                <a:cs typeface="Arial" pitchFamily="34" charset="0"/>
              </a:rPr>
              <a:t>Big simulations with HDF</a:t>
            </a:r>
          </a:p>
        </p:txBody>
      </p:sp>
      <p:sp>
        <p:nvSpPr>
          <p:cNvPr id="8" name="TextBox 7"/>
          <p:cNvSpPr txBox="1"/>
          <p:nvPr/>
        </p:nvSpPr>
        <p:spPr>
          <a:xfrm>
            <a:off x="5317252" y="960566"/>
            <a:ext cx="3567165" cy="830997"/>
          </a:xfrm>
          <a:prstGeom prst="rect">
            <a:avLst/>
          </a:prstGeom>
          <a:solidFill>
            <a:schemeClr val="tx1">
              <a:alpha val="40000"/>
            </a:schemeClr>
          </a:solid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latin typeface="Arial" pitchFamily="34" charset="0"/>
                <a:cs typeface="Arial" pitchFamily="34" charset="0"/>
              </a:rPr>
              <a:t>Desktop visualization with “NCSA Image”</a:t>
            </a:r>
            <a:endParaRPr lang="en-US" b="1"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9" name="TextBox 8"/>
          <p:cNvSpPr txBox="1"/>
          <p:nvPr/>
        </p:nvSpPr>
        <p:spPr>
          <a:xfrm>
            <a:off x="1656304" y="6167735"/>
            <a:ext cx="5541133" cy="461665"/>
          </a:xfrm>
          <a:prstGeom prst="rect">
            <a:avLst/>
          </a:prstGeom>
          <a:solidFill>
            <a:schemeClr val="tx1">
              <a:alpha val="40000"/>
            </a:schemeClr>
          </a:solid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latin typeface="Arial" pitchFamily="34" charset="0"/>
                <a:cs typeface="Arial" pitchFamily="34" charset="0"/>
              </a:rPr>
              <a:t>Desktop visualization with </a:t>
            </a:r>
            <a:r>
              <a:rPr lang="en-US" b="1" dirty="0" err="1" smtClean="0">
                <a:solidFill>
                  <a:schemeClr val="bg1"/>
                </a:solidFill>
                <a:effectLst>
                  <a:outerShdw blurRad="38100" dist="38100" dir="2700000" algn="tl">
                    <a:srgbClr val="000000">
                      <a:alpha val="43137"/>
                    </a:srgbClr>
                  </a:outerShdw>
                </a:effectLst>
                <a:latin typeface="Arial" pitchFamily="34" charset="0"/>
                <a:cs typeface="Arial" pitchFamily="34" charset="0"/>
              </a:rPr>
              <a:t>PolyView</a:t>
            </a:r>
            <a:endParaRPr lang="en-US" b="1"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180" y="3989697"/>
            <a:ext cx="5541133" cy="2182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787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16</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500063"/>
            <a:ext cx="4781550" cy="585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95400"/>
            <a:ext cx="30765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6867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17</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1238250"/>
            <a:ext cx="6848475"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901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18</a:t>
            </a:fld>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771650"/>
            <a:ext cx="56578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76250"/>
            <a:ext cx="390525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856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19</a:t>
            </a:fld>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38200"/>
            <a:ext cx="4552950" cy="534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157" y="838200"/>
            <a:ext cx="42862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2227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2400" dirty="0" smtClean="0">
                <a:hlinkClick r:id="rId2" action="ppaction://hlinkfile"/>
              </a:rPr>
              <a:t>Sample file</a:t>
            </a:r>
            <a:r>
              <a:rPr lang="en-US" sz="2400" dirty="0" smtClean="0"/>
              <a:t> </a:t>
            </a:r>
            <a:endParaRPr lang="en-US" sz="2400" dirty="0"/>
          </a:p>
        </p:txBody>
      </p:sp>
      <p:sp>
        <p:nvSpPr>
          <p:cNvPr id="5" name="Date Placeholder 4"/>
          <p:cNvSpPr>
            <a:spLocks noGrp="1"/>
          </p:cNvSpPr>
          <p:nvPr>
            <p:ph type="dt" sz="half" idx="10"/>
          </p:nvPr>
        </p:nvSpPr>
        <p:spPr/>
        <p:txBody>
          <a:bodyPr/>
          <a:lstStyle/>
          <a:p>
            <a:pPr>
              <a:defRPr/>
            </a:pPr>
            <a:r>
              <a:rPr lang="en-US" smtClean="0"/>
              <a:t>November 9, 2013</a:t>
            </a:r>
            <a:endParaRPr lang="en-US" dirty="0"/>
          </a:p>
        </p:txBody>
      </p:sp>
      <p:sp>
        <p:nvSpPr>
          <p:cNvPr id="6" name="Slide Number Placeholder 5"/>
          <p:cNvSpPr>
            <a:spLocks noGrp="1"/>
          </p:cNvSpPr>
          <p:nvPr>
            <p:ph type="sldNum" sz="quarter" idx="12"/>
          </p:nvPr>
        </p:nvSpPr>
        <p:spPr/>
        <p:txBody>
          <a:bodyPr/>
          <a:lstStyle/>
          <a:p>
            <a:fld id="{7B1BC851-09AD-FE43-ACEE-1C9FAD17D4A2}" type="slidenum">
              <a:rPr lang="en-US" smtClean="0"/>
              <a:pPr/>
              <a:t>2</a:t>
            </a:fld>
            <a:endParaRPr lang="en-US" dirty="0"/>
          </a:p>
        </p:txBody>
      </p:sp>
    </p:spTree>
    <p:extLst>
      <p:ext uri="{BB962C8B-B14F-4D97-AF65-F5344CB8AC3E}">
        <p14:creationId xmlns:p14="http://schemas.microsoft.com/office/powerpoint/2010/main" val="1450899832"/>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20</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3779"/>
            <a:ext cx="5010150" cy="629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90487"/>
            <a:ext cx="6391275" cy="667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8317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CCED4385-CCCA-4BBF-AB19-415EBC87934F}" type="slidenum">
              <a:rPr lang="en-US" smtClean="0"/>
              <a:pPr/>
              <a:t>21</a:t>
            </a:fld>
            <a:endParaRPr lang="en-US" dirty="0"/>
          </a:p>
        </p:txBody>
      </p:sp>
      <p:pic>
        <p:nvPicPr>
          <p:cNvPr id="1536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4500" y="571500"/>
            <a:ext cx="5715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4087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NetCDF Harmonization</a:t>
            </a:r>
            <a:endParaRPr lang="en-US" dirty="0"/>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22</a:t>
            </a:fld>
            <a:endParaRPr lang="en-US" dirty="0"/>
          </a:p>
        </p:txBody>
      </p:sp>
      <p:pic>
        <p:nvPicPr>
          <p:cNvPr id="1638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74000"/>
                    </a14:imgEffect>
                  </a14:imgLayer>
                </a14:imgProps>
              </a:ext>
              <a:ext uri="{28A0092B-C50C-407E-A947-70E740481C1C}">
                <a14:useLocalDpi xmlns:a14="http://schemas.microsoft.com/office/drawing/2010/main" val="0"/>
              </a:ext>
            </a:extLst>
          </a:blip>
          <a:srcRect/>
          <a:stretch>
            <a:fillRect/>
          </a:stretch>
        </p:blipFill>
        <p:spPr bwMode="auto">
          <a:xfrm>
            <a:off x="4095750" y="1066800"/>
            <a:ext cx="2838450" cy="20436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33400" y="2784054"/>
            <a:ext cx="3429000" cy="1107996"/>
          </a:xfrm>
          <a:prstGeom prst="rect">
            <a:avLst/>
          </a:prstGeom>
        </p:spPr>
        <p:txBody>
          <a:bodyPr wrap="square">
            <a:spAutoFit/>
          </a:bodyPr>
          <a:lstStyle/>
          <a:p>
            <a:r>
              <a:rPr lang="en-US" sz="6600" b="1" cap="all"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rPr>
              <a:t>NSF </a:t>
            </a:r>
            <a:r>
              <a:rPr lang="en-US" sz="6600" b="1" cap="all" dirty="0" smtClean="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rPr>
              <a:t>$ = </a:t>
            </a:r>
            <a:endParaRPr lang="en-US" dirty="0"/>
          </a:p>
        </p:txBody>
      </p:sp>
      <p:sp>
        <p:nvSpPr>
          <p:cNvPr id="9" name="Rectangle 8"/>
          <p:cNvSpPr/>
          <p:nvPr/>
        </p:nvSpPr>
        <p:spPr>
          <a:xfrm>
            <a:off x="3657600" y="3122868"/>
            <a:ext cx="3429000" cy="1107996"/>
          </a:xfrm>
          <a:prstGeom prst="rect">
            <a:avLst/>
          </a:prstGeom>
        </p:spPr>
        <p:txBody>
          <a:bodyPr wrap="square">
            <a:spAutoFit/>
          </a:bodyPr>
          <a:lstStyle/>
          <a:p>
            <a:pPr algn="ctr"/>
            <a:r>
              <a:rPr lang="en-US" sz="6600" b="1" cap="all" dirty="0" smtClean="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rPr>
              <a:t>+</a:t>
            </a:r>
            <a:endParaRPr lang="en-US" dirty="0"/>
          </a:p>
        </p:txBody>
      </p:sp>
      <p:sp>
        <p:nvSpPr>
          <p:cNvPr id="7" name="AutoShape 5" descr="data:image/jpg;base64,/9j/4AAQSkZJRgABAQAAAQABAAD/2wCEAAkGBhQSEBUUEBATFRUWFRYVFBgVFRQWFBQXGRcVHRUVGBIXGyYqFyUlHxUWKzQgLycrLSw1IR8xNTAqNTIrLyoBCQoKDQsNGQ4OGTQkHiQzNDU1NTE1MTQ0My01NTQsNDQsNSw1LjAwKzQ1LTQ1NTQ0NDQ0LC80NCwpLCw0NDQ2LP/AABEIAEIAVAMBIgACEQEDEQH/xAAcAAACAgMBAQAAAAAAAAAAAAAABgEHAgQFCAP/xAA3EAACAQMBBQUGBAYDAAAAAAABAgMABBEhBQYHEjETIkFRYTJTcYGRkhdSodEUI2KiscEkc4L/xAAaAQACAwEBAAAAAAAAAAAAAAAABAEFBgMC/8QAKxEAAgIAAwMNAQAAAAAAAAAAAQIAAwQRIQUSURMUFSIjMUFTYXGhsdGB/9oADAMBAAIRAxEAPwC7jVebc4g3NtO8TW8XdPdJLDmU+yenxqxMUjcTdg88IuEXvRe3/wBZznT0OD9a43b+5mpljszkDiAt65qficYcV7j3EP3N+1T+K9x7iH7mpJoxVZzi3jN10NgfL+47fitce4h+5v2o/Fa49xD9zftSTijFTzi3jDobA+X8n9jt+K9x7iH7mqDxXuPcQ/c1JWKijnNvGHQ2B8v7/Y6nivP7iH6t+1P+7t9LNbpJPGqOwzyrnAU6rnPjiqr3J3f/AIq6HOP5UeHfyP5UPxq5lXHSnsOXYbzGZLbSYWhxTQuRHf8AkyooopqZ/KDnSkHbnFizgdoLuG6Rsao0S6qdPB+8DT8a87bRcbR3l5cjsxcBM507OAd4hvXkP3V1qQOTvT2OM6dzs9Vy3ZXKjOUV0VZTGfZbkLdPWuLbbatpH5EFwzHOAEXOnU4zpVscSQgtHuFZeaJW0BHeU4wBjyPL+tU3w8s8ySynwAQH1bVv9VVWYZUrttsGg7veanDbTvtNaI2vj/J3NqCO3XmkE3L4sqqQD5Nr1rUtNoQygtFHcuB1Kxrp+tY7/XvLbog6u+T8FAPT4mt7c+z7O0TwLZc/PRf7QtKBFXBi9h1ichHud4hsSakbQDWFgYJsiORuYZ5lOjjHXKkZrZn2aqjIEr6jRAGY5z0GmfUdaU96pjBtBJI9G5UY48Tk5+oAqyM9jY3F6ekcTCH1lccin5FlH1r0cIxasoeq85NtSytHDnVdPebG4W/tmqJbWsN3LMcu/LCuSfE5LjAGgrvbS4ow28iJcWt7EzkKnPAMMScDlYOQdfDNIXAWyjjNzdSsiBQsKF2Vf6nOT8FqwykW14UdRiKK8DxPoRKIH7zL5BmDAGr961rbdHcJj7Haxi7HUxsFFSVqK4ZzxOdvLtYW1nPP7uN2HxA7v64qj+C+6kV7PcS3cSyoigYbODJIxOcZ/Kp+oqzuJGwry9tzbWqwhH5TI8krhtDnkCBOnTXPyrV4Y7qXWzonhmjgId2k7RJmLZ5VCoYzGNO6debx6UwjblZyOpkxU4zbAsbK0jW3tIY5ZZSAyghgiLl8HPmU+RNRuHsER2MbSJ3pcy5ORlWJCdPRa3uIG4G0tqTI5FrEkalETt5H6tkux7IanTTHhTRcbPnj2enPBEslvGqhVmLI8aqvOS/ZgrjBOOU9CM60htOprsFydZ174zhbuSsBMprf7+btJIIh0CR419tzk9fQirOh2TGoVQvsgKNT0UY8D5Cq0s7J1vhdPc2Tt2hkK9swUkg9D2Z6Z008KY9pbbadTGby0t0YYco8kspGmQHMaculVGPpayumhG6qjU+vt4x6nFKrM5OpitdWB2ltcRWwyrSBAcnAjT23J1wMAn10p/443a29hb2kegd+Yjx5Ix1PxLj6Uz8Od0IbSDnhUkyAd9sF3XwJ8gfLwpW3/wCHW0tp3Il/4qIq8ka9tISFySzE9kBls9PlWjwzo24QMlUaZytscljN7c7h3bybEQTWsTzTRSSBii9oGcExYl6jQLgZp73T2P8AwtlbwHqkSh8fnxmQ58csWPzr6bASVbdFnijjZFCYjcuuFUAEHlXHTpjTzrqCodixOc4wooxU1yyhIxRipor1CRisJF0r6VBqITztv5u6bK8dFGI378R8OUk9z5dMeWKncLdk312qsD2UeHm8uUHur/68vjVq8T92Dd2hMa5lhy8YHVhjvoPiP8Vu7h7qiytFRgO1fvzH+oj2c+IUafU0oKO09IlyHaekY40AAA6DQenpissUKtZU3HZGKmiiphCiiiiEKKKKIQqDRRRCYyVkKKKnwkwFTRRUSIUUUUQhRRRRC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1" name="Picture 7"/>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4080677" y="4264359"/>
            <a:ext cx="2819400" cy="2199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0827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“NSF Software Capitalization”</a:t>
            </a:r>
            <a:endParaRPr lang="en-US" dirty="0"/>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CCED4385-CCCA-4BBF-AB19-415EBC87934F}" type="slidenum">
              <a:rPr lang="en-US" smtClean="0"/>
              <a:pPr/>
              <a:t>23</a:t>
            </a:fld>
            <a:endParaRPr lang="en-US" dirty="0"/>
          </a:p>
        </p:txBody>
      </p:sp>
      <p:sp>
        <p:nvSpPr>
          <p:cNvPr id="7" name="TextBox 6"/>
          <p:cNvSpPr txBox="1"/>
          <p:nvPr/>
        </p:nvSpPr>
        <p:spPr>
          <a:xfrm>
            <a:off x="552450" y="2568476"/>
            <a:ext cx="5743981" cy="1107996"/>
          </a:xfrm>
          <a:prstGeom prst="rect">
            <a:avLst/>
          </a:prstGeom>
          <a:noFill/>
        </p:spPr>
        <p:txBody>
          <a:bodyPr wrap="square" rtlCol="0">
            <a:spAutoFit/>
          </a:bodyPr>
          <a:lstStyle/>
          <a:p>
            <a:r>
              <a:rPr lang="en-US" sz="6600" b="1" cap="all" dirty="0" smtClean="0">
                <a:ln w="9000" cmpd="sng">
                  <a:solidFill>
                    <a:schemeClr val="accent4">
                      <a:shade val="50000"/>
                      <a:satMod val="120000"/>
                    </a:schemeClr>
                  </a:solidFill>
                  <a:prstDash val="solid"/>
                </a:ln>
                <a:effectLst>
                  <a:reflection blurRad="12700" stA="28000" endPos="45000" dist="1000" dir="5400000" sy="-100000" algn="bl" rotWithShape="0"/>
                </a:effectLst>
              </a:rPr>
              <a:t>NSF $ = </a:t>
            </a:r>
            <a:endParaRPr lang="en-US" sz="6600" b="1" cap="all" dirty="0">
              <a:ln w="9000" cmpd="sng">
                <a:solidFill>
                  <a:schemeClr val="accent4">
                    <a:shade val="50000"/>
                    <a:satMod val="120000"/>
                  </a:schemeClr>
                </a:solidFill>
                <a:prstDash val="solid"/>
              </a:ln>
              <a:effectLst>
                <a:reflection blurRad="12700" stA="28000" endPos="45000" dist="1000" dir="5400000" sy="-100000" algn="bl" rotWithShape="0"/>
              </a:effectLst>
            </a:endParaRPr>
          </a:p>
        </p:txBody>
      </p:sp>
      <p:sp>
        <p:nvSpPr>
          <p:cNvPr id="9" name="TextBox 8"/>
          <p:cNvSpPr txBox="1"/>
          <p:nvPr/>
        </p:nvSpPr>
        <p:spPr>
          <a:xfrm>
            <a:off x="3714750" y="2263676"/>
            <a:ext cx="5276850" cy="2308324"/>
          </a:xfrm>
          <a:prstGeom prst="rect">
            <a:avLst/>
          </a:prstGeom>
          <a:noFill/>
        </p:spPr>
        <p:txBody>
          <a:bodyPr wrap="square" rtlCol="0">
            <a:spAutoFit/>
          </a:bodyPr>
          <a:lstStyle/>
          <a:p>
            <a:r>
              <a:rPr lang="en-US" sz="4800" b="1" cap="all" dirty="0" smtClean="0">
                <a:ln w="9000" cmpd="sng">
                  <a:solidFill>
                    <a:schemeClr val="accent4">
                      <a:shade val="50000"/>
                      <a:satMod val="120000"/>
                    </a:schemeClr>
                  </a:solidFill>
                  <a:prstDash val="solid"/>
                </a:ln>
                <a:effectLst>
                  <a:reflection blurRad="12700" stA="28000" endPos="45000" dist="1000" dir="5400000" sy="-100000" algn="bl" rotWithShape="0"/>
                </a:effectLst>
              </a:rPr>
              <a:t>User support</a:t>
            </a:r>
          </a:p>
          <a:p>
            <a:r>
              <a:rPr lang="en-US" sz="4800" b="1" cap="all" dirty="0" smtClean="0">
                <a:ln w="9000" cmpd="sng">
                  <a:solidFill>
                    <a:schemeClr val="accent4">
                      <a:shade val="50000"/>
                      <a:satMod val="120000"/>
                    </a:schemeClr>
                  </a:solidFill>
                  <a:prstDash val="solid"/>
                </a:ln>
                <a:effectLst>
                  <a:reflection blurRad="12700" stA="28000" endPos="45000" dist="1000" dir="5400000" sy="-100000" algn="bl" rotWithShape="0"/>
                </a:effectLst>
              </a:rPr>
              <a:t>Documentation</a:t>
            </a:r>
          </a:p>
          <a:p>
            <a:r>
              <a:rPr lang="en-US" sz="4800" b="1" cap="all" dirty="0" smtClean="0">
                <a:ln w="9000" cmpd="sng">
                  <a:solidFill>
                    <a:schemeClr val="accent4">
                      <a:shade val="50000"/>
                      <a:satMod val="120000"/>
                    </a:schemeClr>
                  </a:solidFill>
                  <a:prstDash val="solid"/>
                </a:ln>
                <a:effectLst>
                  <a:reflection blurRad="12700" stA="28000" endPos="45000" dist="1000" dir="5400000" sy="-100000" algn="bl" rotWithShape="0"/>
                </a:effectLst>
              </a:rPr>
              <a:t>testing</a:t>
            </a:r>
            <a:endParaRPr lang="en-US" sz="4800" b="1" cap="all" dirty="0">
              <a:ln w="9000" cmpd="sng">
                <a:solidFill>
                  <a:schemeClr val="accent4">
                    <a:shade val="50000"/>
                    <a:satMod val="120000"/>
                  </a:schemeClr>
                </a:solidFill>
                <a:prstDash val="solid"/>
              </a:ln>
              <a:effectLst>
                <a:reflection blurRad="12700" stA="28000" endPos="45000" dist="1000" dir="5400000" sy="-100000" algn="bl" rotWithShape="0"/>
              </a:effectLst>
            </a:endParaRPr>
          </a:p>
        </p:txBody>
      </p:sp>
    </p:spTree>
    <p:extLst>
      <p:ext uri="{BB962C8B-B14F-4D97-AF65-F5344CB8AC3E}">
        <p14:creationId xmlns:p14="http://schemas.microsoft.com/office/powerpoint/2010/main" val="3339621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Other adopters of </a:t>
            </a:r>
            <a:r>
              <a:rPr lang="en-US" dirty="0" err="1" smtClean="0"/>
              <a:t>hdf</a:t>
            </a:r>
            <a:endParaRPr lang="en-US" dirty="0"/>
          </a:p>
        </p:txBody>
      </p:sp>
      <p:sp>
        <p:nvSpPr>
          <p:cNvPr id="6" name="Text Placeholder 5"/>
          <p:cNvSpPr>
            <a:spLocks noGrp="1"/>
          </p:cNvSpPr>
          <p:nvPr>
            <p:ph type="body" idx="1"/>
          </p:nvPr>
        </p:nvSpPr>
        <p:spPr/>
        <p:txBody>
          <a:bodyPr/>
          <a:lstStyle/>
          <a:p>
            <a:endParaRPr lang="en-US"/>
          </a:p>
        </p:txBody>
      </p:sp>
      <p:sp>
        <p:nvSpPr>
          <p:cNvPr id="3" name="Date Placeholder 2"/>
          <p:cNvSpPr>
            <a:spLocks noGrp="1"/>
          </p:cNvSpPr>
          <p:nvPr>
            <p:ph type="dt" sz="half" idx="10"/>
          </p:nvPr>
        </p:nvSpPr>
        <p:spPr/>
        <p:txBody>
          <a:bodyPr/>
          <a:lstStyle/>
          <a:p>
            <a:pPr>
              <a:defRPr/>
            </a:pPr>
            <a:r>
              <a:rPr lang="en-US" smtClean="0"/>
              <a:t>November 9, 2013</a:t>
            </a:r>
            <a:endParaRPr lang="en-US"/>
          </a:p>
        </p:txBody>
      </p:sp>
      <p:sp>
        <p:nvSpPr>
          <p:cNvPr id="4" name="Slide Number Placeholder 3"/>
          <p:cNvSpPr>
            <a:spLocks noGrp="1"/>
          </p:cNvSpPr>
          <p:nvPr>
            <p:ph type="sldNum" sz="quarter" idx="12"/>
          </p:nvPr>
        </p:nvSpPr>
        <p:spPr/>
        <p:txBody>
          <a:bodyPr/>
          <a:lstStyle/>
          <a:p>
            <a:pPr>
              <a:defRPr/>
            </a:pPr>
            <a:fld id="{3068624F-03F1-47C1-8942-6E2047E6C688}" type="slidenum">
              <a:rPr lang="en-US" smtClean="0"/>
              <a:pPr>
                <a:defRPr/>
              </a:pPr>
              <a:t>24</a:t>
            </a:fld>
            <a:endParaRPr lang="en-US"/>
          </a:p>
        </p:txBody>
      </p:sp>
    </p:spTree>
    <p:extLst>
      <p:ext uri="{BB962C8B-B14F-4D97-AF65-F5344CB8AC3E}">
        <p14:creationId xmlns:p14="http://schemas.microsoft.com/office/powerpoint/2010/main" val="18628182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adopters of HDF</a:t>
            </a:r>
            <a:endParaRPr lang="en-US" dirty="0"/>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25</a:t>
            </a:fld>
            <a:endParaRPr lang="en-US" dirty="0"/>
          </a:p>
        </p:txBody>
      </p:sp>
      <p:pic>
        <p:nvPicPr>
          <p:cNvPr id="460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6482"/>
          <a:stretch/>
        </p:blipFill>
        <p:spPr bwMode="auto">
          <a:xfrm>
            <a:off x="211684" y="1066800"/>
            <a:ext cx="850178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1103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adopters of HDF</a:t>
            </a:r>
            <a:endParaRPr lang="en-US" dirty="0"/>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26</a:t>
            </a:fld>
            <a:endParaRPr lang="en-US" dirty="0"/>
          </a:p>
        </p:txBody>
      </p:sp>
      <p:pic>
        <p:nvPicPr>
          <p:cNvPr id="7174" name="Picture 6" descr="http://www.laohamutuk.org/Bulletin/2002/Jul/phillips.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000" y="990600"/>
            <a:ext cx="534352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510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adopters of HDF</a:t>
            </a:r>
            <a:endParaRPr lang="en-US" dirty="0"/>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27</a:t>
            </a:fld>
            <a:endParaRPr 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8697" y="2358498"/>
            <a:ext cx="5486703" cy="39661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61799"/>
            <a:ext cx="4354576" cy="33816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103264" y="1143000"/>
            <a:ext cx="3733800" cy="1077218"/>
          </a:xfrm>
          <a:prstGeom prst="rect">
            <a:avLst/>
          </a:prstGeom>
          <a:noFill/>
        </p:spPr>
        <p:txBody>
          <a:bodyPr wrap="square" rtlCol="0">
            <a:spAutoFit/>
          </a:bodyPr>
          <a:lstStyle/>
          <a:p>
            <a:pPr algn="ctr"/>
            <a:r>
              <a:rPr lang="en-US" sz="3200" b="1" dirty="0" smtClean="0">
                <a:latin typeface="Arial" pitchFamily="34" charset="0"/>
                <a:cs typeface="Arial" pitchFamily="34" charset="0"/>
              </a:rPr>
              <a:t>Non-destructive testing</a:t>
            </a:r>
          </a:p>
        </p:txBody>
      </p:sp>
    </p:spTree>
    <p:extLst>
      <p:ext uri="{BB962C8B-B14F-4D97-AF65-F5344CB8AC3E}">
        <p14:creationId xmlns:p14="http://schemas.microsoft.com/office/powerpoint/2010/main" val="4263771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Earth Observing System</a:t>
            </a:r>
            <a:endParaRPr lang="en-US" dirty="0"/>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DE9E2059-AE7A-4AD3-8904-DB5BCC9C33F4}" type="slidenum">
              <a:rPr lang="en-US" smtClean="0"/>
              <a:pPr/>
              <a:t>28</a:t>
            </a:fld>
            <a:endParaRPr lang="en-US" dirty="0"/>
          </a:p>
        </p:txBody>
      </p: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6198"/>
          <a:stretch/>
        </p:blipFill>
        <p:spPr bwMode="auto">
          <a:xfrm>
            <a:off x="0" y="-19050"/>
            <a:ext cx="91440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116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1" name="Rectangle 3"/>
          <p:cNvSpPr>
            <a:spLocks noGrp="1" noChangeArrowheads="1"/>
          </p:cNvSpPr>
          <p:nvPr>
            <p:ph type="title"/>
          </p:nvPr>
        </p:nvSpPr>
        <p:spPr/>
        <p:txBody>
          <a:bodyPr/>
          <a:lstStyle/>
          <a:p>
            <a:r>
              <a:rPr lang="en-US" smtClean="0"/>
              <a:t>Earth Science (Earth Observing System)</a:t>
            </a:r>
            <a:endParaRPr lang="en-US" dirty="0" smtClean="0"/>
          </a:p>
        </p:txBody>
      </p:sp>
      <p:sp>
        <p:nvSpPr>
          <p:cNvPr id="46082" name="Date Placeholder 2"/>
          <p:cNvSpPr>
            <a:spLocks noGrp="1"/>
          </p:cNvSpPr>
          <p:nvPr>
            <p:ph type="dt" sz="quarter" idx="10"/>
          </p:nvPr>
        </p:nvSpPr>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r>
              <a:rPr lang="en-US" smtClean="0"/>
              <a:t>November 9, 2013</a:t>
            </a:r>
            <a:endParaRPr lang="en-US"/>
          </a:p>
        </p:txBody>
      </p:sp>
      <p:sp>
        <p:nvSpPr>
          <p:cNvPr id="46084" name="Slide Number Placeholder 4"/>
          <p:cNvSpPr>
            <a:spLocks noGrp="1"/>
          </p:cNvSpPr>
          <p:nvPr>
            <p:ph type="sldNum" sz="quarter" idx="12"/>
          </p:nvPr>
        </p:nvSpPr>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fld id="{B3ABC603-6C77-4B99-BF65-DD5B6C2D4E40}" type="slidenum">
              <a:rPr lang="en-US" smtClean="0"/>
              <a:pPr/>
              <a:t>29</a:t>
            </a:fld>
            <a:endParaRPr lang="en-US"/>
          </a:p>
        </p:txBody>
      </p:sp>
      <p:sp>
        <p:nvSpPr>
          <p:cNvPr id="667650" name="Rectangle 2"/>
          <p:cNvSpPr>
            <a:spLocks noChangeArrowheads="1"/>
          </p:cNvSpPr>
          <p:nvPr/>
        </p:nvSpPr>
        <p:spPr bwMode="auto">
          <a:xfrm>
            <a:off x="-152400" y="1389509"/>
            <a:ext cx="83692" cy="83691"/>
          </a:xfrm>
          <a:prstGeom prst="rect">
            <a:avLst/>
          </a:prstGeom>
          <a:solidFill>
            <a:srgbClr val="FFFFFF"/>
          </a:solidFill>
          <a:ln w="9525">
            <a:noFill/>
            <a:miter lim="800000"/>
            <a:headEnd/>
            <a:tailEnd/>
          </a:ln>
        </p:spPr>
        <p:txBody>
          <a:bodyPr/>
          <a:lstStyle/>
          <a:p>
            <a:pPr>
              <a:defRPr/>
            </a:pPr>
            <a:endParaRPr lang="en-US">
              <a:cs typeface="+mn-cs"/>
            </a:endParaRPr>
          </a:p>
        </p:txBody>
      </p:sp>
      <p:grpSp>
        <p:nvGrpSpPr>
          <p:cNvPr id="46087" name="Group 4"/>
          <p:cNvGrpSpPr>
            <a:grpSpLocks/>
          </p:cNvGrpSpPr>
          <p:nvPr/>
        </p:nvGrpSpPr>
        <p:grpSpPr bwMode="auto">
          <a:xfrm>
            <a:off x="0" y="735476"/>
            <a:ext cx="9131300" cy="5863762"/>
            <a:chOff x="200" y="979"/>
            <a:chExt cx="5128" cy="3293"/>
          </a:xfrm>
        </p:grpSpPr>
        <p:sp>
          <p:nvSpPr>
            <p:cNvPr id="667653" name="Rectangle 5"/>
            <p:cNvSpPr>
              <a:spLocks noChangeArrowheads="1"/>
            </p:cNvSpPr>
            <p:nvPr/>
          </p:nvSpPr>
          <p:spPr bwMode="auto">
            <a:xfrm>
              <a:off x="200" y="1155"/>
              <a:ext cx="5124" cy="3117"/>
            </a:xfrm>
            <a:prstGeom prst="rect">
              <a:avLst/>
            </a:prstGeom>
            <a:noFill/>
            <a:ln w="0">
              <a:solidFill>
                <a:srgbClr val="FFFFFE"/>
              </a:solidFill>
              <a:miter lim="800000"/>
              <a:headEnd/>
              <a:tailEnd/>
            </a:ln>
          </p:spPr>
          <p:txBody>
            <a:bodyPr/>
            <a:lstStyle/>
            <a:p>
              <a:pPr>
                <a:defRPr/>
              </a:pPr>
              <a:endParaRPr lang="en-US">
                <a:cs typeface="+mn-cs"/>
              </a:endParaRPr>
            </a:p>
          </p:txBody>
        </p:sp>
        <p:pic>
          <p:nvPicPr>
            <p:cNvPr id="460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 y="979"/>
              <a:ext cx="5124" cy="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 y="979"/>
              <a:ext cx="5124" cy="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7656" name="AutoShape 8"/>
            <p:cNvSpPr>
              <a:spLocks noChangeArrowheads="1"/>
            </p:cNvSpPr>
            <p:nvPr/>
          </p:nvSpPr>
          <p:spPr bwMode="auto">
            <a:xfrm>
              <a:off x="4080" y="1008"/>
              <a:ext cx="965" cy="668"/>
            </a:xfrm>
            <a:prstGeom prst="roundRect">
              <a:avLst>
                <a:gd name="adj" fmla="val 5699"/>
              </a:avLst>
            </a:prstGeom>
            <a:solidFill>
              <a:srgbClr val="FFCC00"/>
            </a:solidFill>
            <a:ln w="9525">
              <a:noFill/>
              <a:round/>
              <a:headEnd/>
              <a:tailEnd/>
            </a:ln>
            <a:effectLst/>
          </p:spPr>
          <p:txBody>
            <a:bodyPr wrap="none" anchor="ctr"/>
            <a:lstStyle/>
            <a:p>
              <a:pPr>
                <a:defRPr/>
              </a:pPr>
              <a:endParaRPr lang="en-US">
                <a:cs typeface="+mn-cs"/>
              </a:endParaRPr>
            </a:p>
          </p:txBody>
        </p:sp>
        <p:sp>
          <p:nvSpPr>
            <p:cNvPr id="46092" name="Text Box 9"/>
            <p:cNvSpPr txBox="1">
              <a:spLocks noChangeArrowheads="1"/>
            </p:cNvSpPr>
            <p:nvPr/>
          </p:nvSpPr>
          <p:spPr bwMode="auto">
            <a:xfrm>
              <a:off x="3062" y="1008"/>
              <a:ext cx="975" cy="1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r>
                <a:rPr lang="en-US" sz="1400" b="1">
                  <a:solidFill>
                    <a:srgbClr val="CC0000"/>
                  </a:solidFill>
                  <a:effectLst/>
                </a:rPr>
                <a:t>Aqua (6/01)</a:t>
              </a:r>
              <a:endParaRPr lang="en-US" sz="2000" b="1">
                <a:solidFill>
                  <a:srgbClr val="CC0000"/>
                </a:solidFill>
                <a:effectLst/>
                <a:latin typeface="Times New Roman" pitchFamily="18" charset="0"/>
              </a:endParaRPr>
            </a:p>
          </p:txBody>
        </p:sp>
        <p:sp>
          <p:nvSpPr>
            <p:cNvPr id="46093" name="Text Box 10"/>
            <p:cNvSpPr txBox="1">
              <a:spLocks noChangeArrowheads="1"/>
            </p:cNvSpPr>
            <p:nvPr/>
          </p:nvSpPr>
          <p:spPr bwMode="auto">
            <a:xfrm>
              <a:off x="4080" y="1104"/>
              <a:ext cx="873"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lvl1pPr eaLnBrk="0" hangingPunct="0">
                <a:tabLst>
                  <a:tab pos="233363" algn="ctr"/>
                  <a:tab pos="574675" algn="ctr"/>
                  <a:tab pos="914400" algn="ctr"/>
                </a:tabLst>
                <a:defRPr sz="2400">
                  <a:solidFill>
                    <a:schemeClr val="tx1"/>
                  </a:solidFill>
                  <a:latin typeface="Arial" charset="0"/>
                  <a:cs typeface="Arial" charset="0"/>
                </a:defRPr>
              </a:lvl1pPr>
              <a:lvl2pPr marL="742950" indent="-285750" eaLnBrk="0" hangingPunct="0">
                <a:tabLst>
                  <a:tab pos="233363" algn="ctr"/>
                  <a:tab pos="574675" algn="ctr"/>
                  <a:tab pos="914400" algn="ctr"/>
                </a:tabLst>
                <a:defRPr sz="2400">
                  <a:solidFill>
                    <a:schemeClr val="tx1"/>
                  </a:solidFill>
                  <a:latin typeface="Arial" charset="0"/>
                  <a:cs typeface="Arial" charset="0"/>
                </a:defRPr>
              </a:lvl2pPr>
              <a:lvl3pPr marL="1143000" indent="-228600" eaLnBrk="0" hangingPunct="0">
                <a:tabLst>
                  <a:tab pos="233363" algn="ctr"/>
                  <a:tab pos="574675" algn="ctr"/>
                  <a:tab pos="914400" algn="ctr"/>
                </a:tabLst>
                <a:defRPr sz="2400">
                  <a:solidFill>
                    <a:schemeClr val="tx1"/>
                  </a:solidFill>
                  <a:latin typeface="Arial" charset="0"/>
                  <a:cs typeface="Arial" charset="0"/>
                </a:defRPr>
              </a:lvl3pPr>
              <a:lvl4pPr marL="1600200" indent="-228600" eaLnBrk="0" hangingPunct="0">
                <a:tabLst>
                  <a:tab pos="233363" algn="ctr"/>
                  <a:tab pos="574675" algn="ctr"/>
                  <a:tab pos="914400" algn="ctr"/>
                </a:tabLst>
                <a:defRPr sz="2400">
                  <a:solidFill>
                    <a:schemeClr val="tx1"/>
                  </a:solidFill>
                  <a:latin typeface="Arial" charset="0"/>
                  <a:cs typeface="Arial" charset="0"/>
                </a:defRPr>
              </a:lvl4pPr>
              <a:lvl5pPr marL="2057400" indent="-228600" eaLnBrk="0" hangingPunct="0">
                <a:tabLst>
                  <a:tab pos="233363" algn="ctr"/>
                  <a:tab pos="574675" algn="ctr"/>
                  <a:tab pos="914400" algn="ctr"/>
                </a:tabLst>
                <a:defRPr sz="2400">
                  <a:solidFill>
                    <a:schemeClr val="tx1"/>
                  </a:solidFill>
                  <a:latin typeface="Arial" charset="0"/>
                  <a:cs typeface="Arial" charset="0"/>
                </a:defRPr>
              </a:lvl5pPr>
              <a:lvl6pPr marL="2514600" indent="-228600" algn="ctr" eaLnBrk="0" fontAlgn="base" hangingPunct="0">
                <a:spcBef>
                  <a:spcPct val="0"/>
                </a:spcBef>
                <a:spcAft>
                  <a:spcPct val="0"/>
                </a:spcAft>
                <a:tabLst>
                  <a:tab pos="233363" algn="ctr"/>
                  <a:tab pos="574675" algn="ctr"/>
                  <a:tab pos="914400" algn="ctr"/>
                </a:tabLst>
                <a:defRPr sz="2400">
                  <a:solidFill>
                    <a:schemeClr val="tx1"/>
                  </a:solidFill>
                  <a:latin typeface="Arial" charset="0"/>
                  <a:cs typeface="Arial" charset="0"/>
                </a:defRPr>
              </a:lvl6pPr>
              <a:lvl7pPr marL="2971800" indent="-228600" algn="ctr" eaLnBrk="0" fontAlgn="base" hangingPunct="0">
                <a:spcBef>
                  <a:spcPct val="0"/>
                </a:spcBef>
                <a:spcAft>
                  <a:spcPct val="0"/>
                </a:spcAft>
                <a:tabLst>
                  <a:tab pos="233363" algn="ctr"/>
                  <a:tab pos="574675" algn="ctr"/>
                  <a:tab pos="914400" algn="ctr"/>
                </a:tabLst>
                <a:defRPr sz="2400">
                  <a:solidFill>
                    <a:schemeClr val="tx1"/>
                  </a:solidFill>
                  <a:latin typeface="Arial" charset="0"/>
                  <a:cs typeface="Arial" charset="0"/>
                </a:defRPr>
              </a:lvl7pPr>
              <a:lvl8pPr marL="3429000" indent="-228600" algn="ctr" eaLnBrk="0" fontAlgn="base" hangingPunct="0">
                <a:spcBef>
                  <a:spcPct val="0"/>
                </a:spcBef>
                <a:spcAft>
                  <a:spcPct val="0"/>
                </a:spcAft>
                <a:tabLst>
                  <a:tab pos="233363" algn="ctr"/>
                  <a:tab pos="574675" algn="ctr"/>
                  <a:tab pos="914400" algn="ctr"/>
                </a:tabLst>
                <a:defRPr sz="2400">
                  <a:solidFill>
                    <a:schemeClr val="tx1"/>
                  </a:solidFill>
                  <a:latin typeface="Arial" charset="0"/>
                  <a:cs typeface="Arial" charset="0"/>
                </a:defRPr>
              </a:lvl8pPr>
              <a:lvl9pPr marL="3886200" indent="-228600" algn="ctr" eaLnBrk="0" fontAlgn="base" hangingPunct="0">
                <a:spcBef>
                  <a:spcPct val="0"/>
                </a:spcBef>
                <a:spcAft>
                  <a:spcPct val="0"/>
                </a:spcAft>
                <a:tabLst>
                  <a:tab pos="233363" algn="ctr"/>
                  <a:tab pos="574675" algn="ctr"/>
                  <a:tab pos="914400" algn="ctr"/>
                </a:tabLst>
                <a:defRPr sz="2400">
                  <a:solidFill>
                    <a:schemeClr val="tx1"/>
                  </a:solidFill>
                  <a:latin typeface="Arial" charset="0"/>
                  <a:cs typeface="Arial" charset="0"/>
                </a:defRPr>
              </a:lvl9pPr>
            </a:lstStyle>
            <a:p>
              <a:pPr>
                <a:lnSpc>
                  <a:spcPct val="90000"/>
                </a:lnSpc>
              </a:pPr>
              <a:r>
                <a:rPr lang="en-US" sz="1800" b="1">
                  <a:solidFill>
                    <a:srgbClr val="CC0000"/>
                  </a:solidFill>
                  <a:effectLst/>
                </a:rPr>
                <a:t>Aura</a:t>
              </a:r>
            </a:p>
            <a:p>
              <a:pPr>
                <a:lnSpc>
                  <a:spcPct val="90000"/>
                </a:lnSpc>
              </a:pPr>
              <a:r>
                <a:rPr lang="en-US" sz="1600" b="1">
                  <a:solidFill>
                    <a:srgbClr val="0000FA"/>
                  </a:solidFill>
                  <a:effectLst/>
                  <a:latin typeface="Courier New" pitchFamily="49" charset="0"/>
                </a:rPr>
                <a:t>TES		HRDLS</a:t>
              </a:r>
            </a:p>
            <a:p>
              <a:pPr>
                <a:lnSpc>
                  <a:spcPct val="90000"/>
                </a:lnSpc>
              </a:pPr>
              <a:r>
                <a:rPr lang="en-US" sz="1600" b="1">
                  <a:solidFill>
                    <a:srgbClr val="0000FA"/>
                  </a:solidFill>
                  <a:effectLst/>
                  <a:latin typeface="Courier New" pitchFamily="49" charset="0"/>
                </a:rPr>
                <a:t>MLS	OMI</a:t>
              </a:r>
            </a:p>
          </p:txBody>
        </p:sp>
        <p:sp>
          <p:nvSpPr>
            <p:cNvPr id="46094" name="Text Box 11"/>
            <p:cNvSpPr txBox="1">
              <a:spLocks noChangeArrowheads="1"/>
            </p:cNvSpPr>
            <p:nvPr/>
          </p:nvSpPr>
          <p:spPr bwMode="auto">
            <a:xfrm>
              <a:off x="912" y="1056"/>
              <a:ext cx="1296" cy="63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63550" algn="ctr"/>
                  <a:tab pos="1377950" algn="ctr"/>
                  <a:tab pos="1714500" algn="ctr"/>
                </a:tabLst>
                <a:defRPr sz="2400">
                  <a:solidFill>
                    <a:schemeClr val="tx1"/>
                  </a:solidFill>
                  <a:latin typeface="Arial" charset="0"/>
                  <a:cs typeface="Arial" charset="0"/>
                </a:defRPr>
              </a:lvl1pPr>
              <a:lvl2pPr marL="742950" indent="-285750" eaLnBrk="0" hangingPunct="0">
                <a:tabLst>
                  <a:tab pos="463550" algn="ctr"/>
                  <a:tab pos="1377950" algn="ctr"/>
                  <a:tab pos="1714500" algn="ctr"/>
                </a:tabLst>
                <a:defRPr sz="2400">
                  <a:solidFill>
                    <a:schemeClr val="tx1"/>
                  </a:solidFill>
                  <a:latin typeface="Arial" charset="0"/>
                  <a:cs typeface="Arial" charset="0"/>
                </a:defRPr>
              </a:lvl2pPr>
              <a:lvl3pPr marL="1143000" indent="-228600" eaLnBrk="0" hangingPunct="0">
                <a:tabLst>
                  <a:tab pos="463550" algn="ctr"/>
                  <a:tab pos="1377950" algn="ctr"/>
                  <a:tab pos="1714500" algn="ctr"/>
                </a:tabLst>
                <a:defRPr sz="2400">
                  <a:solidFill>
                    <a:schemeClr val="tx1"/>
                  </a:solidFill>
                  <a:latin typeface="Arial" charset="0"/>
                  <a:cs typeface="Arial" charset="0"/>
                </a:defRPr>
              </a:lvl3pPr>
              <a:lvl4pPr marL="1600200" indent="-228600" eaLnBrk="0" hangingPunct="0">
                <a:tabLst>
                  <a:tab pos="463550" algn="ctr"/>
                  <a:tab pos="1377950" algn="ctr"/>
                  <a:tab pos="1714500" algn="ctr"/>
                </a:tabLst>
                <a:defRPr sz="2400">
                  <a:solidFill>
                    <a:schemeClr val="tx1"/>
                  </a:solidFill>
                  <a:latin typeface="Arial" charset="0"/>
                  <a:cs typeface="Arial" charset="0"/>
                </a:defRPr>
              </a:lvl4pPr>
              <a:lvl5pPr marL="2057400" indent="-228600" eaLnBrk="0" hangingPunct="0">
                <a:tabLst>
                  <a:tab pos="463550" algn="ctr"/>
                  <a:tab pos="1377950" algn="ctr"/>
                  <a:tab pos="1714500" algn="ctr"/>
                </a:tabLst>
                <a:defRPr sz="2400">
                  <a:solidFill>
                    <a:schemeClr val="tx1"/>
                  </a:solidFill>
                  <a:latin typeface="Arial" charset="0"/>
                  <a:cs typeface="Arial" charset="0"/>
                </a:defRPr>
              </a:lvl5pPr>
              <a:lvl6pPr marL="2514600" indent="-228600" algn="ctr" eaLnBrk="0" fontAlgn="base" hangingPunct="0">
                <a:spcBef>
                  <a:spcPct val="0"/>
                </a:spcBef>
                <a:spcAft>
                  <a:spcPct val="0"/>
                </a:spcAft>
                <a:tabLst>
                  <a:tab pos="463550" algn="ctr"/>
                  <a:tab pos="1377950" algn="ctr"/>
                  <a:tab pos="1714500" algn="ctr"/>
                </a:tabLst>
                <a:defRPr sz="2400">
                  <a:solidFill>
                    <a:schemeClr val="tx1"/>
                  </a:solidFill>
                  <a:latin typeface="Arial" charset="0"/>
                  <a:cs typeface="Arial" charset="0"/>
                </a:defRPr>
              </a:lvl6pPr>
              <a:lvl7pPr marL="2971800" indent="-228600" algn="ctr" eaLnBrk="0" fontAlgn="base" hangingPunct="0">
                <a:spcBef>
                  <a:spcPct val="0"/>
                </a:spcBef>
                <a:spcAft>
                  <a:spcPct val="0"/>
                </a:spcAft>
                <a:tabLst>
                  <a:tab pos="463550" algn="ctr"/>
                  <a:tab pos="1377950" algn="ctr"/>
                  <a:tab pos="1714500" algn="ctr"/>
                </a:tabLst>
                <a:defRPr sz="2400">
                  <a:solidFill>
                    <a:schemeClr val="tx1"/>
                  </a:solidFill>
                  <a:latin typeface="Arial" charset="0"/>
                  <a:cs typeface="Arial" charset="0"/>
                </a:defRPr>
              </a:lvl7pPr>
              <a:lvl8pPr marL="3429000" indent="-228600" algn="ctr" eaLnBrk="0" fontAlgn="base" hangingPunct="0">
                <a:spcBef>
                  <a:spcPct val="0"/>
                </a:spcBef>
                <a:spcAft>
                  <a:spcPct val="0"/>
                </a:spcAft>
                <a:tabLst>
                  <a:tab pos="463550" algn="ctr"/>
                  <a:tab pos="1377950" algn="ctr"/>
                  <a:tab pos="1714500" algn="ctr"/>
                </a:tabLst>
                <a:defRPr sz="2400">
                  <a:solidFill>
                    <a:schemeClr val="tx1"/>
                  </a:solidFill>
                  <a:latin typeface="Arial" charset="0"/>
                  <a:cs typeface="Arial" charset="0"/>
                </a:defRPr>
              </a:lvl8pPr>
              <a:lvl9pPr marL="3886200" indent="-228600" algn="ctr" eaLnBrk="0" fontAlgn="base" hangingPunct="0">
                <a:spcBef>
                  <a:spcPct val="0"/>
                </a:spcBef>
                <a:spcAft>
                  <a:spcPct val="0"/>
                </a:spcAft>
                <a:tabLst>
                  <a:tab pos="463550" algn="ctr"/>
                  <a:tab pos="1377950" algn="ctr"/>
                  <a:tab pos="1714500" algn="ctr"/>
                </a:tabLst>
                <a:defRPr sz="2400">
                  <a:solidFill>
                    <a:schemeClr val="tx1"/>
                  </a:solidFill>
                  <a:latin typeface="Arial" charset="0"/>
                  <a:cs typeface="Arial" charset="0"/>
                </a:defRPr>
              </a:lvl9pPr>
            </a:lstStyle>
            <a:p>
              <a:pPr algn="l">
                <a:lnSpc>
                  <a:spcPct val="135000"/>
                </a:lnSpc>
              </a:pPr>
              <a:r>
                <a:rPr lang="en-US" sz="900" b="1" dirty="0">
                  <a:effectLst/>
                  <a:latin typeface="Courier New" pitchFamily="49" charset="0"/>
                </a:rPr>
                <a:t>	</a:t>
              </a:r>
              <a:r>
                <a:rPr lang="en-US" sz="1200" b="1" dirty="0">
                  <a:effectLst/>
                  <a:latin typeface="Courier New" pitchFamily="49" charset="0"/>
                </a:rPr>
                <a:t>                 </a:t>
              </a:r>
              <a:r>
                <a:rPr lang="en-US" sz="1800" b="1" dirty="0">
                  <a:solidFill>
                    <a:srgbClr val="CC0000"/>
                  </a:solidFill>
                  <a:effectLst/>
                </a:rPr>
                <a:t>Terra</a:t>
              </a:r>
              <a:endParaRPr lang="en-US" sz="1200" b="1" dirty="0">
                <a:effectLst/>
                <a:latin typeface="Courier New" pitchFamily="49" charset="0"/>
              </a:endParaRPr>
            </a:p>
            <a:p>
              <a:pPr algn="l">
                <a:lnSpc>
                  <a:spcPct val="135000"/>
                </a:lnSpc>
              </a:pPr>
              <a:r>
                <a:rPr lang="en-US" sz="1600" b="1" dirty="0">
                  <a:solidFill>
                    <a:srgbClr val="0000FA"/>
                  </a:solidFill>
                  <a:effectLst/>
                  <a:latin typeface="Courier New" pitchFamily="49" charset="0"/>
                </a:rPr>
                <a:t>    </a:t>
              </a:r>
              <a:r>
                <a:rPr lang="en-US" sz="1600" b="1" dirty="0" smtClean="0">
                  <a:solidFill>
                    <a:srgbClr val="0000FA"/>
                  </a:solidFill>
                  <a:effectLst/>
                  <a:latin typeface="Courier New" pitchFamily="49" charset="0"/>
                </a:rPr>
                <a:t>CERES </a:t>
              </a:r>
              <a:r>
                <a:rPr lang="en-US" sz="1600" b="1" dirty="0">
                  <a:solidFill>
                    <a:srgbClr val="0000FA"/>
                  </a:solidFill>
                  <a:effectLst/>
                  <a:latin typeface="Courier New" pitchFamily="49" charset="0"/>
                </a:rPr>
                <a:t>	MISR	     </a:t>
              </a:r>
              <a:br>
                <a:rPr lang="en-US" sz="1600" b="1" dirty="0">
                  <a:solidFill>
                    <a:srgbClr val="0000FA"/>
                  </a:solidFill>
                  <a:effectLst/>
                  <a:latin typeface="Courier New" pitchFamily="49" charset="0"/>
                </a:rPr>
              </a:br>
              <a:r>
                <a:rPr lang="en-US" sz="1600" b="1" dirty="0">
                  <a:solidFill>
                    <a:srgbClr val="0000FA"/>
                  </a:solidFill>
                  <a:effectLst/>
                  <a:latin typeface="Courier New" pitchFamily="49" charset="0"/>
                </a:rPr>
                <a:t>	MODIS	MOPITT</a:t>
              </a:r>
            </a:p>
          </p:txBody>
        </p:sp>
        <p:sp>
          <p:nvSpPr>
            <p:cNvPr id="667660" name="AutoShape 12"/>
            <p:cNvSpPr>
              <a:spLocks noChangeArrowheads="1"/>
            </p:cNvSpPr>
            <p:nvPr/>
          </p:nvSpPr>
          <p:spPr bwMode="auto">
            <a:xfrm>
              <a:off x="2880" y="1008"/>
              <a:ext cx="1152" cy="672"/>
            </a:xfrm>
            <a:prstGeom prst="roundRect">
              <a:avLst>
                <a:gd name="adj" fmla="val 5699"/>
              </a:avLst>
            </a:prstGeom>
            <a:solidFill>
              <a:srgbClr val="FFCC00"/>
            </a:solidFill>
            <a:ln w="9525">
              <a:noFill/>
              <a:round/>
              <a:headEnd/>
              <a:tailEnd/>
            </a:ln>
            <a:effectLst/>
          </p:spPr>
          <p:txBody>
            <a:bodyPr wrap="none" anchor="ctr"/>
            <a:lstStyle/>
            <a:p>
              <a:pPr>
                <a:defRPr/>
              </a:pPr>
              <a:endParaRPr lang="en-US">
                <a:cs typeface="+mn-cs"/>
              </a:endParaRPr>
            </a:p>
          </p:txBody>
        </p:sp>
        <p:sp>
          <p:nvSpPr>
            <p:cNvPr id="46096" name="Text Box 13"/>
            <p:cNvSpPr txBox="1">
              <a:spLocks noChangeArrowheads="1"/>
            </p:cNvSpPr>
            <p:nvPr/>
          </p:nvSpPr>
          <p:spPr bwMode="auto">
            <a:xfrm>
              <a:off x="2880" y="1104"/>
              <a:ext cx="1197"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28600" algn="ctr"/>
                  <a:tab pos="685800" algn="ctr"/>
                  <a:tab pos="1200150" algn="ctr"/>
                </a:tabLst>
                <a:defRPr sz="2400">
                  <a:solidFill>
                    <a:schemeClr val="tx1"/>
                  </a:solidFill>
                  <a:latin typeface="Arial" charset="0"/>
                  <a:cs typeface="Arial" charset="0"/>
                </a:defRPr>
              </a:lvl1pPr>
              <a:lvl2pPr marL="742950" indent="-285750" eaLnBrk="0" hangingPunct="0">
                <a:tabLst>
                  <a:tab pos="228600" algn="ctr"/>
                  <a:tab pos="685800" algn="ctr"/>
                  <a:tab pos="1200150" algn="ctr"/>
                </a:tabLst>
                <a:defRPr sz="2400">
                  <a:solidFill>
                    <a:schemeClr val="tx1"/>
                  </a:solidFill>
                  <a:latin typeface="Arial" charset="0"/>
                  <a:cs typeface="Arial" charset="0"/>
                </a:defRPr>
              </a:lvl2pPr>
              <a:lvl3pPr marL="1143000" indent="-228600" eaLnBrk="0" hangingPunct="0">
                <a:tabLst>
                  <a:tab pos="228600" algn="ctr"/>
                  <a:tab pos="685800" algn="ctr"/>
                  <a:tab pos="1200150" algn="ctr"/>
                </a:tabLst>
                <a:defRPr sz="2400">
                  <a:solidFill>
                    <a:schemeClr val="tx1"/>
                  </a:solidFill>
                  <a:latin typeface="Arial" charset="0"/>
                  <a:cs typeface="Arial" charset="0"/>
                </a:defRPr>
              </a:lvl3pPr>
              <a:lvl4pPr marL="1600200" indent="-228600" eaLnBrk="0" hangingPunct="0">
                <a:tabLst>
                  <a:tab pos="228600" algn="ctr"/>
                  <a:tab pos="685800" algn="ctr"/>
                  <a:tab pos="1200150" algn="ctr"/>
                </a:tabLst>
                <a:defRPr sz="2400">
                  <a:solidFill>
                    <a:schemeClr val="tx1"/>
                  </a:solidFill>
                  <a:latin typeface="Arial" charset="0"/>
                  <a:cs typeface="Arial" charset="0"/>
                </a:defRPr>
              </a:lvl4pPr>
              <a:lvl5pPr marL="2057400" indent="-228600" eaLnBrk="0" hangingPunct="0">
                <a:tabLst>
                  <a:tab pos="228600" algn="ctr"/>
                  <a:tab pos="685800" algn="ctr"/>
                  <a:tab pos="1200150" algn="ctr"/>
                </a:tabLst>
                <a:defRPr sz="2400">
                  <a:solidFill>
                    <a:schemeClr val="tx1"/>
                  </a:solidFill>
                  <a:latin typeface="Arial" charset="0"/>
                  <a:cs typeface="Arial" charset="0"/>
                </a:defRPr>
              </a:lvl5pPr>
              <a:lvl6pPr marL="2514600" indent="-228600" algn="ctr" eaLnBrk="0" fontAlgn="base" hangingPunct="0">
                <a:spcBef>
                  <a:spcPct val="0"/>
                </a:spcBef>
                <a:spcAft>
                  <a:spcPct val="0"/>
                </a:spcAft>
                <a:tabLst>
                  <a:tab pos="228600" algn="ctr"/>
                  <a:tab pos="685800" algn="ctr"/>
                  <a:tab pos="1200150" algn="ctr"/>
                </a:tabLst>
                <a:defRPr sz="2400">
                  <a:solidFill>
                    <a:schemeClr val="tx1"/>
                  </a:solidFill>
                  <a:latin typeface="Arial" charset="0"/>
                  <a:cs typeface="Arial" charset="0"/>
                </a:defRPr>
              </a:lvl6pPr>
              <a:lvl7pPr marL="2971800" indent="-228600" algn="ctr" eaLnBrk="0" fontAlgn="base" hangingPunct="0">
                <a:spcBef>
                  <a:spcPct val="0"/>
                </a:spcBef>
                <a:spcAft>
                  <a:spcPct val="0"/>
                </a:spcAft>
                <a:tabLst>
                  <a:tab pos="228600" algn="ctr"/>
                  <a:tab pos="685800" algn="ctr"/>
                  <a:tab pos="1200150" algn="ctr"/>
                </a:tabLst>
                <a:defRPr sz="2400">
                  <a:solidFill>
                    <a:schemeClr val="tx1"/>
                  </a:solidFill>
                  <a:latin typeface="Arial" charset="0"/>
                  <a:cs typeface="Arial" charset="0"/>
                </a:defRPr>
              </a:lvl7pPr>
              <a:lvl8pPr marL="3429000" indent="-228600" algn="ctr" eaLnBrk="0" fontAlgn="base" hangingPunct="0">
                <a:spcBef>
                  <a:spcPct val="0"/>
                </a:spcBef>
                <a:spcAft>
                  <a:spcPct val="0"/>
                </a:spcAft>
                <a:tabLst>
                  <a:tab pos="228600" algn="ctr"/>
                  <a:tab pos="685800" algn="ctr"/>
                  <a:tab pos="1200150" algn="ctr"/>
                </a:tabLst>
                <a:defRPr sz="2400">
                  <a:solidFill>
                    <a:schemeClr val="tx1"/>
                  </a:solidFill>
                  <a:latin typeface="Arial" charset="0"/>
                  <a:cs typeface="Arial" charset="0"/>
                </a:defRPr>
              </a:lvl8pPr>
              <a:lvl9pPr marL="3886200" indent="-228600" algn="ctr" eaLnBrk="0" fontAlgn="base" hangingPunct="0">
                <a:spcBef>
                  <a:spcPct val="0"/>
                </a:spcBef>
                <a:spcAft>
                  <a:spcPct val="0"/>
                </a:spcAft>
                <a:tabLst>
                  <a:tab pos="228600" algn="ctr"/>
                  <a:tab pos="685800" algn="ctr"/>
                  <a:tab pos="1200150" algn="ctr"/>
                </a:tabLst>
                <a:defRPr sz="2400">
                  <a:solidFill>
                    <a:schemeClr val="tx1"/>
                  </a:solidFill>
                  <a:latin typeface="Arial" charset="0"/>
                  <a:cs typeface="Arial" charset="0"/>
                </a:defRPr>
              </a:lvl9pPr>
            </a:lstStyle>
            <a:p>
              <a:pPr algn="l">
                <a:lnSpc>
                  <a:spcPct val="90000"/>
                </a:lnSpc>
              </a:pPr>
              <a:r>
                <a:rPr lang="en-US" sz="900" b="1">
                  <a:effectLst/>
                  <a:latin typeface="Courier New" pitchFamily="49" charset="0"/>
                </a:rPr>
                <a:t>		      </a:t>
              </a:r>
              <a:r>
                <a:rPr lang="en-US" sz="1800" b="1">
                  <a:solidFill>
                    <a:srgbClr val="CC0000"/>
                  </a:solidFill>
                  <a:effectLst/>
                </a:rPr>
                <a:t>Aqua</a:t>
              </a:r>
              <a:br>
                <a:rPr lang="en-US" sz="1800" b="1">
                  <a:solidFill>
                    <a:srgbClr val="CC0000"/>
                  </a:solidFill>
                  <a:effectLst/>
                </a:rPr>
              </a:br>
              <a:r>
                <a:rPr lang="en-US" sz="1600" b="1" u="sng">
                  <a:effectLst/>
                  <a:latin typeface="Courier New" pitchFamily="49" charset="0"/>
                </a:rPr>
                <a:t>	</a:t>
              </a:r>
              <a:r>
                <a:rPr lang="en-US" sz="1600" b="1">
                  <a:solidFill>
                    <a:srgbClr val="0000FA"/>
                  </a:solidFill>
                  <a:effectLst/>
                  <a:latin typeface="Courier New" pitchFamily="49" charset="0"/>
                </a:rPr>
                <a:t>CERES   	MODIS</a:t>
              </a:r>
              <a:br>
                <a:rPr lang="en-US" sz="1600" b="1">
                  <a:solidFill>
                    <a:srgbClr val="0000FA"/>
                  </a:solidFill>
                  <a:effectLst/>
                  <a:latin typeface="Courier New" pitchFamily="49" charset="0"/>
                </a:rPr>
              </a:br>
              <a:r>
                <a:rPr lang="en-US" sz="1600" b="1">
                  <a:solidFill>
                    <a:srgbClr val="0000FA"/>
                  </a:solidFill>
                  <a:effectLst/>
                  <a:latin typeface="Courier New" pitchFamily="49" charset="0"/>
                </a:rPr>
                <a:t>		AMSR</a:t>
              </a:r>
            </a:p>
          </p:txBody>
        </p:sp>
      </p:grpSp>
    </p:spTree>
    <p:extLst>
      <p:ext uri="{BB962C8B-B14F-4D97-AF65-F5344CB8AC3E}">
        <p14:creationId xmlns:p14="http://schemas.microsoft.com/office/powerpoint/2010/main" val="2050078319"/>
      </p:ext>
    </p:extLst>
  </p:cSld>
  <p:clrMapOvr>
    <a:masterClrMapping/>
  </p:clrMapOvr>
  <p:transition spd="slow">
    <p:strips dir="l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p:txBody>
          <a:bodyPr/>
          <a:lstStyle/>
          <a:p>
            <a:r>
              <a:rPr lang="en-US" dirty="0" smtClean="0"/>
              <a:t>Part 1</a:t>
            </a:r>
            <a:br>
              <a:rPr lang="en-US" dirty="0" smtClean="0"/>
            </a:br>
            <a:r>
              <a:rPr lang="en-US" dirty="0" smtClean="0"/>
              <a:t>How HDF came about, </a:t>
            </a:r>
            <a:br>
              <a:rPr lang="en-US" dirty="0" smtClean="0"/>
            </a:br>
            <a:r>
              <a:rPr lang="en-US" dirty="0"/>
              <a:t>a</a:t>
            </a:r>
            <a:r>
              <a:rPr lang="en-US" dirty="0" smtClean="0"/>
              <a:t>nd why</a:t>
            </a:r>
            <a:endParaRPr lang="en-US" dirty="0"/>
          </a:p>
        </p:txBody>
      </p:sp>
      <p:sp>
        <p:nvSpPr>
          <p:cNvPr id="15" name="Subtitle 14"/>
          <p:cNvSpPr>
            <a:spLocks noGrp="1"/>
          </p:cNvSpPr>
          <p:nvPr>
            <p:ph type="subTitle" idx="1"/>
          </p:nvPr>
        </p:nvSpPr>
        <p:spPr/>
        <p:txBody>
          <a:bodyPr/>
          <a:lstStyle/>
          <a:p>
            <a:endParaRPr lang="en-US"/>
          </a:p>
        </p:txBody>
      </p:sp>
      <p:sp>
        <p:nvSpPr>
          <p:cNvPr id="7" name="Slide Number Placeholder 6"/>
          <p:cNvSpPr>
            <a:spLocks noGrp="1"/>
          </p:cNvSpPr>
          <p:nvPr>
            <p:ph type="sldNum" sz="quarter" idx="12"/>
          </p:nvPr>
        </p:nvSpPr>
        <p:spPr/>
        <p:txBody>
          <a:bodyPr/>
          <a:lstStyle/>
          <a:p>
            <a:fld id="{736C4BAF-311F-7A41-A7B2-B0FB909503E6}" type="slidenum">
              <a:rPr lang="en-US" smtClean="0"/>
              <a:pPr/>
              <a:t>3</a:t>
            </a:fld>
            <a:endParaRPr lang="en-US" dirty="0"/>
          </a:p>
        </p:txBody>
      </p:sp>
      <p:sp>
        <p:nvSpPr>
          <p:cNvPr id="6" name="Date Placeholder 5"/>
          <p:cNvSpPr>
            <a:spLocks noGrp="1"/>
          </p:cNvSpPr>
          <p:nvPr>
            <p:ph type="dt" sz="half" idx="2"/>
          </p:nvPr>
        </p:nvSpPr>
        <p:spPr/>
        <p:txBody>
          <a:bodyPr/>
          <a:lstStyle/>
          <a:p>
            <a:r>
              <a:rPr lang="en-US" smtClean="0"/>
              <a:t>November 9, 2013</a:t>
            </a:r>
            <a:endParaRPr lang="en-US" dirty="0"/>
          </a:p>
        </p:txBody>
      </p:sp>
    </p:spTree>
    <p:extLst>
      <p:ext uri="{BB962C8B-B14F-4D97-AF65-F5344CB8AC3E}">
        <p14:creationId xmlns:p14="http://schemas.microsoft.com/office/powerpoint/2010/main" val="351391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Message:</a:t>
            </a:r>
            <a:br>
              <a:rPr lang="en-US" smtClean="0"/>
            </a:br>
            <a:r>
              <a:rPr lang="en-US" smtClean="0"/>
              <a:t>HDF needs to support mission critical applications with high quality and performance standards</a:t>
            </a:r>
            <a:endParaRPr lang="en-US" dirty="0"/>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30</a:t>
            </a:fld>
            <a:endParaRPr lang="en-US"/>
          </a:p>
        </p:txBody>
      </p:sp>
    </p:spTree>
    <p:extLst>
      <p:ext uri="{BB962C8B-B14F-4D97-AF65-F5344CB8AC3E}">
        <p14:creationId xmlns:p14="http://schemas.microsoft.com/office/powerpoint/2010/main" val="757976243"/>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need for change?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40463309"/>
              </p:ext>
            </p:extLst>
          </p:nvPr>
        </p:nvGraphicFramePr>
        <p:xfrm>
          <a:off x="381000" y="990600"/>
          <a:ext cx="84582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CCED4385-CCCA-4BBF-AB19-415EBC87934F}" type="slidenum">
              <a:rPr lang="en-US" smtClean="0"/>
              <a:pPr/>
              <a:t>31</a:t>
            </a:fld>
            <a:endParaRPr lang="en-US" dirty="0"/>
          </a:p>
        </p:txBody>
      </p:sp>
    </p:spTree>
    <p:extLst>
      <p:ext uri="{BB962C8B-B14F-4D97-AF65-F5344CB8AC3E}">
        <p14:creationId xmlns:p14="http://schemas.microsoft.com/office/powerpoint/2010/main" val="2630781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32</a:t>
            </a:fld>
            <a:endParaRPr 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23" y="838200"/>
            <a:ext cx="7712279"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676400" y="5405735"/>
            <a:ext cx="5181600" cy="461665"/>
          </a:xfrm>
          <a:prstGeom prst="rect">
            <a:avLst/>
          </a:prstGeom>
          <a:noFill/>
        </p:spPr>
        <p:txBody>
          <a:bodyPr wrap="square" rtlCol="0">
            <a:spAutoFit/>
          </a:bodyPr>
          <a:lstStyle/>
          <a:p>
            <a:pPr algn="ctr"/>
            <a:r>
              <a:rPr lang="en-US" dirty="0" smtClean="0">
                <a:latin typeface="Arial" pitchFamily="34" charset="0"/>
                <a:cs typeface="Arial" pitchFamily="34" charset="0"/>
              </a:rPr>
              <a:t>NCSA Access, Spring 1996</a:t>
            </a:r>
          </a:p>
        </p:txBody>
      </p:sp>
    </p:spTree>
    <p:extLst>
      <p:ext uri="{BB962C8B-B14F-4D97-AF65-F5344CB8AC3E}">
        <p14:creationId xmlns:p14="http://schemas.microsoft.com/office/powerpoint/2010/main" val="2783893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CCED4385-CCCA-4BBF-AB19-415EBC87934F}" type="slidenum">
              <a:rPr lang="en-US" smtClean="0"/>
              <a:pPr/>
              <a:t>33</a:t>
            </a:fld>
            <a:endParaRPr lang="en-US" dirty="0"/>
          </a:p>
        </p:txBody>
      </p:sp>
      <p:pic>
        <p:nvPicPr>
          <p:cNvPr id="19458" name="Picture 2" descr="Fi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1647824"/>
            <a:ext cx="3419475"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39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34</a:t>
            </a:fld>
            <a:endParaRPr lang="en-US" dirty="0"/>
          </a:p>
        </p:txBody>
      </p:sp>
      <p:pic>
        <p:nvPicPr>
          <p:cNvPr id="22530" name="Picture 2" descr="Fig.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52600"/>
            <a:ext cx="7115175"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415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35</a:t>
            </a:fld>
            <a:endParaRPr lang="en-US" dirty="0"/>
          </a:p>
        </p:txBody>
      </p:sp>
      <p:pic>
        <p:nvPicPr>
          <p:cNvPr id="23554" name="Picture 2" descr="http://access.ncsa.illinois.edu/Archive/backissues/96.1/Fig.3.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447800"/>
            <a:ext cx="3333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780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36</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2025650"/>
            <a:ext cx="6577012" cy="315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a:spLocks noChangeArrowheads="1"/>
          </p:cNvSpPr>
          <p:nvPr/>
        </p:nvSpPr>
        <p:spPr bwMode="auto">
          <a:xfrm>
            <a:off x="938213" y="990600"/>
            <a:ext cx="52213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effectLst/>
                <a:uLnTx/>
                <a:uFillTx/>
              </a:rPr>
              <a:t>ASCI = Accelerated Strategic Computing Initiative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effectLst/>
                <a:uLnTx/>
                <a:uFillTx/>
              </a:rPr>
              <a:t>We Have A Nuclear Test Ban Treaty</a:t>
            </a:r>
          </a:p>
        </p:txBody>
      </p:sp>
      <p:sp>
        <p:nvSpPr>
          <p:cNvPr id="8" name="Text Box 4"/>
          <p:cNvSpPr txBox="1">
            <a:spLocks noChangeArrowheads="1"/>
          </p:cNvSpPr>
          <p:nvPr/>
        </p:nvSpPr>
        <p:spPr bwMode="auto">
          <a:xfrm>
            <a:off x="1295400" y="5410200"/>
            <a:ext cx="7848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effectLst/>
                <a:uLnTx/>
                <a:uFillTx/>
              </a:rPr>
              <a:t>How do we maintain a nuclear stockpile in the absence of testing?</a:t>
            </a: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1800" b="0" i="0" u="none" strike="noStrike" kern="0" cap="none" spc="0" normalizeH="0" baseline="0" noProof="0" dirty="0" smtClean="0">
              <a:ln>
                <a:noFill/>
              </a:ln>
              <a:effectLst/>
              <a:uLnTx/>
              <a:uFillTx/>
            </a:endParaRPr>
          </a:p>
        </p:txBody>
      </p:sp>
    </p:spTree>
    <p:extLst>
      <p:ext uri="{BB962C8B-B14F-4D97-AF65-F5344CB8AC3E}">
        <p14:creationId xmlns:p14="http://schemas.microsoft.com/office/powerpoint/2010/main" val="3003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37</a:t>
            </a:fld>
            <a:endParaRPr lang="en-US" dirty="0"/>
          </a:p>
        </p:txBody>
      </p:sp>
      <p:pic>
        <p:nvPicPr>
          <p:cNvPr id="6" name="Picture 2" descr="7Rendering"/>
          <p:cNvPicPr>
            <a:picLocks noChangeAspect="1" noChangeArrowheads="1"/>
          </p:cNvPicPr>
          <p:nvPr/>
        </p:nvPicPr>
        <p:blipFill>
          <a:blip r:embed="rId3">
            <a:clrChange>
              <a:clrFrom>
                <a:srgbClr val="FFFFFF"/>
              </a:clrFrom>
              <a:clrTo>
                <a:srgbClr val="FFFF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a:off x="93663" y="2514600"/>
            <a:ext cx="8974137" cy="337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03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lstStyle/>
          <a:p>
            <a:r>
              <a:rPr lang="en-US" smtClean="0"/>
              <a:t>Big simulations</a:t>
            </a:r>
            <a:endParaRPr lang="en-US" dirty="0" smtClean="0"/>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38</a:t>
            </a:fld>
            <a:endParaRPr lang="en-US"/>
          </a:p>
        </p:txBody>
      </p:sp>
      <p:pic>
        <p:nvPicPr>
          <p:cNvPr id="38918" name="Picture 3" descr="display wall copy"/>
          <p:cNvPicPr>
            <a:picLocks noChangeAspect="1" noChangeArrowheads="1"/>
          </p:cNvPicPr>
          <p:nvPr/>
        </p:nvPicPr>
        <p:blipFill rotWithShape="1">
          <a:blip r:embed="rId3">
            <a:extLst>
              <a:ext uri="{28A0092B-C50C-407E-A947-70E740481C1C}">
                <a14:useLocalDpi xmlns:a14="http://schemas.microsoft.com/office/drawing/2010/main" val="0"/>
              </a:ext>
            </a:extLst>
          </a:blip>
          <a:srcRect t="10158" b="8032"/>
          <a:stretch/>
        </p:blipFill>
        <p:spPr bwMode="auto">
          <a:xfrm>
            <a:off x="13656" y="838200"/>
            <a:ext cx="9155744"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Text Box 4"/>
          <p:cNvSpPr txBox="1">
            <a:spLocks noChangeArrowheads="1"/>
          </p:cNvSpPr>
          <p:nvPr/>
        </p:nvSpPr>
        <p:spPr bwMode="auto">
          <a:xfrm>
            <a:off x="838200" y="838200"/>
            <a:ext cx="806631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algn="ctr" eaLnBrk="0" fontAlgn="base" hangingPunct="0">
              <a:spcBef>
                <a:spcPct val="0"/>
              </a:spcBef>
              <a:spcAft>
                <a:spcPct val="0"/>
              </a:spcAft>
              <a:defRPr sz="2400">
                <a:solidFill>
                  <a:schemeClr val="tx1"/>
                </a:solidFill>
                <a:latin typeface="Arial" charset="0"/>
                <a:cs typeface="Arial" charset="0"/>
              </a:defRPr>
            </a:lvl6pPr>
            <a:lvl7pPr marL="2971800" indent="-228600" algn="ctr" eaLnBrk="0" fontAlgn="base" hangingPunct="0">
              <a:spcBef>
                <a:spcPct val="0"/>
              </a:spcBef>
              <a:spcAft>
                <a:spcPct val="0"/>
              </a:spcAft>
              <a:defRPr sz="2400">
                <a:solidFill>
                  <a:schemeClr val="tx1"/>
                </a:solidFill>
                <a:latin typeface="Arial" charset="0"/>
                <a:cs typeface="Arial" charset="0"/>
              </a:defRPr>
            </a:lvl7pPr>
            <a:lvl8pPr marL="3429000" indent="-228600" algn="ctr" eaLnBrk="0" fontAlgn="base" hangingPunct="0">
              <a:spcBef>
                <a:spcPct val="0"/>
              </a:spcBef>
              <a:spcAft>
                <a:spcPct val="0"/>
              </a:spcAft>
              <a:defRPr sz="2400">
                <a:solidFill>
                  <a:schemeClr val="tx1"/>
                </a:solidFill>
                <a:latin typeface="Arial" charset="0"/>
                <a:cs typeface="Arial" charset="0"/>
              </a:defRPr>
            </a:lvl8pPr>
            <a:lvl9pPr marL="3886200" indent="-228600" algn="ctr" eaLnBrk="0" fontAlgn="base" hangingPunct="0">
              <a:spcBef>
                <a:spcPct val="0"/>
              </a:spcBef>
              <a:spcAft>
                <a:spcPct val="0"/>
              </a:spcAft>
              <a:defRPr sz="2400">
                <a:solidFill>
                  <a:schemeClr val="tx1"/>
                </a:solidFill>
                <a:latin typeface="Arial" charset="0"/>
                <a:cs typeface="Arial" charset="0"/>
              </a:defRPr>
            </a:lvl9pPr>
          </a:lstStyle>
          <a:p>
            <a:pPr algn="l" eaLnBrk="1" hangingPunct="1">
              <a:spcBef>
                <a:spcPct val="50000"/>
              </a:spcBef>
            </a:pPr>
            <a:r>
              <a:rPr lang="en-US" sz="2800" b="1" dirty="0">
                <a:solidFill>
                  <a:schemeClr val="accent2">
                    <a:lumMod val="60000"/>
                    <a:lumOff val="40000"/>
                  </a:schemeClr>
                </a:solidFill>
                <a:effectLst/>
                <a:latin typeface="Times New Roman" pitchFamily="18" charset="0"/>
              </a:rPr>
              <a:t>A simulation can have billions of elements</a:t>
            </a:r>
          </a:p>
          <a:p>
            <a:pPr algn="l" eaLnBrk="1" hangingPunct="1">
              <a:spcBef>
                <a:spcPct val="50000"/>
              </a:spcBef>
            </a:pPr>
            <a:r>
              <a:rPr lang="en-US" sz="2800" b="1" dirty="0">
                <a:solidFill>
                  <a:schemeClr val="accent2">
                    <a:lumMod val="60000"/>
                    <a:lumOff val="40000"/>
                  </a:schemeClr>
                </a:solidFill>
                <a:effectLst/>
                <a:latin typeface="Times New Roman" pitchFamily="18" charset="0"/>
              </a:rPr>
              <a:t>Each element can have dozens of associated values</a:t>
            </a:r>
          </a:p>
        </p:txBody>
      </p:sp>
    </p:spTree>
    <p:extLst>
      <p:ext uri="{BB962C8B-B14F-4D97-AF65-F5344CB8AC3E}">
        <p14:creationId xmlns:p14="http://schemas.microsoft.com/office/powerpoint/2010/main" val="149643262"/>
      </p:ext>
    </p:extLst>
  </p:cSld>
  <p:clrMapOvr>
    <a:masterClrMapping/>
  </p:clrMapOvr>
  <p:transition spd="slow">
    <p:strips dir="l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ASCI Data models and Formats Group</a:t>
            </a:r>
            <a:endParaRPr lang="en-US" dirty="0"/>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CCED4385-CCCA-4BBF-AB19-415EBC87934F}" type="slidenum">
              <a:rPr lang="en-US" smtClean="0"/>
              <a:pPr/>
              <a:t>39</a:t>
            </a:fld>
            <a:endParaRPr lang="en-US" dirty="0"/>
          </a:p>
        </p:txBody>
      </p:sp>
      <p:pic>
        <p:nvPicPr>
          <p:cNvPr id="7" name="Picture 1029" descr="logo.tif                                                       000008A7&#10;Macintosh_HD1                  B13936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313081"/>
            <a:ext cx="2267704" cy="21065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31" descr="G:\tmp\llnl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41960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32" descr="G:\tmp\snl_logo_wh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9529" y="1399268"/>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6" descr="C:\mike\data\My Documents\Outreach\Conferences and talks\01_11_12 SC 2001\Tutorial\NCSA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4243" y="4191000"/>
            <a:ext cx="86201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915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2472" y="1060658"/>
            <a:ext cx="2514600" cy="91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314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81000" y="2209800"/>
            <a:ext cx="3389572" cy="2590800"/>
          </a:xfrm>
        </p:spPr>
        <p:txBody>
          <a:bodyPr/>
          <a:lstStyle/>
          <a:p>
            <a:r>
              <a:rPr lang="en-US" dirty="0" smtClean="0"/>
              <a:t>The early years</a:t>
            </a:r>
            <a:endParaRPr lang="en-US" dirty="0"/>
          </a:p>
        </p:txBody>
      </p:sp>
      <p:sp>
        <p:nvSpPr>
          <p:cNvPr id="14" name="Subtitle 13"/>
          <p:cNvSpPr>
            <a:spLocks noGrp="1"/>
          </p:cNvSpPr>
          <p:nvPr>
            <p:ph type="subTitle" idx="1"/>
          </p:nvPr>
        </p:nvSpPr>
        <p:spPr/>
        <p:txBody>
          <a:bodyPr/>
          <a:lstStyle/>
          <a:p>
            <a:endParaRPr lang="en-US"/>
          </a:p>
        </p:txBody>
      </p:sp>
      <p:sp>
        <p:nvSpPr>
          <p:cNvPr id="5" name="Slide Number Placeholder 4"/>
          <p:cNvSpPr>
            <a:spLocks noGrp="1"/>
          </p:cNvSpPr>
          <p:nvPr>
            <p:ph type="sldNum" sz="quarter" idx="12"/>
          </p:nvPr>
        </p:nvSpPr>
        <p:spPr/>
        <p:txBody>
          <a:bodyPr/>
          <a:lstStyle/>
          <a:p>
            <a:fld id="{88678B8A-9384-4125-AA59-65CF431E3163}" type="slidenum">
              <a:rPr lang="en-US" smtClean="0"/>
              <a:pPr/>
              <a:t>4</a:t>
            </a:fld>
            <a:endParaRPr lang="en-US" dirty="0"/>
          </a:p>
        </p:txBody>
      </p:sp>
      <p:sp>
        <p:nvSpPr>
          <p:cNvPr id="3" name="Date Placeholder 2"/>
          <p:cNvSpPr>
            <a:spLocks noGrp="1"/>
          </p:cNvSpPr>
          <p:nvPr>
            <p:ph type="dt" sz="half" idx="2"/>
          </p:nvPr>
        </p:nvSpPr>
        <p:spPr/>
        <p:txBody>
          <a:bodyPr/>
          <a:lstStyle/>
          <a:p>
            <a:r>
              <a:rPr lang="en-US" smtClean="0"/>
              <a:t>November 9, 2013</a:t>
            </a:r>
            <a:endParaRPr lang="en-US" dirty="0"/>
          </a:p>
        </p:txBody>
      </p:sp>
      <p:pic>
        <p:nvPicPr>
          <p:cNvPr id="32770" name="Picture 2" descr="C:\Users\mfolk\AppData\Local\Microsoft\Windows\Temporary Internet Files\Content.IE5\TLW3UCZE\MP9004014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572" y="0"/>
            <a:ext cx="5358188" cy="66993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57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Describing data is challenging</a:t>
            </a:r>
            <a:endParaRPr lang="en-US" dirty="0"/>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40</a:t>
            </a:fld>
            <a:endParaRPr lang="en-US" dirty="0"/>
          </a:p>
        </p:txBody>
      </p:sp>
      <p:pic>
        <p:nvPicPr>
          <p:cNvPr id="7" name="Picture 6" descr="C:\Larry\asci\dmf\present\data_types.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382000" cy="5303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128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88678B8A-9384-4125-AA59-65CF431E3163}" type="slidenum">
              <a:rPr lang="en-US" smtClean="0"/>
              <a:pPr/>
              <a:t>41</a:t>
            </a:fld>
            <a:endParaRPr lang="en-US" dirty="0"/>
          </a:p>
        </p:txBody>
      </p:sp>
      <p:pic>
        <p:nvPicPr>
          <p:cNvPr id="337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77" r="10579"/>
          <a:stretch/>
        </p:blipFill>
        <p:spPr bwMode="auto">
          <a:xfrm>
            <a:off x="0" y="0"/>
            <a:ext cx="91457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504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HDF audience (1997)</a:t>
            </a:r>
            <a:endParaRPr lang="en-US" dirty="0"/>
          </a:p>
        </p:txBody>
      </p:sp>
      <p:sp>
        <p:nvSpPr>
          <p:cNvPr id="3" name="Text Placeholder 2"/>
          <p:cNvSpPr>
            <a:spLocks noGrp="1"/>
          </p:cNvSpPr>
          <p:nvPr>
            <p:ph type="body" idx="1"/>
          </p:nvPr>
        </p:nvSpPr>
        <p:spPr/>
        <p:txBody>
          <a:bodyPr/>
          <a:lstStyle/>
          <a:p>
            <a:r>
              <a:rPr lang="en-US" smtClean="0"/>
              <a:t>Applications facing big data challenges</a:t>
            </a:r>
          </a:p>
          <a:p>
            <a:r>
              <a:rPr lang="en-US" smtClean="0"/>
              <a:t>Academia, government, industry</a:t>
            </a:r>
          </a:p>
          <a:p>
            <a:r>
              <a:rPr lang="en-US" smtClean="0"/>
              <a:t>Hundreds of different applications</a:t>
            </a:r>
          </a:p>
          <a:p>
            <a:r>
              <a:rPr lang="en-US" smtClean="0"/>
              <a:t>Users world-wide</a:t>
            </a:r>
          </a:p>
          <a:p>
            <a:endParaRPr lang="en-US" dirty="0"/>
          </a:p>
        </p:txBody>
      </p:sp>
      <p:sp>
        <p:nvSpPr>
          <p:cNvPr id="4" name="Date Placeholder 3"/>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1"/>
          </p:nvPr>
        </p:nvSpPr>
        <p:spPr/>
        <p:txBody>
          <a:bodyPr/>
          <a:lstStyle/>
          <a:p>
            <a:fld id="{DE9E2059-AE7A-4AD3-8904-DB5BCC9C33F4}" type="slidenum">
              <a:rPr lang="en-US" smtClean="0"/>
              <a:pPr/>
              <a:t>42</a:t>
            </a:fld>
            <a:endParaRPr lang="en-US"/>
          </a:p>
        </p:txBody>
      </p:sp>
    </p:spTree>
    <p:extLst>
      <p:ext uri="{BB962C8B-B14F-4D97-AF65-F5344CB8AC3E}">
        <p14:creationId xmlns:p14="http://schemas.microsoft.com/office/powerpoint/2010/main" val="317081354"/>
      </p:ext>
    </p:extLst>
  </p:cSld>
  <p:clrMapOvr>
    <a:masterClrMapping/>
  </p:clrMapOvr>
  <p:transition spd="slow">
    <p:strips dir="l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Something is missing</a:t>
            </a:r>
            <a:endParaRPr lang="en-US" dirty="0"/>
          </a:p>
        </p:txBody>
      </p:sp>
      <p:sp>
        <p:nvSpPr>
          <p:cNvPr id="17" name="Content Placeholder 16"/>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smtClean="0"/>
              <a:t>November 9, 2013</a:t>
            </a:r>
            <a:endParaRPr lang="en-US"/>
          </a:p>
        </p:txBody>
      </p:sp>
      <p:sp>
        <p:nvSpPr>
          <p:cNvPr id="6" name="Slide Number Placeholder 5"/>
          <p:cNvSpPr>
            <a:spLocks noGrp="1"/>
          </p:cNvSpPr>
          <p:nvPr>
            <p:ph type="sldNum" sz="quarter" idx="12"/>
          </p:nvPr>
        </p:nvSpPr>
        <p:spPr/>
        <p:txBody>
          <a:bodyPr/>
          <a:lstStyle/>
          <a:p>
            <a:fld id="{DE9E2059-AE7A-4AD3-8904-DB5BCC9C33F4}" type="slidenum">
              <a:rPr lang="en-US" smtClean="0"/>
              <a:pPr/>
              <a:t>43</a:t>
            </a:fld>
            <a:endParaRPr lang="en-US"/>
          </a:p>
        </p:txBody>
      </p:sp>
      <p:pic>
        <p:nvPicPr>
          <p:cNvPr id="2057" name="Picture 9" descr="C:\Documents and Settings\Mike\Local Settings\Temporary Internet Files\Content.IE5\3MD33RS4\MP90040159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838200"/>
            <a:ext cx="5791200" cy="5791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595864"/>
      </p:ext>
    </p:extLst>
  </p:cSld>
  <p:clrMapOvr>
    <a:masterClrMapping/>
  </p:clrMapOvr>
  <p:transition spd="slow">
    <p:strips dir="l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8100"/>
            <a:ext cx="4800600" cy="63935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smtClean="0"/>
              <a:t>What is on these tapes?</a:t>
            </a:r>
            <a:endParaRPr lang="en-US" dirty="0"/>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44</a:t>
            </a:fld>
            <a:endParaRPr lang="en-US"/>
          </a:p>
        </p:txBody>
      </p:sp>
      <p:pic>
        <p:nvPicPr>
          <p:cNvPr id="2059" name="Picture 11"/>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7001"/>
          <a:stretch/>
        </p:blipFill>
        <p:spPr bwMode="auto">
          <a:xfrm flipH="1">
            <a:off x="4953000" y="2184400"/>
            <a:ext cx="1857375" cy="371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rot="965381">
            <a:off x="5676899" y="1437748"/>
            <a:ext cx="607859" cy="923330"/>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cap="none" spc="0" dirty="0" smtClean="0">
                <a:ln w="50800"/>
                <a:solidFill>
                  <a:schemeClr val="bg1"/>
                </a:solidFill>
                <a:effectLst/>
              </a:rPr>
              <a:t>?</a:t>
            </a:r>
            <a:endParaRPr lang="en-US" sz="5400" b="1" cap="none" spc="0" dirty="0">
              <a:ln w="50800"/>
              <a:solidFill>
                <a:schemeClr val="bg1"/>
              </a:solidFill>
              <a:effectLst/>
            </a:endParaRPr>
          </a:p>
        </p:txBody>
      </p:sp>
    </p:spTree>
    <p:extLst>
      <p:ext uri="{BB962C8B-B14F-4D97-AF65-F5344CB8AC3E}">
        <p14:creationId xmlns:p14="http://schemas.microsoft.com/office/powerpoint/2010/main" val="724174878"/>
      </p:ext>
    </p:extLst>
  </p:cSld>
  <p:clrMapOvr>
    <a:masterClrMapping/>
  </p:clrMapOvr>
  <p:transition spd="slow">
    <p:strips dir="l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Message:</a:t>
            </a:r>
            <a:br>
              <a:rPr lang="en-US" smtClean="0"/>
            </a:br>
            <a:r>
              <a:rPr lang="en-US" smtClean="0"/>
              <a:t>Communities are committing critically important data to HDF for the long term,</a:t>
            </a:r>
            <a:br>
              <a:rPr lang="en-US" smtClean="0"/>
            </a:br>
            <a:r>
              <a:rPr lang="en-US" smtClean="0"/>
              <a:t>and expect it to last.</a:t>
            </a:r>
            <a:endParaRPr lang="en-US" dirty="0"/>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45</a:t>
            </a:fld>
            <a:endParaRPr lang="en-US"/>
          </a:p>
        </p:txBody>
      </p:sp>
    </p:spTree>
    <p:extLst>
      <p:ext uri="{BB962C8B-B14F-4D97-AF65-F5344CB8AC3E}">
        <p14:creationId xmlns:p14="http://schemas.microsoft.com/office/powerpoint/2010/main" val="852842764"/>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2209800"/>
            <a:ext cx="3084772" cy="3276600"/>
          </a:xfrm>
        </p:spPr>
        <p:txBody>
          <a:bodyPr/>
          <a:lstStyle/>
          <a:p>
            <a:r>
              <a:rPr lang="en-US" dirty="0" smtClean="0"/>
              <a:t>The middle years</a:t>
            </a:r>
            <a:endParaRPr lang="en-US" dirty="0"/>
          </a:p>
        </p:txBody>
      </p:sp>
      <p:sp>
        <p:nvSpPr>
          <p:cNvPr id="14" name="Subtitle 13"/>
          <p:cNvSpPr>
            <a:spLocks noGrp="1"/>
          </p:cNvSpPr>
          <p:nvPr>
            <p:ph type="subTitle" idx="1"/>
          </p:nvPr>
        </p:nvSpPr>
        <p:spPr/>
        <p:txBody>
          <a:bodyPr/>
          <a:lstStyle/>
          <a:p>
            <a:endParaRPr lang="en-US"/>
          </a:p>
        </p:txBody>
      </p:sp>
      <p:sp>
        <p:nvSpPr>
          <p:cNvPr id="5" name="Slide Number Placeholder 4"/>
          <p:cNvSpPr>
            <a:spLocks noGrp="1"/>
          </p:cNvSpPr>
          <p:nvPr>
            <p:ph type="sldNum" sz="quarter" idx="12"/>
          </p:nvPr>
        </p:nvSpPr>
        <p:spPr/>
        <p:txBody>
          <a:bodyPr/>
          <a:lstStyle/>
          <a:p>
            <a:fld id="{88678B8A-9384-4125-AA59-65CF431E3163}" type="slidenum">
              <a:rPr lang="en-US" smtClean="0"/>
              <a:pPr/>
              <a:t>46</a:t>
            </a:fld>
            <a:endParaRPr lang="en-US" dirty="0"/>
          </a:p>
        </p:txBody>
      </p:sp>
      <p:sp>
        <p:nvSpPr>
          <p:cNvPr id="3" name="Date Placeholder 2"/>
          <p:cNvSpPr>
            <a:spLocks noGrp="1"/>
          </p:cNvSpPr>
          <p:nvPr>
            <p:ph type="dt" sz="half" idx="2"/>
          </p:nvPr>
        </p:nvSpPr>
        <p:spPr/>
        <p:txBody>
          <a:bodyPr/>
          <a:lstStyle/>
          <a:p>
            <a:r>
              <a:rPr lang="en-US" smtClean="0"/>
              <a:t>November 9, 2013</a:t>
            </a:r>
            <a:endParaRPr lang="en-US" dirty="0"/>
          </a:p>
        </p:txBody>
      </p:sp>
      <p:pic>
        <p:nvPicPr>
          <p:cNvPr id="32770" name="Picture 2" descr="C:\Users\mfolk\AppData\Local\Microsoft\Windows\Temporary Internet Files\Content.IE5\TLW3UCZE\MP9004014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572" y="0"/>
            <a:ext cx="5358188" cy="669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88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CCED4385-CCCA-4BBF-AB19-415EBC87934F}" type="slidenum">
              <a:rPr lang="en-US" smtClean="0"/>
              <a:pPr/>
              <a:t>47</a:t>
            </a:fld>
            <a:endParaRPr lang="en-US" dirty="0"/>
          </a:p>
        </p:txBody>
      </p:sp>
      <p:pic>
        <p:nvPicPr>
          <p:cNvPr id="26626" name="Picture 2" descr="TERRA: The EOS Flag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90600"/>
            <a:ext cx="69532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Aqu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962589"/>
            <a:ext cx="69532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Aura Ba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721050"/>
            <a:ext cx="7620000" cy="89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828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R&amp;D 100</a:t>
            </a:r>
            <a:endParaRPr lang="en-US" dirty="0"/>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CCED4385-CCCA-4BBF-AB19-415EBC87934F}" type="slidenum">
              <a:rPr lang="en-US" smtClean="0"/>
              <a:pPr/>
              <a:t>48</a:t>
            </a:fld>
            <a:endParaRPr lang="en-US" dirty="0"/>
          </a:p>
        </p:txBody>
      </p:sp>
      <p:pic>
        <p:nvPicPr>
          <p:cNvPr id="25602" name="Picture 2" descr="C:\Users\mfolk\Documents\Proposals and potential funding\Old proposals\RD100\Official package\05c_RD100_BanquetPhotos\PICT116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760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Changing user profile</a:t>
            </a:r>
            <a:endParaRPr lang="en-US" dirty="0"/>
          </a:p>
        </p:txBody>
      </p:sp>
      <p:sp>
        <p:nvSpPr>
          <p:cNvPr id="14" name="Text Placeholder 13"/>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D83CCE0D-01B3-4B6E-888D-222658E270B6}" type="slidenum">
              <a:rPr lang="en-US" smtClean="0"/>
              <a:pPr/>
              <a:t>49</a:t>
            </a:fld>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52450"/>
            <a:ext cx="49530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1224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5</a:t>
            </a:fld>
            <a:endParaRPr 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1" y="60808"/>
            <a:ext cx="3962400" cy="3272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429000"/>
            <a:ext cx="3314700" cy="31876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681" r="6884"/>
          <a:stretch/>
        </p:blipFill>
        <p:spPr bwMode="auto">
          <a:xfrm>
            <a:off x="4770782" y="228600"/>
            <a:ext cx="3906079" cy="304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560683"/>
            <a:ext cx="4495800" cy="29925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2676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Flight testing</a:t>
            </a:r>
            <a:endParaRPr lang="en-US" dirty="0"/>
          </a:p>
        </p:txBody>
      </p:sp>
      <p:sp>
        <p:nvSpPr>
          <p:cNvPr id="3" name="Date Placeholder 2"/>
          <p:cNvSpPr>
            <a:spLocks noGrp="1"/>
          </p:cNvSpPr>
          <p:nvPr>
            <p:ph type="dt" sz="half" idx="10"/>
          </p:nvPr>
        </p:nvSpPr>
        <p:spPr/>
        <p:txBody>
          <a:bodyPr/>
          <a:lstStyle/>
          <a:p>
            <a:pPr>
              <a:defRPr/>
            </a:pPr>
            <a:r>
              <a:rPr lang="en-US" smtClean="0"/>
              <a:t>November 9, 2013</a:t>
            </a:r>
            <a:endParaRPr lang="en-US"/>
          </a:p>
        </p:txBody>
      </p:sp>
      <p:sp>
        <p:nvSpPr>
          <p:cNvPr id="4" name="Slide Number Placeholder 3"/>
          <p:cNvSpPr>
            <a:spLocks noGrp="1"/>
          </p:cNvSpPr>
          <p:nvPr>
            <p:ph type="sldNum" sz="quarter" idx="12"/>
          </p:nvPr>
        </p:nvSpPr>
        <p:spPr/>
        <p:txBody>
          <a:bodyPr/>
          <a:lstStyle/>
          <a:p>
            <a:pPr>
              <a:defRPr/>
            </a:pPr>
            <a:fld id="{3068624F-03F1-47C1-8942-6E2047E6C688}" type="slidenum">
              <a:rPr lang="en-US" smtClean="0"/>
              <a:pPr>
                <a:defRPr/>
              </a:pPr>
              <a:t>50</a:t>
            </a:fld>
            <a:endParaRPr lang="en-US"/>
          </a:p>
        </p:txBody>
      </p:sp>
      <p:grpSp>
        <p:nvGrpSpPr>
          <p:cNvPr id="5" name="Group 3"/>
          <p:cNvGrpSpPr>
            <a:grpSpLocks/>
          </p:cNvGrpSpPr>
          <p:nvPr/>
        </p:nvGrpSpPr>
        <p:grpSpPr bwMode="auto">
          <a:xfrm>
            <a:off x="368300" y="1219200"/>
            <a:ext cx="8470900" cy="4794250"/>
            <a:chOff x="96" y="1008"/>
            <a:chExt cx="5336" cy="3020"/>
          </a:xfrm>
        </p:grpSpPr>
        <p:grpSp>
          <p:nvGrpSpPr>
            <p:cNvPr id="6" name="Group 4"/>
            <p:cNvGrpSpPr>
              <a:grpSpLocks/>
            </p:cNvGrpSpPr>
            <p:nvPr/>
          </p:nvGrpSpPr>
          <p:grpSpPr bwMode="auto">
            <a:xfrm>
              <a:off x="96" y="1008"/>
              <a:ext cx="2976" cy="2468"/>
              <a:chOff x="96" y="1008"/>
              <a:chExt cx="2976" cy="2468"/>
            </a:xfrm>
          </p:grpSpPr>
          <p:grpSp>
            <p:nvGrpSpPr>
              <p:cNvPr id="356" name="Group 5"/>
              <p:cNvGrpSpPr>
                <a:grpSpLocks/>
              </p:cNvGrpSpPr>
              <p:nvPr/>
            </p:nvGrpSpPr>
            <p:grpSpPr bwMode="auto">
              <a:xfrm>
                <a:off x="816" y="1440"/>
                <a:ext cx="1008" cy="460"/>
                <a:chOff x="2293" y="1905"/>
                <a:chExt cx="1411" cy="734"/>
              </a:xfrm>
            </p:grpSpPr>
            <p:sp>
              <p:nvSpPr>
                <p:cNvPr id="362" name="Freeform 6"/>
                <p:cNvSpPr>
                  <a:spLocks/>
                </p:cNvSpPr>
                <p:nvPr/>
              </p:nvSpPr>
              <p:spPr bwMode="auto">
                <a:xfrm>
                  <a:off x="2751" y="2452"/>
                  <a:ext cx="328" cy="80"/>
                </a:xfrm>
                <a:custGeom>
                  <a:avLst/>
                  <a:gdLst/>
                  <a:ahLst/>
                  <a:cxnLst>
                    <a:cxn ang="0">
                      <a:pos x="0" y="47"/>
                    </a:cxn>
                    <a:cxn ang="0">
                      <a:pos x="78" y="399"/>
                    </a:cxn>
                    <a:cxn ang="0">
                      <a:pos x="735" y="403"/>
                    </a:cxn>
                    <a:cxn ang="0">
                      <a:pos x="819" y="0"/>
                    </a:cxn>
                    <a:cxn ang="0">
                      <a:pos x="788" y="3"/>
                    </a:cxn>
                    <a:cxn ang="0">
                      <a:pos x="714" y="355"/>
                    </a:cxn>
                    <a:cxn ang="0">
                      <a:pos x="599" y="365"/>
                    </a:cxn>
                    <a:cxn ang="0">
                      <a:pos x="649" y="30"/>
                    </a:cxn>
                    <a:cxn ang="0">
                      <a:pos x="612" y="30"/>
                    </a:cxn>
                    <a:cxn ang="0">
                      <a:pos x="558" y="355"/>
                    </a:cxn>
                    <a:cxn ang="0">
                      <a:pos x="398" y="361"/>
                    </a:cxn>
                    <a:cxn ang="0">
                      <a:pos x="393" y="43"/>
                    </a:cxn>
                    <a:cxn ang="0">
                      <a:pos x="365" y="43"/>
                    </a:cxn>
                    <a:cxn ang="0">
                      <a:pos x="356" y="340"/>
                    </a:cxn>
                    <a:cxn ang="0">
                      <a:pos x="217" y="348"/>
                    </a:cxn>
                    <a:cxn ang="0">
                      <a:pos x="156" y="47"/>
                    </a:cxn>
                    <a:cxn ang="0">
                      <a:pos x="130" y="47"/>
                    </a:cxn>
                    <a:cxn ang="0">
                      <a:pos x="165" y="336"/>
                    </a:cxn>
                    <a:cxn ang="0">
                      <a:pos x="92" y="351"/>
                    </a:cxn>
                    <a:cxn ang="0">
                      <a:pos x="36" y="47"/>
                    </a:cxn>
                    <a:cxn ang="0">
                      <a:pos x="0" y="47"/>
                    </a:cxn>
                    <a:cxn ang="0">
                      <a:pos x="0" y="47"/>
                    </a:cxn>
                  </a:cxnLst>
                  <a:rect l="0" t="0" r="r" b="b"/>
                  <a:pathLst>
                    <a:path w="819" h="403">
                      <a:moveTo>
                        <a:pt x="0" y="47"/>
                      </a:moveTo>
                      <a:lnTo>
                        <a:pt x="78" y="399"/>
                      </a:lnTo>
                      <a:lnTo>
                        <a:pt x="735" y="403"/>
                      </a:lnTo>
                      <a:lnTo>
                        <a:pt x="819" y="0"/>
                      </a:lnTo>
                      <a:lnTo>
                        <a:pt x="788" y="3"/>
                      </a:lnTo>
                      <a:lnTo>
                        <a:pt x="714" y="355"/>
                      </a:lnTo>
                      <a:lnTo>
                        <a:pt x="599" y="365"/>
                      </a:lnTo>
                      <a:lnTo>
                        <a:pt x="649" y="30"/>
                      </a:lnTo>
                      <a:lnTo>
                        <a:pt x="612" y="30"/>
                      </a:lnTo>
                      <a:lnTo>
                        <a:pt x="558" y="355"/>
                      </a:lnTo>
                      <a:lnTo>
                        <a:pt x="398" y="361"/>
                      </a:lnTo>
                      <a:lnTo>
                        <a:pt x="393" y="43"/>
                      </a:lnTo>
                      <a:lnTo>
                        <a:pt x="365" y="43"/>
                      </a:lnTo>
                      <a:lnTo>
                        <a:pt x="356" y="340"/>
                      </a:lnTo>
                      <a:lnTo>
                        <a:pt x="217" y="348"/>
                      </a:lnTo>
                      <a:lnTo>
                        <a:pt x="156" y="47"/>
                      </a:lnTo>
                      <a:lnTo>
                        <a:pt x="130" y="47"/>
                      </a:lnTo>
                      <a:lnTo>
                        <a:pt x="165" y="336"/>
                      </a:lnTo>
                      <a:lnTo>
                        <a:pt x="92" y="351"/>
                      </a:lnTo>
                      <a:lnTo>
                        <a:pt x="36" y="47"/>
                      </a:lnTo>
                      <a:lnTo>
                        <a:pt x="0" y="47"/>
                      </a:lnTo>
                      <a:lnTo>
                        <a:pt x="0" y="47"/>
                      </a:lnTo>
                      <a:close/>
                    </a:path>
                  </a:pathLst>
                </a:custGeom>
                <a:solidFill>
                  <a:srgbClr val="637F91"/>
                </a:solidFill>
                <a:ln w="9525">
                  <a:noFill/>
                  <a:round/>
                  <a:headEnd/>
                  <a:tailEnd/>
                </a:ln>
              </p:spPr>
              <p:txBody>
                <a:bodyPr/>
                <a:lstStyle/>
                <a:p>
                  <a:pPr>
                    <a:defRPr/>
                  </a:pPr>
                  <a:endParaRPr lang="en-US">
                    <a:cs typeface="+mn-cs"/>
                  </a:endParaRPr>
                </a:p>
              </p:txBody>
            </p:sp>
            <p:sp>
              <p:nvSpPr>
                <p:cNvPr id="363" name="Freeform 7"/>
                <p:cNvSpPr>
                  <a:spLocks/>
                </p:cNvSpPr>
                <p:nvPr/>
              </p:nvSpPr>
              <p:spPr bwMode="auto">
                <a:xfrm>
                  <a:off x="3411" y="2160"/>
                  <a:ext cx="273" cy="212"/>
                </a:xfrm>
                <a:custGeom>
                  <a:avLst/>
                  <a:gdLst/>
                  <a:ahLst/>
                  <a:cxnLst>
                    <a:cxn ang="0">
                      <a:pos x="133" y="183"/>
                    </a:cxn>
                    <a:cxn ang="0">
                      <a:pos x="366" y="8"/>
                    </a:cxn>
                    <a:cxn ang="0">
                      <a:pos x="399" y="0"/>
                    </a:cxn>
                    <a:cxn ang="0">
                      <a:pos x="371" y="818"/>
                    </a:cxn>
                    <a:cxn ang="0">
                      <a:pos x="683" y="793"/>
                    </a:cxn>
                    <a:cxn ang="0">
                      <a:pos x="655" y="1059"/>
                    </a:cxn>
                    <a:cxn ang="0">
                      <a:pos x="366" y="958"/>
                    </a:cxn>
                    <a:cxn ang="0">
                      <a:pos x="343" y="1042"/>
                    </a:cxn>
                    <a:cxn ang="0">
                      <a:pos x="0" y="1034"/>
                    </a:cxn>
                    <a:cxn ang="0">
                      <a:pos x="44" y="983"/>
                    </a:cxn>
                    <a:cxn ang="0">
                      <a:pos x="315" y="983"/>
                    </a:cxn>
                    <a:cxn ang="0">
                      <a:pos x="315" y="726"/>
                    </a:cxn>
                    <a:cxn ang="0">
                      <a:pos x="128" y="709"/>
                    </a:cxn>
                    <a:cxn ang="0">
                      <a:pos x="154" y="643"/>
                    </a:cxn>
                    <a:cxn ang="0">
                      <a:pos x="322" y="643"/>
                    </a:cxn>
                    <a:cxn ang="0">
                      <a:pos x="338" y="84"/>
                    </a:cxn>
                    <a:cxn ang="0">
                      <a:pos x="154" y="242"/>
                    </a:cxn>
                    <a:cxn ang="0">
                      <a:pos x="133" y="183"/>
                    </a:cxn>
                    <a:cxn ang="0">
                      <a:pos x="133" y="183"/>
                    </a:cxn>
                  </a:cxnLst>
                  <a:rect l="0" t="0" r="r" b="b"/>
                  <a:pathLst>
                    <a:path w="683" h="1059">
                      <a:moveTo>
                        <a:pt x="133" y="183"/>
                      </a:moveTo>
                      <a:lnTo>
                        <a:pt x="366" y="8"/>
                      </a:lnTo>
                      <a:lnTo>
                        <a:pt x="399" y="0"/>
                      </a:lnTo>
                      <a:lnTo>
                        <a:pt x="371" y="818"/>
                      </a:lnTo>
                      <a:lnTo>
                        <a:pt x="683" y="793"/>
                      </a:lnTo>
                      <a:lnTo>
                        <a:pt x="655" y="1059"/>
                      </a:lnTo>
                      <a:lnTo>
                        <a:pt x="366" y="958"/>
                      </a:lnTo>
                      <a:lnTo>
                        <a:pt x="343" y="1042"/>
                      </a:lnTo>
                      <a:lnTo>
                        <a:pt x="0" y="1034"/>
                      </a:lnTo>
                      <a:lnTo>
                        <a:pt x="44" y="983"/>
                      </a:lnTo>
                      <a:lnTo>
                        <a:pt x="315" y="983"/>
                      </a:lnTo>
                      <a:lnTo>
                        <a:pt x="315" y="726"/>
                      </a:lnTo>
                      <a:lnTo>
                        <a:pt x="128" y="709"/>
                      </a:lnTo>
                      <a:lnTo>
                        <a:pt x="154" y="643"/>
                      </a:lnTo>
                      <a:lnTo>
                        <a:pt x="322" y="643"/>
                      </a:lnTo>
                      <a:lnTo>
                        <a:pt x="338" y="84"/>
                      </a:lnTo>
                      <a:lnTo>
                        <a:pt x="154" y="242"/>
                      </a:lnTo>
                      <a:lnTo>
                        <a:pt x="133" y="183"/>
                      </a:lnTo>
                      <a:lnTo>
                        <a:pt x="133" y="183"/>
                      </a:lnTo>
                      <a:close/>
                    </a:path>
                  </a:pathLst>
                </a:custGeom>
                <a:solidFill>
                  <a:srgbClr val="96ABBA"/>
                </a:solidFill>
                <a:ln w="9525">
                  <a:noFill/>
                  <a:round/>
                  <a:headEnd/>
                  <a:tailEnd/>
                </a:ln>
              </p:spPr>
              <p:txBody>
                <a:bodyPr/>
                <a:lstStyle/>
                <a:p>
                  <a:pPr>
                    <a:defRPr/>
                  </a:pPr>
                  <a:endParaRPr lang="en-US">
                    <a:cs typeface="+mn-cs"/>
                  </a:endParaRPr>
                </a:p>
              </p:txBody>
            </p:sp>
            <p:sp>
              <p:nvSpPr>
                <p:cNvPr id="364" name="Freeform 8"/>
                <p:cNvSpPr>
                  <a:spLocks/>
                </p:cNvSpPr>
                <p:nvPr/>
              </p:nvSpPr>
              <p:spPr bwMode="auto">
                <a:xfrm>
                  <a:off x="3577" y="2144"/>
                  <a:ext cx="127" cy="161"/>
                </a:xfrm>
                <a:custGeom>
                  <a:avLst/>
                  <a:gdLst/>
                  <a:ahLst/>
                  <a:cxnLst>
                    <a:cxn ang="0">
                      <a:pos x="27" y="42"/>
                    </a:cxn>
                    <a:cxn ang="0">
                      <a:pos x="0" y="810"/>
                    </a:cxn>
                    <a:cxn ang="0">
                      <a:pos x="322" y="810"/>
                    </a:cxn>
                    <a:cxn ang="0">
                      <a:pos x="272" y="0"/>
                    </a:cxn>
                    <a:cxn ang="0">
                      <a:pos x="27" y="42"/>
                    </a:cxn>
                    <a:cxn ang="0">
                      <a:pos x="27" y="42"/>
                    </a:cxn>
                  </a:cxnLst>
                  <a:rect l="0" t="0" r="r" b="b"/>
                  <a:pathLst>
                    <a:path w="322" h="810">
                      <a:moveTo>
                        <a:pt x="27" y="42"/>
                      </a:moveTo>
                      <a:lnTo>
                        <a:pt x="0" y="810"/>
                      </a:lnTo>
                      <a:lnTo>
                        <a:pt x="322" y="810"/>
                      </a:lnTo>
                      <a:lnTo>
                        <a:pt x="272" y="0"/>
                      </a:lnTo>
                      <a:lnTo>
                        <a:pt x="27" y="42"/>
                      </a:lnTo>
                      <a:lnTo>
                        <a:pt x="27" y="42"/>
                      </a:lnTo>
                      <a:close/>
                    </a:path>
                  </a:pathLst>
                </a:custGeom>
                <a:solidFill>
                  <a:srgbClr val="96ABBA"/>
                </a:solidFill>
                <a:ln w="9525">
                  <a:noFill/>
                  <a:round/>
                  <a:headEnd/>
                  <a:tailEnd/>
                </a:ln>
              </p:spPr>
              <p:txBody>
                <a:bodyPr/>
                <a:lstStyle/>
                <a:p>
                  <a:pPr>
                    <a:defRPr/>
                  </a:pPr>
                  <a:endParaRPr lang="en-US">
                    <a:cs typeface="+mn-cs"/>
                  </a:endParaRPr>
                </a:p>
              </p:txBody>
            </p:sp>
            <p:sp>
              <p:nvSpPr>
                <p:cNvPr id="365" name="Freeform 9"/>
                <p:cNvSpPr>
                  <a:spLocks/>
                </p:cNvSpPr>
                <p:nvPr/>
              </p:nvSpPr>
              <p:spPr bwMode="auto">
                <a:xfrm>
                  <a:off x="2293" y="2066"/>
                  <a:ext cx="1211" cy="410"/>
                </a:xfrm>
                <a:custGeom>
                  <a:avLst/>
                  <a:gdLst/>
                  <a:ahLst/>
                  <a:cxnLst>
                    <a:cxn ang="0">
                      <a:pos x="2402" y="1835"/>
                    </a:cxn>
                    <a:cxn ang="0">
                      <a:pos x="2508" y="1768"/>
                    </a:cxn>
                    <a:cxn ang="0">
                      <a:pos x="2599" y="1707"/>
                    </a:cxn>
                    <a:cxn ang="0">
                      <a:pos x="2687" y="1644"/>
                    </a:cxn>
                    <a:cxn ang="0">
                      <a:pos x="2763" y="1580"/>
                    </a:cxn>
                    <a:cxn ang="0">
                      <a:pos x="2827" y="1511"/>
                    </a:cxn>
                    <a:cxn ang="0">
                      <a:pos x="2882" y="1435"/>
                    </a:cxn>
                    <a:cxn ang="0">
                      <a:pos x="2916" y="1369"/>
                    </a:cxn>
                    <a:cxn ang="0">
                      <a:pos x="2936" y="1321"/>
                    </a:cxn>
                    <a:cxn ang="0">
                      <a:pos x="2963" y="1245"/>
                    </a:cxn>
                    <a:cxn ang="0">
                      <a:pos x="2992" y="1144"/>
                    </a:cxn>
                    <a:cxn ang="0">
                      <a:pos x="3023" y="1009"/>
                    </a:cxn>
                    <a:cxn ang="0">
                      <a:pos x="3029" y="815"/>
                    </a:cxn>
                    <a:cxn ang="0">
                      <a:pos x="3005" y="734"/>
                    </a:cxn>
                    <a:cxn ang="0">
                      <a:pos x="2977" y="648"/>
                    </a:cxn>
                    <a:cxn ang="0">
                      <a:pos x="2945" y="572"/>
                    </a:cxn>
                    <a:cxn ang="0">
                      <a:pos x="2903" y="500"/>
                    </a:cxn>
                    <a:cxn ang="0">
                      <a:pos x="2859" y="441"/>
                    </a:cxn>
                    <a:cxn ang="0">
                      <a:pos x="2822" y="397"/>
                    </a:cxn>
                    <a:cxn ang="0">
                      <a:pos x="2778" y="351"/>
                    </a:cxn>
                    <a:cxn ang="0">
                      <a:pos x="2726" y="306"/>
                    </a:cxn>
                    <a:cxn ang="0">
                      <a:pos x="2670" y="258"/>
                    </a:cxn>
                    <a:cxn ang="0">
                      <a:pos x="2609" y="216"/>
                    </a:cxn>
                    <a:cxn ang="0">
                      <a:pos x="2513" y="159"/>
                    </a:cxn>
                    <a:cxn ang="0">
                      <a:pos x="2377" y="108"/>
                    </a:cxn>
                    <a:cxn ang="0">
                      <a:pos x="2051" y="40"/>
                    </a:cxn>
                    <a:cxn ang="0">
                      <a:pos x="1628" y="0"/>
                    </a:cxn>
                    <a:cxn ang="0">
                      <a:pos x="1129" y="38"/>
                    </a:cxn>
                    <a:cxn ang="0">
                      <a:pos x="881" y="99"/>
                    </a:cxn>
                    <a:cxn ang="0">
                      <a:pos x="705" y="165"/>
                    </a:cxn>
                    <a:cxn ang="0">
                      <a:pos x="596" y="220"/>
                    </a:cxn>
                    <a:cxn ang="0">
                      <a:pos x="494" y="283"/>
                    </a:cxn>
                    <a:cxn ang="0">
                      <a:pos x="402" y="355"/>
                    </a:cxn>
                    <a:cxn ang="0">
                      <a:pos x="318" y="431"/>
                    </a:cxn>
                    <a:cxn ang="0">
                      <a:pos x="243" y="509"/>
                    </a:cxn>
                    <a:cxn ang="0">
                      <a:pos x="178" y="591"/>
                    </a:cxn>
                    <a:cxn ang="0">
                      <a:pos x="124" y="673"/>
                    </a:cxn>
                    <a:cxn ang="0">
                      <a:pos x="78" y="753"/>
                    </a:cxn>
                    <a:cxn ang="0">
                      <a:pos x="44" y="831"/>
                    </a:cxn>
                    <a:cxn ang="0">
                      <a:pos x="12" y="937"/>
                    </a:cxn>
                    <a:cxn ang="0">
                      <a:pos x="3" y="1129"/>
                    </a:cxn>
                    <a:cxn ang="0">
                      <a:pos x="24" y="1241"/>
                    </a:cxn>
                    <a:cxn ang="0">
                      <a:pos x="54" y="1342"/>
                    </a:cxn>
                    <a:cxn ang="0">
                      <a:pos x="72" y="1388"/>
                    </a:cxn>
                    <a:cxn ang="0">
                      <a:pos x="93" y="1433"/>
                    </a:cxn>
                    <a:cxn ang="0">
                      <a:pos x="118" y="1477"/>
                    </a:cxn>
                    <a:cxn ang="0">
                      <a:pos x="145" y="1521"/>
                    </a:cxn>
                    <a:cxn ang="0">
                      <a:pos x="177" y="1563"/>
                    </a:cxn>
                    <a:cxn ang="0">
                      <a:pos x="214" y="1606"/>
                    </a:cxn>
                    <a:cxn ang="0">
                      <a:pos x="254" y="1650"/>
                    </a:cxn>
                    <a:cxn ang="0">
                      <a:pos x="301" y="1696"/>
                    </a:cxn>
                    <a:cxn ang="0">
                      <a:pos x="355" y="1743"/>
                    </a:cxn>
                    <a:cxn ang="0">
                      <a:pos x="412" y="1787"/>
                    </a:cxn>
                    <a:cxn ang="0">
                      <a:pos x="474" y="1833"/>
                    </a:cxn>
                    <a:cxn ang="0">
                      <a:pos x="540" y="1875"/>
                    </a:cxn>
                    <a:cxn ang="0">
                      <a:pos x="684" y="1947"/>
                    </a:cxn>
                    <a:cxn ang="0">
                      <a:pos x="840" y="2000"/>
                    </a:cxn>
                    <a:cxn ang="0">
                      <a:pos x="1085" y="2042"/>
                    </a:cxn>
                    <a:cxn ang="0">
                      <a:pos x="1668" y="2034"/>
                    </a:cxn>
                    <a:cxn ang="0">
                      <a:pos x="2089" y="1943"/>
                    </a:cxn>
                    <a:cxn ang="0">
                      <a:pos x="2231" y="1899"/>
                    </a:cxn>
                    <a:cxn ang="0">
                      <a:pos x="2377" y="1852"/>
                    </a:cxn>
                  </a:cxnLst>
                  <a:rect l="0" t="0" r="r" b="b"/>
                  <a:pathLst>
                    <a:path w="3038" h="2051">
                      <a:moveTo>
                        <a:pt x="2377" y="1852"/>
                      </a:moveTo>
                      <a:lnTo>
                        <a:pt x="2402" y="1835"/>
                      </a:lnTo>
                      <a:lnTo>
                        <a:pt x="2467" y="1795"/>
                      </a:lnTo>
                      <a:lnTo>
                        <a:pt x="2508" y="1768"/>
                      </a:lnTo>
                      <a:lnTo>
                        <a:pt x="2553" y="1740"/>
                      </a:lnTo>
                      <a:lnTo>
                        <a:pt x="2599" y="1707"/>
                      </a:lnTo>
                      <a:lnTo>
                        <a:pt x="2645" y="1677"/>
                      </a:lnTo>
                      <a:lnTo>
                        <a:pt x="2687" y="1644"/>
                      </a:lnTo>
                      <a:lnTo>
                        <a:pt x="2726" y="1612"/>
                      </a:lnTo>
                      <a:lnTo>
                        <a:pt x="2763" y="1580"/>
                      </a:lnTo>
                      <a:lnTo>
                        <a:pt x="2796" y="1548"/>
                      </a:lnTo>
                      <a:lnTo>
                        <a:pt x="2827" y="1511"/>
                      </a:lnTo>
                      <a:lnTo>
                        <a:pt x="2855" y="1475"/>
                      </a:lnTo>
                      <a:lnTo>
                        <a:pt x="2882" y="1435"/>
                      </a:lnTo>
                      <a:lnTo>
                        <a:pt x="2906" y="1392"/>
                      </a:lnTo>
                      <a:lnTo>
                        <a:pt x="2916" y="1369"/>
                      </a:lnTo>
                      <a:lnTo>
                        <a:pt x="2927" y="1346"/>
                      </a:lnTo>
                      <a:lnTo>
                        <a:pt x="2936" y="1321"/>
                      </a:lnTo>
                      <a:lnTo>
                        <a:pt x="2946" y="1297"/>
                      </a:lnTo>
                      <a:lnTo>
                        <a:pt x="2963" y="1245"/>
                      </a:lnTo>
                      <a:lnTo>
                        <a:pt x="2978" y="1194"/>
                      </a:lnTo>
                      <a:lnTo>
                        <a:pt x="2992" y="1144"/>
                      </a:lnTo>
                      <a:lnTo>
                        <a:pt x="3004" y="1095"/>
                      </a:lnTo>
                      <a:lnTo>
                        <a:pt x="3023" y="1009"/>
                      </a:lnTo>
                      <a:lnTo>
                        <a:pt x="3038" y="878"/>
                      </a:lnTo>
                      <a:lnTo>
                        <a:pt x="3029" y="815"/>
                      </a:lnTo>
                      <a:lnTo>
                        <a:pt x="3019" y="777"/>
                      </a:lnTo>
                      <a:lnTo>
                        <a:pt x="3005" y="734"/>
                      </a:lnTo>
                      <a:lnTo>
                        <a:pt x="2991" y="688"/>
                      </a:lnTo>
                      <a:lnTo>
                        <a:pt x="2977" y="648"/>
                      </a:lnTo>
                      <a:lnTo>
                        <a:pt x="2962" y="608"/>
                      </a:lnTo>
                      <a:lnTo>
                        <a:pt x="2945" y="572"/>
                      </a:lnTo>
                      <a:lnTo>
                        <a:pt x="2926" y="536"/>
                      </a:lnTo>
                      <a:lnTo>
                        <a:pt x="2903" y="500"/>
                      </a:lnTo>
                      <a:lnTo>
                        <a:pt x="2875" y="462"/>
                      </a:lnTo>
                      <a:lnTo>
                        <a:pt x="2859" y="441"/>
                      </a:lnTo>
                      <a:lnTo>
                        <a:pt x="2841" y="420"/>
                      </a:lnTo>
                      <a:lnTo>
                        <a:pt x="2822" y="397"/>
                      </a:lnTo>
                      <a:lnTo>
                        <a:pt x="2801" y="374"/>
                      </a:lnTo>
                      <a:lnTo>
                        <a:pt x="2778" y="351"/>
                      </a:lnTo>
                      <a:lnTo>
                        <a:pt x="2752" y="329"/>
                      </a:lnTo>
                      <a:lnTo>
                        <a:pt x="2726" y="306"/>
                      </a:lnTo>
                      <a:lnTo>
                        <a:pt x="2699" y="281"/>
                      </a:lnTo>
                      <a:lnTo>
                        <a:pt x="2670" y="258"/>
                      </a:lnTo>
                      <a:lnTo>
                        <a:pt x="2641" y="237"/>
                      </a:lnTo>
                      <a:lnTo>
                        <a:pt x="2609" y="216"/>
                      </a:lnTo>
                      <a:lnTo>
                        <a:pt x="2579" y="196"/>
                      </a:lnTo>
                      <a:lnTo>
                        <a:pt x="2513" y="159"/>
                      </a:lnTo>
                      <a:lnTo>
                        <a:pt x="2446" y="129"/>
                      </a:lnTo>
                      <a:lnTo>
                        <a:pt x="2377" y="108"/>
                      </a:lnTo>
                      <a:lnTo>
                        <a:pt x="2228" y="74"/>
                      </a:lnTo>
                      <a:lnTo>
                        <a:pt x="2051" y="40"/>
                      </a:lnTo>
                      <a:lnTo>
                        <a:pt x="1851" y="13"/>
                      </a:lnTo>
                      <a:lnTo>
                        <a:pt x="1628" y="0"/>
                      </a:lnTo>
                      <a:lnTo>
                        <a:pt x="1383" y="5"/>
                      </a:lnTo>
                      <a:lnTo>
                        <a:pt x="1129" y="38"/>
                      </a:lnTo>
                      <a:lnTo>
                        <a:pt x="1004" y="64"/>
                      </a:lnTo>
                      <a:lnTo>
                        <a:pt x="881" y="99"/>
                      </a:lnTo>
                      <a:lnTo>
                        <a:pt x="762" y="140"/>
                      </a:lnTo>
                      <a:lnTo>
                        <a:pt x="705" y="165"/>
                      </a:lnTo>
                      <a:lnTo>
                        <a:pt x="649" y="192"/>
                      </a:lnTo>
                      <a:lnTo>
                        <a:pt x="596" y="220"/>
                      </a:lnTo>
                      <a:lnTo>
                        <a:pt x="544" y="251"/>
                      </a:lnTo>
                      <a:lnTo>
                        <a:pt x="494" y="283"/>
                      </a:lnTo>
                      <a:lnTo>
                        <a:pt x="447" y="319"/>
                      </a:lnTo>
                      <a:lnTo>
                        <a:pt x="402" y="355"/>
                      </a:lnTo>
                      <a:lnTo>
                        <a:pt x="358" y="391"/>
                      </a:lnTo>
                      <a:lnTo>
                        <a:pt x="318" y="431"/>
                      </a:lnTo>
                      <a:lnTo>
                        <a:pt x="280" y="469"/>
                      </a:lnTo>
                      <a:lnTo>
                        <a:pt x="243" y="509"/>
                      </a:lnTo>
                      <a:lnTo>
                        <a:pt x="210" y="551"/>
                      </a:lnTo>
                      <a:lnTo>
                        <a:pt x="178" y="591"/>
                      </a:lnTo>
                      <a:lnTo>
                        <a:pt x="151" y="633"/>
                      </a:lnTo>
                      <a:lnTo>
                        <a:pt x="124" y="673"/>
                      </a:lnTo>
                      <a:lnTo>
                        <a:pt x="100" y="713"/>
                      </a:lnTo>
                      <a:lnTo>
                        <a:pt x="78" y="753"/>
                      </a:lnTo>
                      <a:lnTo>
                        <a:pt x="60" y="793"/>
                      </a:lnTo>
                      <a:lnTo>
                        <a:pt x="44" y="831"/>
                      </a:lnTo>
                      <a:lnTo>
                        <a:pt x="31" y="867"/>
                      </a:lnTo>
                      <a:lnTo>
                        <a:pt x="12" y="937"/>
                      </a:lnTo>
                      <a:lnTo>
                        <a:pt x="0" y="1068"/>
                      </a:lnTo>
                      <a:lnTo>
                        <a:pt x="3" y="1129"/>
                      </a:lnTo>
                      <a:lnTo>
                        <a:pt x="11" y="1186"/>
                      </a:lnTo>
                      <a:lnTo>
                        <a:pt x="24" y="1241"/>
                      </a:lnTo>
                      <a:lnTo>
                        <a:pt x="38" y="1293"/>
                      </a:lnTo>
                      <a:lnTo>
                        <a:pt x="54" y="1342"/>
                      </a:lnTo>
                      <a:lnTo>
                        <a:pt x="63" y="1365"/>
                      </a:lnTo>
                      <a:lnTo>
                        <a:pt x="72" y="1388"/>
                      </a:lnTo>
                      <a:lnTo>
                        <a:pt x="82" y="1411"/>
                      </a:lnTo>
                      <a:lnTo>
                        <a:pt x="93" y="1433"/>
                      </a:lnTo>
                      <a:lnTo>
                        <a:pt x="105" y="1454"/>
                      </a:lnTo>
                      <a:lnTo>
                        <a:pt x="118" y="1477"/>
                      </a:lnTo>
                      <a:lnTo>
                        <a:pt x="131" y="1498"/>
                      </a:lnTo>
                      <a:lnTo>
                        <a:pt x="145" y="1521"/>
                      </a:lnTo>
                      <a:lnTo>
                        <a:pt x="161" y="1542"/>
                      </a:lnTo>
                      <a:lnTo>
                        <a:pt x="177" y="1563"/>
                      </a:lnTo>
                      <a:lnTo>
                        <a:pt x="195" y="1586"/>
                      </a:lnTo>
                      <a:lnTo>
                        <a:pt x="214" y="1606"/>
                      </a:lnTo>
                      <a:lnTo>
                        <a:pt x="233" y="1629"/>
                      </a:lnTo>
                      <a:lnTo>
                        <a:pt x="254" y="1650"/>
                      </a:lnTo>
                      <a:lnTo>
                        <a:pt x="277" y="1673"/>
                      </a:lnTo>
                      <a:lnTo>
                        <a:pt x="301" y="1696"/>
                      </a:lnTo>
                      <a:lnTo>
                        <a:pt x="328" y="1719"/>
                      </a:lnTo>
                      <a:lnTo>
                        <a:pt x="355" y="1743"/>
                      </a:lnTo>
                      <a:lnTo>
                        <a:pt x="383" y="1764"/>
                      </a:lnTo>
                      <a:lnTo>
                        <a:pt x="412" y="1787"/>
                      </a:lnTo>
                      <a:lnTo>
                        <a:pt x="442" y="1810"/>
                      </a:lnTo>
                      <a:lnTo>
                        <a:pt x="474" y="1833"/>
                      </a:lnTo>
                      <a:lnTo>
                        <a:pt x="507" y="1854"/>
                      </a:lnTo>
                      <a:lnTo>
                        <a:pt x="540" y="1875"/>
                      </a:lnTo>
                      <a:lnTo>
                        <a:pt x="611" y="1913"/>
                      </a:lnTo>
                      <a:lnTo>
                        <a:pt x="684" y="1947"/>
                      </a:lnTo>
                      <a:lnTo>
                        <a:pt x="760" y="1975"/>
                      </a:lnTo>
                      <a:lnTo>
                        <a:pt x="840" y="2000"/>
                      </a:lnTo>
                      <a:lnTo>
                        <a:pt x="921" y="2019"/>
                      </a:lnTo>
                      <a:lnTo>
                        <a:pt x="1085" y="2042"/>
                      </a:lnTo>
                      <a:lnTo>
                        <a:pt x="1400" y="2051"/>
                      </a:lnTo>
                      <a:lnTo>
                        <a:pt x="1668" y="2034"/>
                      </a:lnTo>
                      <a:lnTo>
                        <a:pt x="1938" y="1985"/>
                      </a:lnTo>
                      <a:lnTo>
                        <a:pt x="2089" y="1943"/>
                      </a:lnTo>
                      <a:lnTo>
                        <a:pt x="2163" y="1920"/>
                      </a:lnTo>
                      <a:lnTo>
                        <a:pt x="2231" y="1899"/>
                      </a:lnTo>
                      <a:lnTo>
                        <a:pt x="2337" y="1865"/>
                      </a:lnTo>
                      <a:lnTo>
                        <a:pt x="2377" y="1852"/>
                      </a:lnTo>
                      <a:lnTo>
                        <a:pt x="2377" y="1852"/>
                      </a:lnTo>
                      <a:close/>
                    </a:path>
                  </a:pathLst>
                </a:custGeom>
                <a:solidFill>
                  <a:srgbClr val="C2D6C2"/>
                </a:solidFill>
                <a:ln w="9525">
                  <a:noFill/>
                  <a:round/>
                  <a:headEnd/>
                  <a:tailEnd/>
                </a:ln>
              </p:spPr>
              <p:txBody>
                <a:bodyPr/>
                <a:lstStyle/>
                <a:p>
                  <a:pPr>
                    <a:defRPr/>
                  </a:pPr>
                  <a:endParaRPr lang="en-US">
                    <a:cs typeface="+mn-cs"/>
                  </a:endParaRPr>
                </a:p>
              </p:txBody>
            </p:sp>
            <p:sp>
              <p:nvSpPr>
                <p:cNvPr id="366" name="Freeform 10"/>
                <p:cNvSpPr>
                  <a:spLocks/>
                </p:cNvSpPr>
                <p:nvPr/>
              </p:nvSpPr>
              <p:spPr bwMode="auto">
                <a:xfrm>
                  <a:off x="2415" y="2208"/>
                  <a:ext cx="1054" cy="252"/>
                </a:xfrm>
                <a:custGeom>
                  <a:avLst/>
                  <a:gdLst/>
                  <a:ahLst/>
                  <a:cxnLst>
                    <a:cxn ang="0">
                      <a:pos x="2637" y="80"/>
                    </a:cxn>
                    <a:cxn ang="0">
                      <a:pos x="2638" y="276"/>
                    </a:cxn>
                    <a:cxn ang="0">
                      <a:pos x="2614" y="392"/>
                    </a:cxn>
                    <a:cxn ang="0">
                      <a:pos x="2576" y="508"/>
                    </a:cxn>
                    <a:cxn ang="0">
                      <a:pos x="2554" y="561"/>
                    </a:cxn>
                    <a:cxn ang="0">
                      <a:pos x="2533" y="612"/>
                    </a:cxn>
                    <a:cxn ang="0">
                      <a:pos x="2512" y="656"/>
                    </a:cxn>
                    <a:cxn ang="0">
                      <a:pos x="2478" y="724"/>
                    </a:cxn>
                    <a:cxn ang="0">
                      <a:pos x="2449" y="768"/>
                    </a:cxn>
                    <a:cxn ang="0">
                      <a:pos x="2394" y="820"/>
                    </a:cxn>
                    <a:cxn ang="0">
                      <a:pos x="2334" y="867"/>
                    </a:cxn>
                    <a:cxn ang="0">
                      <a:pos x="2250" y="932"/>
                    </a:cxn>
                    <a:cxn ang="0">
                      <a:pos x="2143" y="1006"/>
                    </a:cxn>
                    <a:cxn ang="0">
                      <a:pos x="2012" y="1080"/>
                    </a:cxn>
                    <a:cxn ang="0">
                      <a:pos x="1854" y="1143"/>
                    </a:cxn>
                    <a:cxn ang="0">
                      <a:pos x="1670" y="1194"/>
                    </a:cxn>
                    <a:cxn ang="0">
                      <a:pos x="1473" y="1234"/>
                    </a:cxn>
                    <a:cxn ang="0">
                      <a:pos x="1128" y="1266"/>
                    </a:cxn>
                    <a:cxn ang="0">
                      <a:pos x="556" y="1236"/>
                    </a:cxn>
                    <a:cxn ang="0">
                      <a:pos x="336" y="1156"/>
                    </a:cxn>
                    <a:cxn ang="0">
                      <a:pos x="217" y="1088"/>
                    </a:cxn>
                    <a:cxn ang="0">
                      <a:pos x="108" y="1010"/>
                    </a:cxn>
                    <a:cxn ang="0">
                      <a:pos x="31" y="947"/>
                    </a:cxn>
                    <a:cxn ang="0">
                      <a:pos x="64" y="939"/>
                    </a:cxn>
                    <a:cxn ang="0">
                      <a:pos x="234" y="974"/>
                    </a:cxn>
                    <a:cxn ang="0">
                      <a:pos x="480" y="1004"/>
                    </a:cxn>
                    <a:cxn ang="0">
                      <a:pos x="1088" y="966"/>
                    </a:cxn>
                    <a:cxn ang="0">
                      <a:pos x="1413" y="886"/>
                    </a:cxn>
                    <a:cxn ang="0">
                      <a:pos x="1569" y="839"/>
                    </a:cxn>
                    <a:cxn ang="0">
                      <a:pos x="1716" y="787"/>
                    </a:cxn>
                    <a:cxn ang="0">
                      <a:pos x="1851" y="736"/>
                    </a:cxn>
                    <a:cxn ang="0">
                      <a:pos x="1970" y="688"/>
                    </a:cxn>
                    <a:cxn ang="0">
                      <a:pos x="2070" y="643"/>
                    </a:cxn>
                    <a:cxn ang="0">
                      <a:pos x="2221" y="561"/>
                    </a:cxn>
                    <a:cxn ang="0">
                      <a:pos x="2323" y="492"/>
                    </a:cxn>
                    <a:cxn ang="0">
                      <a:pos x="2394" y="432"/>
                    </a:cxn>
                    <a:cxn ang="0">
                      <a:pos x="2453" y="376"/>
                    </a:cxn>
                    <a:cxn ang="0">
                      <a:pos x="2506" y="323"/>
                    </a:cxn>
                    <a:cxn ang="0">
                      <a:pos x="2552" y="270"/>
                    </a:cxn>
                    <a:cxn ang="0">
                      <a:pos x="2587" y="213"/>
                    </a:cxn>
                    <a:cxn ang="0">
                      <a:pos x="2616" y="120"/>
                    </a:cxn>
                    <a:cxn ang="0">
                      <a:pos x="2621" y="0"/>
                    </a:cxn>
                  </a:cxnLst>
                  <a:rect l="0" t="0" r="r" b="b"/>
                  <a:pathLst>
                    <a:path w="2643" h="1266">
                      <a:moveTo>
                        <a:pt x="2621" y="0"/>
                      </a:moveTo>
                      <a:lnTo>
                        <a:pt x="2637" y="80"/>
                      </a:lnTo>
                      <a:lnTo>
                        <a:pt x="2643" y="167"/>
                      </a:lnTo>
                      <a:lnTo>
                        <a:pt x="2638" y="276"/>
                      </a:lnTo>
                      <a:lnTo>
                        <a:pt x="2628" y="333"/>
                      </a:lnTo>
                      <a:lnTo>
                        <a:pt x="2614" y="392"/>
                      </a:lnTo>
                      <a:lnTo>
                        <a:pt x="2596" y="451"/>
                      </a:lnTo>
                      <a:lnTo>
                        <a:pt x="2576" y="508"/>
                      </a:lnTo>
                      <a:lnTo>
                        <a:pt x="2566" y="534"/>
                      </a:lnTo>
                      <a:lnTo>
                        <a:pt x="2554" y="561"/>
                      </a:lnTo>
                      <a:lnTo>
                        <a:pt x="2544" y="588"/>
                      </a:lnTo>
                      <a:lnTo>
                        <a:pt x="2533" y="612"/>
                      </a:lnTo>
                      <a:lnTo>
                        <a:pt x="2523" y="635"/>
                      </a:lnTo>
                      <a:lnTo>
                        <a:pt x="2512" y="656"/>
                      </a:lnTo>
                      <a:lnTo>
                        <a:pt x="2493" y="694"/>
                      </a:lnTo>
                      <a:lnTo>
                        <a:pt x="2478" y="724"/>
                      </a:lnTo>
                      <a:lnTo>
                        <a:pt x="2464" y="747"/>
                      </a:lnTo>
                      <a:lnTo>
                        <a:pt x="2449" y="768"/>
                      </a:lnTo>
                      <a:lnTo>
                        <a:pt x="2434" y="785"/>
                      </a:lnTo>
                      <a:lnTo>
                        <a:pt x="2394" y="820"/>
                      </a:lnTo>
                      <a:lnTo>
                        <a:pt x="2368" y="840"/>
                      </a:lnTo>
                      <a:lnTo>
                        <a:pt x="2334" y="867"/>
                      </a:lnTo>
                      <a:lnTo>
                        <a:pt x="2294" y="897"/>
                      </a:lnTo>
                      <a:lnTo>
                        <a:pt x="2250" y="932"/>
                      </a:lnTo>
                      <a:lnTo>
                        <a:pt x="2199" y="968"/>
                      </a:lnTo>
                      <a:lnTo>
                        <a:pt x="2143" y="1006"/>
                      </a:lnTo>
                      <a:lnTo>
                        <a:pt x="2080" y="1044"/>
                      </a:lnTo>
                      <a:lnTo>
                        <a:pt x="2012" y="1080"/>
                      </a:lnTo>
                      <a:lnTo>
                        <a:pt x="1937" y="1114"/>
                      </a:lnTo>
                      <a:lnTo>
                        <a:pt x="1854" y="1143"/>
                      </a:lnTo>
                      <a:lnTo>
                        <a:pt x="1766" y="1169"/>
                      </a:lnTo>
                      <a:lnTo>
                        <a:pt x="1670" y="1194"/>
                      </a:lnTo>
                      <a:lnTo>
                        <a:pt x="1572" y="1215"/>
                      </a:lnTo>
                      <a:lnTo>
                        <a:pt x="1473" y="1234"/>
                      </a:lnTo>
                      <a:lnTo>
                        <a:pt x="1286" y="1259"/>
                      </a:lnTo>
                      <a:lnTo>
                        <a:pt x="1128" y="1266"/>
                      </a:lnTo>
                      <a:lnTo>
                        <a:pt x="742" y="1261"/>
                      </a:lnTo>
                      <a:lnTo>
                        <a:pt x="556" y="1236"/>
                      </a:lnTo>
                      <a:lnTo>
                        <a:pt x="451" y="1204"/>
                      </a:lnTo>
                      <a:lnTo>
                        <a:pt x="336" y="1156"/>
                      </a:lnTo>
                      <a:lnTo>
                        <a:pt x="276" y="1124"/>
                      </a:lnTo>
                      <a:lnTo>
                        <a:pt x="217" y="1088"/>
                      </a:lnTo>
                      <a:lnTo>
                        <a:pt x="160" y="1048"/>
                      </a:lnTo>
                      <a:lnTo>
                        <a:pt x="108" y="1010"/>
                      </a:lnTo>
                      <a:lnTo>
                        <a:pt x="65" y="975"/>
                      </a:lnTo>
                      <a:lnTo>
                        <a:pt x="31" y="947"/>
                      </a:lnTo>
                      <a:lnTo>
                        <a:pt x="0" y="922"/>
                      </a:lnTo>
                      <a:lnTo>
                        <a:pt x="64" y="939"/>
                      </a:lnTo>
                      <a:lnTo>
                        <a:pt x="137" y="955"/>
                      </a:lnTo>
                      <a:lnTo>
                        <a:pt x="234" y="974"/>
                      </a:lnTo>
                      <a:lnTo>
                        <a:pt x="349" y="991"/>
                      </a:lnTo>
                      <a:lnTo>
                        <a:pt x="480" y="1004"/>
                      </a:lnTo>
                      <a:lnTo>
                        <a:pt x="771" y="1008"/>
                      </a:lnTo>
                      <a:lnTo>
                        <a:pt x="1088" y="966"/>
                      </a:lnTo>
                      <a:lnTo>
                        <a:pt x="1252" y="930"/>
                      </a:lnTo>
                      <a:lnTo>
                        <a:pt x="1413" y="886"/>
                      </a:lnTo>
                      <a:lnTo>
                        <a:pt x="1492" y="863"/>
                      </a:lnTo>
                      <a:lnTo>
                        <a:pt x="1569" y="839"/>
                      </a:lnTo>
                      <a:lnTo>
                        <a:pt x="1644" y="814"/>
                      </a:lnTo>
                      <a:lnTo>
                        <a:pt x="1716" y="787"/>
                      </a:lnTo>
                      <a:lnTo>
                        <a:pt x="1785" y="762"/>
                      </a:lnTo>
                      <a:lnTo>
                        <a:pt x="1851" y="736"/>
                      </a:lnTo>
                      <a:lnTo>
                        <a:pt x="1911" y="711"/>
                      </a:lnTo>
                      <a:lnTo>
                        <a:pt x="1970" y="688"/>
                      </a:lnTo>
                      <a:lnTo>
                        <a:pt x="2022" y="665"/>
                      </a:lnTo>
                      <a:lnTo>
                        <a:pt x="2070" y="643"/>
                      </a:lnTo>
                      <a:lnTo>
                        <a:pt x="2152" y="601"/>
                      </a:lnTo>
                      <a:lnTo>
                        <a:pt x="2221" y="561"/>
                      </a:lnTo>
                      <a:lnTo>
                        <a:pt x="2278" y="527"/>
                      </a:lnTo>
                      <a:lnTo>
                        <a:pt x="2323" y="492"/>
                      </a:lnTo>
                      <a:lnTo>
                        <a:pt x="2362" y="462"/>
                      </a:lnTo>
                      <a:lnTo>
                        <a:pt x="2394" y="432"/>
                      </a:lnTo>
                      <a:lnTo>
                        <a:pt x="2425" y="405"/>
                      </a:lnTo>
                      <a:lnTo>
                        <a:pt x="2453" y="376"/>
                      </a:lnTo>
                      <a:lnTo>
                        <a:pt x="2481" y="350"/>
                      </a:lnTo>
                      <a:lnTo>
                        <a:pt x="2506" y="323"/>
                      </a:lnTo>
                      <a:lnTo>
                        <a:pt x="2530" y="297"/>
                      </a:lnTo>
                      <a:lnTo>
                        <a:pt x="2552" y="270"/>
                      </a:lnTo>
                      <a:lnTo>
                        <a:pt x="2572" y="241"/>
                      </a:lnTo>
                      <a:lnTo>
                        <a:pt x="2587" y="213"/>
                      </a:lnTo>
                      <a:lnTo>
                        <a:pt x="2601" y="182"/>
                      </a:lnTo>
                      <a:lnTo>
                        <a:pt x="2616" y="120"/>
                      </a:lnTo>
                      <a:lnTo>
                        <a:pt x="2623" y="61"/>
                      </a:lnTo>
                      <a:lnTo>
                        <a:pt x="2621" y="0"/>
                      </a:lnTo>
                      <a:lnTo>
                        <a:pt x="2621" y="0"/>
                      </a:lnTo>
                      <a:close/>
                    </a:path>
                  </a:pathLst>
                </a:custGeom>
                <a:solidFill>
                  <a:srgbClr val="96ABBA"/>
                </a:solidFill>
                <a:ln w="9525">
                  <a:noFill/>
                  <a:round/>
                  <a:headEnd/>
                  <a:tailEnd/>
                </a:ln>
              </p:spPr>
              <p:txBody>
                <a:bodyPr/>
                <a:lstStyle/>
                <a:p>
                  <a:pPr>
                    <a:defRPr/>
                  </a:pPr>
                  <a:endParaRPr lang="en-US">
                    <a:cs typeface="+mn-cs"/>
                  </a:endParaRPr>
                </a:p>
              </p:txBody>
            </p:sp>
            <p:sp>
              <p:nvSpPr>
                <p:cNvPr id="367" name="Freeform 11"/>
                <p:cNvSpPr>
                  <a:spLocks/>
                </p:cNvSpPr>
                <p:nvPr/>
              </p:nvSpPr>
              <p:spPr bwMode="auto">
                <a:xfrm>
                  <a:off x="2329" y="2090"/>
                  <a:ext cx="876" cy="176"/>
                </a:xfrm>
                <a:custGeom>
                  <a:avLst/>
                  <a:gdLst/>
                  <a:ahLst/>
                  <a:cxnLst>
                    <a:cxn ang="0">
                      <a:pos x="52" y="651"/>
                    </a:cxn>
                    <a:cxn ang="0">
                      <a:pos x="64" y="626"/>
                    </a:cxn>
                    <a:cxn ang="0">
                      <a:pos x="81" y="599"/>
                    </a:cxn>
                    <a:cxn ang="0">
                      <a:pos x="101" y="563"/>
                    </a:cxn>
                    <a:cxn ang="0">
                      <a:pos x="114" y="544"/>
                    </a:cxn>
                    <a:cxn ang="0">
                      <a:pos x="128" y="523"/>
                    </a:cxn>
                    <a:cxn ang="0">
                      <a:pos x="143" y="501"/>
                    </a:cxn>
                    <a:cxn ang="0">
                      <a:pos x="159" y="478"/>
                    </a:cxn>
                    <a:cxn ang="0">
                      <a:pos x="177" y="457"/>
                    </a:cxn>
                    <a:cxn ang="0">
                      <a:pos x="196" y="432"/>
                    </a:cxn>
                    <a:cxn ang="0">
                      <a:pos x="215" y="409"/>
                    </a:cxn>
                    <a:cxn ang="0">
                      <a:pos x="237" y="386"/>
                    </a:cxn>
                    <a:cxn ang="0">
                      <a:pos x="258" y="366"/>
                    </a:cxn>
                    <a:cxn ang="0">
                      <a:pos x="281" y="343"/>
                    </a:cxn>
                    <a:cxn ang="0">
                      <a:pos x="304" y="322"/>
                    </a:cxn>
                    <a:cxn ang="0">
                      <a:pos x="328" y="303"/>
                    </a:cxn>
                    <a:cxn ang="0">
                      <a:pos x="379" y="263"/>
                    </a:cxn>
                    <a:cxn ang="0">
                      <a:pos x="433" y="227"/>
                    </a:cxn>
                    <a:cxn ang="0">
                      <a:pos x="489" y="194"/>
                    </a:cxn>
                    <a:cxn ang="0">
                      <a:pos x="546" y="164"/>
                    </a:cxn>
                    <a:cxn ang="0">
                      <a:pos x="606" y="139"/>
                    </a:cxn>
                    <a:cxn ang="0">
                      <a:pos x="667" y="116"/>
                    </a:cxn>
                    <a:cxn ang="0">
                      <a:pos x="791" y="80"/>
                    </a:cxn>
                    <a:cxn ang="0">
                      <a:pos x="915" y="56"/>
                    </a:cxn>
                    <a:cxn ang="0">
                      <a:pos x="1160" y="23"/>
                    </a:cxn>
                    <a:cxn ang="0">
                      <a:pos x="1395" y="0"/>
                    </a:cxn>
                    <a:cxn ang="0">
                      <a:pos x="1676" y="12"/>
                    </a:cxn>
                    <a:cxn ang="0">
                      <a:pos x="1850" y="39"/>
                    </a:cxn>
                    <a:cxn ang="0">
                      <a:pos x="2017" y="71"/>
                    </a:cxn>
                    <a:cxn ang="0">
                      <a:pos x="2143" y="97"/>
                    </a:cxn>
                    <a:cxn ang="0">
                      <a:pos x="2193" y="109"/>
                    </a:cxn>
                    <a:cxn ang="0">
                      <a:pos x="1881" y="132"/>
                    </a:cxn>
                    <a:cxn ang="0">
                      <a:pos x="1589" y="158"/>
                    </a:cxn>
                    <a:cxn ang="0">
                      <a:pos x="1291" y="189"/>
                    </a:cxn>
                    <a:cxn ang="0">
                      <a:pos x="829" y="278"/>
                    </a:cxn>
                    <a:cxn ang="0">
                      <a:pos x="738" y="310"/>
                    </a:cxn>
                    <a:cxn ang="0">
                      <a:pos x="653" y="348"/>
                    </a:cxn>
                    <a:cxn ang="0">
                      <a:pos x="570" y="394"/>
                    </a:cxn>
                    <a:cxn ang="0">
                      <a:pos x="530" y="421"/>
                    </a:cxn>
                    <a:cxn ang="0">
                      <a:pos x="490" y="449"/>
                    </a:cxn>
                    <a:cxn ang="0">
                      <a:pos x="451" y="480"/>
                    </a:cxn>
                    <a:cxn ang="0">
                      <a:pos x="412" y="512"/>
                    </a:cxn>
                    <a:cxn ang="0">
                      <a:pos x="374" y="544"/>
                    </a:cxn>
                    <a:cxn ang="0">
                      <a:pos x="336" y="579"/>
                    </a:cxn>
                    <a:cxn ang="0">
                      <a:pos x="299" y="615"/>
                    </a:cxn>
                    <a:cxn ang="0">
                      <a:pos x="263" y="649"/>
                    </a:cxn>
                    <a:cxn ang="0">
                      <a:pos x="230" y="683"/>
                    </a:cxn>
                    <a:cxn ang="0">
                      <a:pos x="198" y="715"/>
                    </a:cxn>
                    <a:cxn ang="0">
                      <a:pos x="167" y="746"/>
                    </a:cxn>
                    <a:cxn ang="0">
                      <a:pos x="138" y="774"/>
                    </a:cxn>
                    <a:cxn ang="0">
                      <a:pos x="111" y="801"/>
                    </a:cxn>
                    <a:cxn ang="0">
                      <a:pos x="87" y="824"/>
                    </a:cxn>
                    <a:cxn ang="0">
                      <a:pos x="47" y="858"/>
                    </a:cxn>
                    <a:cxn ang="0">
                      <a:pos x="19" y="873"/>
                    </a:cxn>
                    <a:cxn ang="0">
                      <a:pos x="4" y="868"/>
                    </a:cxn>
                    <a:cxn ang="0">
                      <a:pos x="0" y="843"/>
                    </a:cxn>
                    <a:cxn ang="0">
                      <a:pos x="5" y="809"/>
                    </a:cxn>
                    <a:cxn ang="0">
                      <a:pos x="14" y="767"/>
                    </a:cxn>
                    <a:cxn ang="0">
                      <a:pos x="26" y="725"/>
                    </a:cxn>
                    <a:cxn ang="0">
                      <a:pos x="39" y="689"/>
                    </a:cxn>
                    <a:cxn ang="0">
                      <a:pos x="52" y="651"/>
                    </a:cxn>
                    <a:cxn ang="0">
                      <a:pos x="52" y="651"/>
                    </a:cxn>
                  </a:cxnLst>
                  <a:rect l="0" t="0" r="r" b="b"/>
                  <a:pathLst>
                    <a:path w="2193" h="873">
                      <a:moveTo>
                        <a:pt x="52" y="651"/>
                      </a:moveTo>
                      <a:lnTo>
                        <a:pt x="64" y="626"/>
                      </a:lnTo>
                      <a:lnTo>
                        <a:pt x="81" y="599"/>
                      </a:lnTo>
                      <a:lnTo>
                        <a:pt x="101" y="563"/>
                      </a:lnTo>
                      <a:lnTo>
                        <a:pt x="114" y="544"/>
                      </a:lnTo>
                      <a:lnTo>
                        <a:pt x="128" y="523"/>
                      </a:lnTo>
                      <a:lnTo>
                        <a:pt x="143" y="501"/>
                      </a:lnTo>
                      <a:lnTo>
                        <a:pt x="159" y="478"/>
                      </a:lnTo>
                      <a:lnTo>
                        <a:pt x="177" y="457"/>
                      </a:lnTo>
                      <a:lnTo>
                        <a:pt x="196" y="432"/>
                      </a:lnTo>
                      <a:lnTo>
                        <a:pt x="215" y="409"/>
                      </a:lnTo>
                      <a:lnTo>
                        <a:pt x="237" y="386"/>
                      </a:lnTo>
                      <a:lnTo>
                        <a:pt x="258" y="366"/>
                      </a:lnTo>
                      <a:lnTo>
                        <a:pt x="281" y="343"/>
                      </a:lnTo>
                      <a:lnTo>
                        <a:pt x="304" y="322"/>
                      </a:lnTo>
                      <a:lnTo>
                        <a:pt x="328" y="303"/>
                      </a:lnTo>
                      <a:lnTo>
                        <a:pt x="379" y="263"/>
                      </a:lnTo>
                      <a:lnTo>
                        <a:pt x="433" y="227"/>
                      </a:lnTo>
                      <a:lnTo>
                        <a:pt x="489" y="194"/>
                      </a:lnTo>
                      <a:lnTo>
                        <a:pt x="546" y="164"/>
                      </a:lnTo>
                      <a:lnTo>
                        <a:pt x="606" y="139"/>
                      </a:lnTo>
                      <a:lnTo>
                        <a:pt x="667" y="116"/>
                      </a:lnTo>
                      <a:lnTo>
                        <a:pt x="791" y="80"/>
                      </a:lnTo>
                      <a:lnTo>
                        <a:pt x="915" y="56"/>
                      </a:lnTo>
                      <a:lnTo>
                        <a:pt x="1160" y="23"/>
                      </a:lnTo>
                      <a:lnTo>
                        <a:pt x="1395" y="0"/>
                      </a:lnTo>
                      <a:lnTo>
                        <a:pt x="1676" y="12"/>
                      </a:lnTo>
                      <a:lnTo>
                        <a:pt x="1850" y="39"/>
                      </a:lnTo>
                      <a:lnTo>
                        <a:pt x="2017" y="71"/>
                      </a:lnTo>
                      <a:lnTo>
                        <a:pt x="2143" y="97"/>
                      </a:lnTo>
                      <a:lnTo>
                        <a:pt x="2193" y="109"/>
                      </a:lnTo>
                      <a:lnTo>
                        <a:pt x="1881" y="132"/>
                      </a:lnTo>
                      <a:lnTo>
                        <a:pt x="1589" y="158"/>
                      </a:lnTo>
                      <a:lnTo>
                        <a:pt x="1291" y="189"/>
                      </a:lnTo>
                      <a:lnTo>
                        <a:pt x="829" y="278"/>
                      </a:lnTo>
                      <a:lnTo>
                        <a:pt x="738" y="310"/>
                      </a:lnTo>
                      <a:lnTo>
                        <a:pt x="653" y="348"/>
                      </a:lnTo>
                      <a:lnTo>
                        <a:pt x="570" y="394"/>
                      </a:lnTo>
                      <a:lnTo>
                        <a:pt x="530" y="421"/>
                      </a:lnTo>
                      <a:lnTo>
                        <a:pt x="490" y="449"/>
                      </a:lnTo>
                      <a:lnTo>
                        <a:pt x="451" y="480"/>
                      </a:lnTo>
                      <a:lnTo>
                        <a:pt x="412" y="512"/>
                      </a:lnTo>
                      <a:lnTo>
                        <a:pt x="374" y="544"/>
                      </a:lnTo>
                      <a:lnTo>
                        <a:pt x="336" y="579"/>
                      </a:lnTo>
                      <a:lnTo>
                        <a:pt x="299" y="615"/>
                      </a:lnTo>
                      <a:lnTo>
                        <a:pt x="263" y="649"/>
                      </a:lnTo>
                      <a:lnTo>
                        <a:pt x="230" y="683"/>
                      </a:lnTo>
                      <a:lnTo>
                        <a:pt x="198" y="715"/>
                      </a:lnTo>
                      <a:lnTo>
                        <a:pt x="167" y="746"/>
                      </a:lnTo>
                      <a:lnTo>
                        <a:pt x="138" y="774"/>
                      </a:lnTo>
                      <a:lnTo>
                        <a:pt x="111" y="801"/>
                      </a:lnTo>
                      <a:lnTo>
                        <a:pt x="87" y="824"/>
                      </a:lnTo>
                      <a:lnTo>
                        <a:pt x="47" y="858"/>
                      </a:lnTo>
                      <a:lnTo>
                        <a:pt x="19" y="873"/>
                      </a:lnTo>
                      <a:lnTo>
                        <a:pt x="4" y="868"/>
                      </a:lnTo>
                      <a:lnTo>
                        <a:pt x="0" y="843"/>
                      </a:lnTo>
                      <a:lnTo>
                        <a:pt x="5" y="809"/>
                      </a:lnTo>
                      <a:lnTo>
                        <a:pt x="14" y="767"/>
                      </a:lnTo>
                      <a:lnTo>
                        <a:pt x="26" y="725"/>
                      </a:lnTo>
                      <a:lnTo>
                        <a:pt x="39" y="689"/>
                      </a:lnTo>
                      <a:lnTo>
                        <a:pt x="52" y="651"/>
                      </a:lnTo>
                      <a:lnTo>
                        <a:pt x="52" y="651"/>
                      </a:lnTo>
                      <a:close/>
                    </a:path>
                  </a:pathLst>
                </a:custGeom>
                <a:solidFill>
                  <a:srgbClr val="E5FFE5"/>
                </a:solidFill>
                <a:ln w="9525">
                  <a:noFill/>
                  <a:round/>
                  <a:headEnd/>
                  <a:tailEnd/>
                </a:ln>
              </p:spPr>
              <p:txBody>
                <a:bodyPr/>
                <a:lstStyle/>
                <a:p>
                  <a:pPr>
                    <a:defRPr/>
                  </a:pPr>
                  <a:endParaRPr lang="en-US">
                    <a:cs typeface="+mn-cs"/>
                  </a:endParaRPr>
                </a:p>
              </p:txBody>
            </p:sp>
            <p:sp>
              <p:nvSpPr>
                <p:cNvPr id="368" name="Freeform 12"/>
                <p:cNvSpPr>
                  <a:spLocks/>
                </p:cNvSpPr>
                <p:nvPr/>
              </p:nvSpPr>
              <p:spPr bwMode="auto">
                <a:xfrm>
                  <a:off x="2427" y="2119"/>
                  <a:ext cx="123" cy="434"/>
                </a:xfrm>
                <a:custGeom>
                  <a:avLst/>
                  <a:gdLst/>
                  <a:ahLst/>
                  <a:cxnLst>
                    <a:cxn ang="0">
                      <a:pos x="144" y="71"/>
                    </a:cxn>
                    <a:cxn ang="0">
                      <a:pos x="103" y="194"/>
                    </a:cxn>
                    <a:cxn ang="0">
                      <a:pos x="77" y="274"/>
                    </a:cxn>
                    <a:cxn ang="0">
                      <a:pos x="53" y="361"/>
                    </a:cxn>
                    <a:cxn ang="0">
                      <a:pos x="15" y="548"/>
                    </a:cxn>
                    <a:cxn ang="0">
                      <a:pos x="5" y="886"/>
                    </a:cxn>
                    <a:cxn ang="0">
                      <a:pos x="21" y="1027"/>
                    </a:cxn>
                    <a:cxn ang="0">
                      <a:pos x="39" y="1145"/>
                    </a:cxn>
                    <a:cxn ang="0">
                      <a:pos x="68" y="1314"/>
                    </a:cxn>
                    <a:cxn ang="0">
                      <a:pos x="96" y="1436"/>
                    </a:cxn>
                    <a:cxn ang="0">
                      <a:pos x="125" y="1539"/>
                    </a:cxn>
                    <a:cxn ang="0">
                      <a:pos x="162" y="1655"/>
                    </a:cxn>
                    <a:cxn ang="0">
                      <a:pos x="195" y="1759"/>
                    </a:cxn>
                    <a:cxn ang="0">
                      <a:pos x="221" y="1835"/>
                    </a:cxn>
                    <a:cxn ang="0">
                      <a:pos x="311" y="2179"/>
                    </a:cxn>
                    <a:cxn ang="0">
                      <a:pos x="307" y="1668"/>
                    </a:cxn>
                    <a:cxn ang="0">
                      <a:pos x="237" y="1805"/>
                    </a:cxn>
                    <a:cxn ang="0">
                      <a:pos x="214" y="1734"/>
                    </a:cxn>
                    <a:cxn ang="0">
                      <a:pos x="184" y="1635"/>
                    </a:cxn>
                    <a:cxn ang="0">
                      <a:pos x="152" y="1527"/>
                    </a:cxn>
                    <a:cxn ang="0">
                      <a:pos x="104" y="1326"/>
                    </a:cxn>
                    <a:cxn ang="0">
                      <a:pos x="76" y="1164"/>
                    </a:cxn>
                    <a:cxn ang="0">
                      <a:pos x="39" y="896"/>
                    </a:cxn>
                    <a:cxn ang="0">
                      <a:pos x="37" y="635"/>
                    </a:cxn>
                    <a:cxn ang="0">
                      <a:pos x="56" y="493"/>
                    </a:cxn>
                    <a:cxn ang="0">
                      <a:pos x="76" y="396"/>
                    </a:cxn>
                    <a:cxn ang="0">
                      <a:pos x="100" y="303"/>
                    </a:cxn>
                    <a:cxn ang="0">
                      <a:pos x="127" y="215"/>
                    </a:cxn>
                    <a:cxn ang="0">
                      <a:pos x="152" y="137"/>
                    </a:cxn>
                    <a:cxn ang="0">
                      <a:pos x="185" y="48"/>
                    </a:cxn>
                    <a:cxn ang="0">
                      <a:pos x="204" y="0"/>
                    </a:cxn>
                    <a:cxn ang="0">
                      <a:pos x="162" y="25"/>
                    </a:cxn>
                  </a:cxnLst>
                  <a:rect l="0" t="0" r="r" b="b"/>
                  <a:pathLst>
                    <a:path w="311" h="2179">
                      <a:moveTo>
                        <a:pt x="162" y="25"/>
                      </a:moveTo>
                      <a:lnTo>
                        <a:pt x="144" y="71"/>
                      </a:lnTo>
                      <a:lnTo>
                        <a:pt x="125" y="126"/>
                      </a:lnTo>
                      <a:lnTo>
                        <a:pt x="103" y="194"/>
                      </a:lnTo>
                      <a:lnTo>
                        <a:pt x="90" y="232"/>
                      </a:lnTo>
                      <a:lnTo>
                        <a:pt x="77" y="274"/>
                      </a:lnTo>
                      <a:lnTo>
                        <a:pt x="66" y="318"/>
                      </a:lnTo>
                      <a:lnTo>
                        <a:pt x="53" y="361"/>
                      </a:lnTo>
                      <a:lnTo>
                        <a:pt x="32" y="455"/>
                      </a:lnTo>
                      <a:lnTo>
                        <a:pt x="15" y="548"/>
                      </a:lnTo>
                      <a:lnTo>
                        <a:pt x="0" y="725"/>
                      </a:lnTo>
                      <a:lnTo>
                        <a:pt x="5" y="886"/>
                      </a:lnTo>
                      <a:lnTo>
                        <a:pt x="13" y="960"/>
                      </a:lnTo>
                      <a:lnTo>
                        <a:pt x="21" y="1027"/>
                      </a:lnTo>
                      <a:lnTo>
                        <a:pt x="30" y="1090"/>
                      </a:lnTo>
                      <a:lnTo>
                        <a:pt x="39" y="1145"/>
                      </a:lnTo>
                      <a:lnTo>
                        <a:pt x="54" y="1236"/>
                      </a:lnTo>
                      <a:lnTo>
                        <a:pt x="68" y="1314"/>
                      </a:lnTo>
                      <a:lnTo>
                        <a:pt x="85" y="1392"/>
                      </a:lnTo>
                      <a:lnTo>
                        <a:pt x="96" y="1436"/>
                      </a:lnTo>
                      <a:lnTo>
                        <a:pt x="109" y="1483"/>
                      </a:lnTo>
                      <a:lnTo>
                        <a:pt x="125" y="1539"/>
                      </a:lnTo>
                      <a:lnTo>
                        <a:pt x="143" y="1597"/>
                      </a:lnTo>
                      <a:lnTo>
                        <a:pt x="162" y="1655"/>
                      </a:lnTo>
                      <a:lnTo>
                        <a:pt x="180" y="1712"/>
                      </a:lnTo>
                      <a:lnTo>
                        <a:pt x="195" y="1759"/>
                      </a:lnTo>
                      <a:lnTo>
                        <a:pt x="208" y="1799"/>
                      </a:lnTo>
                      <a:lnTo>
                        <a:pt x="221" y="1835"/>
                      </a:lnTo>
                      <a:lnTo>
                        <a:pt x="281" y="2143"/>
                      </a:lnTo>
                      <a:lnTo>
                        <a:pt x="311" y="2179"/>
                      </a:lnTo>
                      <a:lnTo>
                        <a:pt x="248" y="1860"/>
                      </a:lnTo>
                      <a:lnTo>
                        <a:pt x="307" y="1668"/>
                      </a:lnTo>
                      <a:lnTo>
                        <a:pt x="281" y="1662"/>
                      </a:lnTo>
                      <a:lnTo>
                        <a:pt x="237" y="1805"/>
                      </a:lnTo>
                      <a:lnTo>
                        <a:pt x="226" y="1771"/>
                      </a:lnTo>
                      <a:lnTo>
                        <a:pt x="214" y="1734"/>
                      </a:lnTo>
                      <a:lnTo>
                        <a:pt x="200" y="1689"/>
                      </a:lnTo>
                      <a:lnTo>
                        <a:pt x="184" y="1635"/>
                      </a:lnTo>
                      <a:lnTo>
                        <a:pt x="167" y="1582"/>
                      </a:lnTo>
                      <a:lnTo>
                        <a:pt x="152" y="1527"/>
                      </a:lnTo>
                      <a:lnTo>
                        <a:pt x="138" y="1478"/>
                      </a:lnTo>
                      <a:lnTo>
                        <a:pt x="104" y="1326"/>
                      </a:lnTo>
                      <a:lnTo>
                        <a:pt x="91" y="1253"/>
                      </a:lnTo>
                      <a:lnTo>
                        <a:pt x="76" y="1164"/>
                      </a:lnTo>
                      <a:lnTo>
                        <a:pt x="57" y="1044"/>
                      </a:lnTo>
                      <a:lnTo>
                        <a:pt x="39" y="896"/>
                      </a:lnTo>
                      <a:lnTo>
                        <a:pt x="33" y="727"/>
                      </a:lnTo>
                      <a:lnTo>
                        <a:pt x="37" y="635"/>
                      </a:lnTo>
                      <a:lnTo>
                        <a:pt x="48" y="542"/>
                      </a:lnTo>
                      <a:lnTo>
                        <a:pt x="56" y="493"/>
                      </a:lnTo>
                      <a:lnTo>
                        <a:pt x="66" y="445"/>
                      </a:lnTo>
                      <a:lnTo>
                        <a:pt x="76" y="396"/>
                      </a:lnTo>
                      <a:lnTo>
                        <a:pt x="87" y="348"/>
                      </a:lnTo>
                      <a:lnTo>
                        <a:pt x="100" y="303"/>
                      </a:lnTo>
                      <a:lnTo>
                        <a:pt x="114" y="257"/>
                      </a:lnTo>
                      <a:lnTo>
                        <a:pt x="127" y="215"/>
                      </a:lnTo>
                      <a:lnTo>
                        <a:pt x="139" y="175"/>
                      </a:lnTo>
                      <a:lnTo>
                        <a:pt x="152" y="137"/>
                      </a:lnTo>
                      <a:lnTo>
                        <a:pt x="165" y="103"/>
                      </a:lnTo>
                      <a:lnTo>
                        <a:pt x="185" y="48"/>
                      </a:lnTo>
                      <a:lnTo>
                        <a:pt x="199" y="12"/>
                      </a:lnTo>
                      <a:lnTo>
                        <a:pt x="204" y="0"/>
                      </a:lnTo>
                      <a:lnTo>
                        <a:pt x="162" y="25"/>
                      </a:lnTo>
                      <a:lnTo>
                        <a:pt x="162" y="25"/>
                      </a:lnTo>
                      <a:close/>
                    </a:path>
                  </a:pathLst>
                </a:custGeom>
                <a:solidFill>
                  <a:srgbClr val="8A974D"/>
                </a:solidFill>
                <a:ln w="9525">
                  <a:noFill/>
                  <a:round/>
                  <a:headEnd/>
                  <a:tailEnd/>
                </a:ln>
              </p:spPr>
              <p:txBody>
                <a:bodyPr/>
                <a:lstStyle/>
                <a:p>
                  <a:pPr>
                    <a:defRPr/>
                  </a:pPr>
                  <a:endParaRPr lang="en-US">
                    <a:cs typeface="+mn-cs"/>
                  </a:endParaRPr>
                </a:p>
              </p:txBody>
            </p:sp>
            <p:sp>
              <p:nvSpPr>
                <p:cNvPr id="369" name="Freeform 13"/>
                <p:cNvSpPr>
                  <a:spLocks/>
                </p:cNvSpPr>
                <p:nvPr/>
              </p:nvSpPr>
              <p:spPr bwMode="auto">
                <a:xfrm>
                  <a:off x="2597" y="2077"/>
                  <a:ext cx="119" cy="488"/>
                </a:xfrm>
                <a:custGeom>
                  <a:avLst/>
                  <a:gdLst/>
                  <a:ahLst/>
                  <a:cxnLst>
                    <a:cxn ang="0">
                      <a:pos x="179" y="11"/>
                    </a:cxn>
                    <a:cxn ang="0">
                      <a:pos x="166" y="34"/>
                    </a:cxn>
                    <a:cxn ang="0">
                      <a:pos x="154" y="62"/>
                    </a:cxn>
                    <a:cxn ang="0">
                      <a:pos x="137" y="99"/>
                    </a:cxn>
                    <a:cxn ang="0">
                      <a:pos x="130" y="120"/>
                    </a:cxn>
                    <a:cxn ang="0">
                      <a:pos x="119" y="144"/>
                    </a:cxn>
                    <a:cxn ang="0">
                      <a:pos x="102" y="196"/>
                    </a:cxn>
                    <a:cxn ang="0">
                      <a:pos x="84" y="255"/>
                    </a:cxn>
                    <a:cxn ang="0">
                      <a:pos x="67" y="319"/>
                    </a:cxn>
                    <a:cxn ang="0">
                      <a:pos x="53" y="391"/>
                    </a:cxn>
                    <a:cxn ang="0">
                      <a:pos x="41" y="469"/>
                    </a:cxn>
                    <a:cxn ang="0">
                      <a:pos x="19" y="642"/>
                    </a:cxn>
                    <a:cxn ang="0">
                      <a:pos x="0" y="1000"/>
                    </a:cxn>
                    <a:cxn ang="0">
                      <a:pos x="4" y="1162"/>
                    </a:cxn>
                    <a:cxn ang="0">
                      <a:pos x="17" y="1312"/>
                    </a:cxn>
                    <a:cxn ang="0">
                      <a:pos x="24" y="1386"/>
                    </a:cxn>
                    <a:cxn ang="0">
                      <a:pos x="34" y="1462"/>
                    </a:cxn>
                    <a:cxn ang="0">
                      <a:pos x="45" y="1538"/>
                    </a:cxn>
                    <a:cxn ang="0">
                      <a:pos x="56" y="1618"/>
                    </a:cxn>
                    <a:cxn ang="0">
                      <a:pos x="67" y="1702"/>
                    </a:cxn>
                    <a:cxn ang="0">
                      <a:pos x="80" y="1780"/>
                    </a:cxn>
                    <a:cxn ang="0">
                      <a:pos x="94" y="1854"/>
                    </a:cxn>
                    <a:cxn ang="0">
                      <a:pos x="108" y="1920"/>
                    </a:cxn>
                    <a:cxn ang="0">
                      <a:pos x="119" y="1975"/>
                    </a:cxn>
                    <a:cxn ang="0">
                      <a:pos x="128" y="2019"/>
                    </a:cxn>
                    <a:cxn ang="0">
                      <a:pos x="137" y="2055"/>
                    </a:cxn>
                    <a:cxn ang="0">
                      <a:pos x="203" y="2162"/>
                    </a:cxn>
                    <a:cxn ang="0">
                      <a:pos x="260" y="2388"/>
                    </a:cxn>
                    <a:cxn ang="0">
                      <a:pos x="297" y="2443"/>
                    </a:cxn>
                    <a:cxn ang="0">
                      <a:pos x="232" y="2167"/>
                    </a:cxn>
                    <a:cxn ang="0">
                      <a:pos x="289" y="1975"/>
                    </a:cxn>
                    <a:cxn ang="0">
                      <a:pos x="260" y="1975"/>
                    </a:cxn>
                    <a:cxn ang="0">
                      <a:pos x="216" y="2124"/>
                    </a:cxn>
                    <a:cxn ang="0">
                      <a:pos x="170" y="2044"/>
                    </a:cxn>
                    <a:cxn ang="0">
                      <a:pos x="160" y="2006"/>
                    </a:cxn>
                    <a:cxn ang="0">
                      <a:pos x="149" y="1962"/>
                    </a:cxn>
                    <a:cxn ang="0">
                      <a:pos x="136" y="1907"/>
                    </a:cxn>
                    <a:cxn ang="0">
                      <a:pos x="121" y="1840"/>
                    </a:cxn>
                    <a:cxn ang="0">
                      <a:pos x="107" y="1766"/>
                    </a:cxn>
                    <a:cxn ang="0">
                      <a:pos x="93" y="1688"/>
                    </a:cxn>
                    <a:cxn ang="0">
                      <a:pos x="80" y="1607"/>
                    </a:cxn>
                    <a:cxn ang="0">
                      <a:pos x="60" y="1451"/>
                    </a:cxn>
                    <a:cxn ang="0">
                      <a:pos x="45" y="1302"/>
                    </a:cxn>
                    <a:cxn ang="0">
                      <a:pos x="31" y="1000"/>
                    </a:cxn>
                    <a:cxn ang="0">
                      <a:pos x="37" y="831"/>
                    </a:cxn>
                    <a:cxn ang="0">
                      <a:pos x="50" y="658"/>
                    </a:cxn>
                    <a:cxn ang="0">
                      <a:pos x="60" y="572"/>
                    </a:cxn>
                    <a:cxn ang="0">
                      <a:pos x="71" y="490"/>
                    </a:cxn>
                    <a:cxn ang="0">
                      <a:pos x="83" y="410"/>
                    </a:cxn>
                    <a:cxn ang="0">
                      <a:pos x="97" y="338"/>
                    </a:cxn>
                    <a:cxn ang="0">
                      <a:pos x="112" y="270"/>
                    </a:cxn>
                    <a:cxn ang="0">
                      <a:pos x="131" y="207"/>
                    </a:cxn>
                    <a:cxn ang="0">
                      <a:pos x="150" y="150"/>
                    </a:cxn>
                    <a:cxn ang="0">
                      <a:pos x="168" y="99"/>
                    </a:cxn>
                    <a:cxn ang="0">
                      <a:pos x="176" y="76"/>
                    </a:cxn>
                    <a:cxn ang="0">
                      <a:pos x="185" y="57"/>
                    </a:cxn>
                    <a:cxn ang="0">
                      <a:pos x="198" y="26"/>
                    </a:cxn>
                    <a:cxn ang="0">
                      <a:pos x="211" y="0"/>
                    </a:cxn>
                    <a:cxn ang="0">
                      <a:pos x="179" y="11"/>
                    </a:cxn>
                    <a:cxn ang="0">
                      <a:pos x="179" y="11"/>
                    </a:cxn>
                  </a:cxnLst>
                  <a:rect l="0" t="0" r="r" b="b"/>
                  <a:pathLst>
                    <a:path w="297" h="2443">
                      <a:moveTo>
                        <a:pt x="179" y="11"/>
                      </a:moveTo>
                      <a:lnTo>
                        <a:pt x="166" y="34"/>
                      </a:lnTo>
                      <a:lnTo>
                        <a:pt x="154" y="62"/>
                      </a:lnTo>
                      <a:lnTo>
                        <a:pt x="137" y="99"/>
                      </a:lnTo>
                      <a:lnTo>
                        <a:pt x="130" y="120"/>
                      </a:lnTo>
                      <a:lnTo>
                        <a:pt x="119" y="144"/>
                      </a:lnTo>
                      <a:lnTo>
                        <a:pt x="102" y="196"/>
                      </a:lnTo>
                      <a:lnTo>
                        <a:pt x="84" y="255"/>
                      </a:lnTo>
                      <a:lnTo>
                        <a:pt x="67" y="319"/>
                      </a:lnTo>
                      <a:lnTo>
                        <a:pt x="53" y="391"/>
                      </a:lnTo>
                      <a:lnTo>
                        <a:pt x="41" y="469"/>
                      </a:lnTo>
                      <a:lnTo>
                        <a:pt x="19" y="642"/>
                      </a:lnTo>
                      <a:lnTo>
                        <a:pt x="0" y="1000"/>
                      </a:lnTo>
                      <a:lnTo>
                        <a:pt x="4" y="1162"/>
                      </a:lnTo>
                      <a:lnTo>
                        <a:pt x="17" y="1312"/>
                      </a:lnTo>
                      <a:lnTo>
                        <a:pt x="24" y="1386"/>
                      </a:lnTo>
                      <a:lnTo>
                        <a:pt x="34" y="1462"/>
                      </a:lnTo>
                      <a:lnTo>
                        <a:pt x="45" y="1538"/>
                      </a:lnTo>
                      <a:lnTo>
                        <a:pt x="56" y="1618"/>
                      </a:lnTo>
                      <a:lnTo>
                        <a:pt x="67" y="1702"/>
                      </a:lnTo>
                      <a:lnTo>
                        <a:pt x="80" y="1780"/>
                      </a:lnTo>
                      <a:lnTo>
                        <a:pt x="94" y="1854"/>
                      </a:lnTo>
                      <a:lnTo>
                        <a:pt x="108" y="1920"/>
                      </a:lnTo>
                      <a:lnTo>
                        <a:pt x="119" y="1975"/>
                      </a:lnTo>
                      <a:lnTo>
                        <a:pt x="128" y="2019"/>
                      </a:lnTo>
                      <a:lnTo>
                        <a:pt x="137" y="2055"/>
                      </a:lnTo>
                      <a:lnTo>
                        <a:pt x="203" y="2162"/>
                      </a:lnTo>
                      <a:lnTo>
                        <a:pt x="260" y="2388"/>
                      </a:lnTo>
                      <a:lnTo>
                        <a:pt x="297" y="2443"/>
                      </a:lnTo>
                      <a:lnTo>
                        <a:pt x="232" y="2167"/>
                      </a:lnTo>
                      <a:lnTo>
                        <a:pt x="289" y="1975"/>
                      </a:lnTo>
                      <a:lnTo>
                        <a:pt x="260" y="1975"/>
                      </a:lnTo>
                      <a:lnTo>
                        <a:pt x="216" y="2124"/>
                      </a:lnTo>
                      <a:lnTo>
                        <a:pt x="170" y="2044"/>
                      </a:lnTo>
                      <a:lnTo>
                        <a:pt x="160" y="2006"/>
                      </a:lnTo>
                      <a:lnTo>
                        <a:pt x="149" y="1962"/>
                      </a:lnTo>
                      <a:lnTo>
                        <a:pt x="136" y="1907"/>
                      </a:lnTo>
                      <a:lnTo>
                        <a:pt x="121" y="1840"/>
                      </a:lnTo>
                      <a:lnTo>
                        <a:pt x="107" y="1766"/>
                      </a:lnTo>
                      <a:lnTo>
                        <a:pt x="93" y="1688"/>
                      </a:lnTo>
                      <a:lnTo>
                        <a:pt x="80" y="1607"/>
                      </a:lnTo>
                      <a:lnTo>
                        <a:pt x="60" y="1451"/>
                      </a:lnTo>
                      <a:lnTo>
                        <a:pt x="45" y="1302"/>
                      </a:lnTo>
                      <a:lnTo>
                        <a:pt x="31" y="1000"/>
                      </a:lnTo>
                      <a:lnTo>
                        <a:pt x="37" y="831"/>
                      </a:lnTo>
                      <a:lnTo>
                        <a:pt x="50" y="658"/>
                      </a:lnTo>
                      <a:lnTo>
                        <a:pt x="60" y="572"/>
                      </a:lnTo>
                      <a:lnTo>
                        <a:pt x="71" y="490"/>
                      </a:lnTo>
                      <a:lnTo>
                        <a:pt x="83" y="410"/>
                      </a:lnTo>
                      <a:lnTo>
                        <a:pt x="97" y="338"/>
                      </a:lnTo>
                      <a:lnTo>
                        <a:pt x="112" y="270"/>
                      </a:lnTo>
                      <a:lnTo>
                        <a:pt x="131" y="207"/>
                      </a:lnTo>
                      <a:lnTo>
                        <a:pt x="150" y="150"/>
                      </a:lnTo>
                      <a:lnTo>
                        <a:pt x="168" y="99"/>
                      </a:lnTo>
                      <a:lnTo>
                        <a:pt x="176" y="76"/>
                      </a:lnTo>
                      <a:lnTo>
                        <a:pt x="185" y="57"/>
                      </a:lnTo>
                      <a:lnTo>
                        <a:pt x="198" y="26"/>
                      </a:lnTo>
                      <a:lnTo>
                        <a:pt x="211" y="0"/>
                      </a:lnTo>
                      <a:lnTo>
                        <a:pt x="179" y="11"/>
                      </a:lnTo>
                      <a:lnTo>
                        <a:pt x="179" y="11"/>
                      </a:lnTo>
                      <a:close/>
                    </a:path>
                  </a:pathLst>
                </a:custGeom>
                <a:solidFill>
                  <a:srgbClr val="8A974D"/>
                </a:solidFill>
                <a:ln w="9525">
                  <a:noFill/>
                  <a:round/>
                  <a:headEnd/>
                  <a:tailEnd/>
                </a:ln>
              </p:spPr>
              <p:txBody>
                <a:bodyPr/>
                <a:lstStyle/>
                <a:p>
                  <a:pPr>
                    <a:defRPr/>
                  </a:pPr>
                  <a:endParaRPr lang="en-US">
                    <a:cs typeface="+mn-cs"/>
                  </a:endParaRPr>
                </a:p>
              </p:txBody>
            </p:sp>
            <p:sp>
              <p:nvSpPr>
                <p:cNvPr id="370" name="Freeform 14"/>
                <p:cNvSpPr>
                  <a:spLocks/>
                </p:cNvSpPr>
                <p:nvPr/>
              </p:nvSpPr>
              <p:spPr bwMode="auto">
                <a:xfrm>
                  <a:off x="3197" y="2082"/>
                  <a:ext cx="106" cy="440"/>
                </a:xfrm>
                <a:custGeom>
                  <a:avLst/>
                  <a:gdLst/>
                  <a:ahLst/>
                  <a:cxnLst>
                    <a:cxn ang="0">
                      <a:pos x="57" y="40"/>
                    </a:cxn>
                    <a:cxn ang="0">
                      <a:pos x="90" y="97"/>
                    </a:cxn>
                    <a:cxn ang="0">
                      <a:pos x="132" y="196"/>
                    </a:cxn>
                    <a:cxn ang="0">
                      <a:pos x="165" y="304"/>
                    </a:cxn>
                    <a:cxn ang="0">
                      <a:pos x="187" y="391"/>
                    </a:cxn>
                    <a:cxn ang="0">
                      <a:pos x="218" y="536"/>
                    </a:cxn>
                    <a:cxn ang="0">
                      <a:pos x="250" y="747"/>
                    </a:cxn>
                    <a:cxn ang="0">
                      <a:pos x="264" y="1160"/>
                    </a:cxn>
                    <a:cxn ang="0">
                      <a:pos x="245" y="1342"/>
                    </a:cxn>
                    <a:cxn ang="0">
                      <a:pos x="214" y="1504"/>
                    </a:cxn>
                    <a:cxn ang="0">
                      <a:pos x="181" y="1643"/>
                    </a:cxn>
                    <a:cxn ang="0">
                      <a:pos x="148" y="1755"/>
                    </a:cxn>
                    <a:cxn ang="0">
                      <a:pos x="120" y="1839"/>
                    </a:cxn>
                    <a:cxn ang="0">
                      <a:pos x="95" y="1907"/>
                    </a:cxn>
                    <a:cxn ang="0">
                      <a:pos x="144" y="2209"/>
                    </a:cxn>
                    <a:cxn ang="0">
                      <a:pos x="62" y="1926"/>
                    </a:cxn>
                    <a:cxn ang="0">
                      <a:pos x="45" y="1797"/>
                    </a:cxn>
                    <a:cxn ang="0">
                      <a:pos x="91" y="1827"/>
                    </a:cxn>
                    <a:cxn ang="0">
                      <a:pos x="128" y="1705"/>
                    </a:cxn>
                    <a:cxn ang="0">
                      <a:pos x="161" y="1584"/>
                    </a:cxn>
                    <a:cxn ang="0">
                      <a:pos x="194" y="1433"/>
                    </a:cxn>
                    <a:cxn ang="0">
                      <a:pos x="232" y="1162"/>
                    </a:cxn>
                    <a:cxn ang="0">
                      <a:pos x="233" y="854"/>
                    </a:cxn>
                    <a:cxn ang="0">
                      <a:pos x="209" y="642"/>
                    </a:cxn>
                    <a:cxn ang="0">
                      <a:pos x="182" y="490"/>
                    </a:cxn>
                    <a:cxn ang="0">
                      <a:pos x="162" y="397"/>
                    </a:cxn>
                    <a:cxn ang="0">
                      <a:pos x="141" y="312"/>
                    </a:cxn>
                    <a:cxn ang="0">
                      <a:pos x="118" y="236"/>
                    </a:cxn>
                    <a:cxn ang="0">
                      <a:pos x="86" y="144"/>
                    </a:cxn>
                    <a:cxn ang="0">
                      <a:pos x="66" y="99"/>
                    </a:cxn>
                    <a:cxn ang="0">
                      <a:pos x="32" y="36"/>
                    </a:cxn>
                    <a:cxn ang="0">
                      <a:pos x="0" y="0"/>
                    </a:cxn>
                    <a:cxn ang="0">
                      <a:pos x="25" y="11"/>
                    </a:cxn>
                  </a:cxnLst>
                  <a:rect l="0" t="0" r="r" b="b"/>
                  <a:pathLst>
                    <a:path w="267" h="2209">
                      <a:moveTo>
                        <a:pt x="25" y="11"/>
                      </a:moveTo>
                      <a:lnTo>
                        <a:pt x="57" y="40"/>
                      </a:lnTo>
                      <a:lnTo>
                        <a:pt x="72" y="64"/>
                      </a:lnTo>
                      <a:lnTo>
                        <a:pt x="90" y="97"/>
                      </a:lnTo>
                      <a:lnTo>
                        <a:pt x="110" y="140"/>
                      </a:lnTo>
                      <a:lnTo>
                        <a:pt x="132" y="196"/>
                      </a:lnTo>
                      <a:lnTo>
                        <a:pt x="153" y="266"/>
                      </a:lnTo>
                      <a:lnTo>
                        <a:pt x="165" y="304"/>
                      </a:lnTo>
                      <a:lnTo>
                        <a:pt x="176" y="346"/>
                      </a:lnTo>
                      <a:lnTo>
                        <a:pt x="187" y="391"/>
                      </a:lnTo>
                      <a:lnTo>
                        <a:pt x="198" y="437"/>
                      </a:lnTo>
                      <a:lnTo>
                        <a:pt x="218" y="536"/>
                      </a:lnTo>
                      <a:lnTo>
                        <a:pt x="236" y="641"/>
                      </a:lnTo>
                      <a:lnTo>
                        <a:pt x="250" y="747"/>
                      </a:lnTo>
                      <a:lnTo>
                        <a:pt x="267" y="960"/>
                      </a:lnTo>
                      <a:lnTo>
                        <a:pt x="264" y="1160"/>
                      </a:lnTo>
                      <a:lnTo>
                        <a:pt x="256" y="1253"/>
                      </a:lnTo>
                      <a:lnTo>
                        <a:pt x="245" y="1342"/>
                      </a:lnTo>
                      <a:lnTo>
                        <a:pt x="231" y="1426"/>
                      </a:lnTo>
                      <a:lnTo>
                        <a:pt x="214" y="1504"/>
                      </a:lnTo>
                      <a:lnTo>
                        <a:pt x="198" y="1576"/>
                      </a:lnTo>
                      <a:lnTo>
                        <a:pt x="181" y="1643"/>
                      </a:lnTo>
                      <a:lnTo>
                        <a:pt x="165" y="1702"/>
                      </a:lnTo>
                      <a:lnTo>
                        <a:pt x="148" y="1755"/>
                      </a:lnTo>
                      <a:lnTo>
                        <a:pt x="134" y="1800"/>
                      </a:lnTo>
                      <a:lnTo>
                        <a:pt x="120" y="1839"/>
                      </a:lnTo>
                      <a:lnTo>
                        <a:pt x="101" y="1890"/>
                      </a:lnTo>
                      <a:lnTo>
                        <a:pt x="95" y="1907"/>
                      </a:lnTo>
                      <a:lnTo>
                        <a:pt x="135" y="2143"/>
                      </a:lnTo>
                      <a:lnTo>
                        <a:pt x="144" y="2209"/>
                      </a:lnTo>
                      <a:lnTo>
                        <a:pt x="111" y="2160"/>
                      </a:lnTo>
                      <a:lnTo>
                        <a:pt x="62" y="1926"/>
                      </a:lnTo>
                      <a:lnTo>
                        <a:pt x="21" y="1816"/>
                      </a:lnTo>
                      <a:lnTo>
                        <a:pt x="45" y="1797"/>
                      </a:lnTo>
                      <a:lnTo>
                        <a:pt x="70" y="1882"/>
                      </a:lnTo>
                      <a:lnTo>
                        <a:pt x="91" y="1827"/>
                      </a:lnTo>
                      <a:lnTo>
                        <a:pt x="114" y="1753"/>
                      </a:lnTo>
                      <a:lnTo>
                        <a:pt x="128" y="1705"/>
                      </a:lnTo>
                      <a:lnTo>
                        <a:pt x="144" y="1648"/>
                      </a:lnTo>
                      <a:lnTo>
                        <a:pt x="161" y="1584"/>
                      </a:lnTo>
                      <a:lnTo>
                        <a:pt x="177" y="1513"/>
                      </a:lnTo>
                      <a:lnTo>
                        <a:pt x="194" y="1433"/>
                      </a:lnTo>
                      <a:lnTo>
                        <a:pt x="209" y="1348"/>
                      </a:lnTo>
                      <a:lnTo>
                        <a:pt x="232" y="1162"/>
                      </a:lnTo>
                      <a:lnTo>
                        <a:pt x="238" y="960"/>
                      </a:lnTo>
                      <a:lnTo>
                        <a:pt x="233" y="854"/>
                      </a:lnTo>
                      <a:lnTo>
                        <a:pt x="224" y="747"/>
                      </a:lnTo>
                      <a:lnTo>
                        <a:pt x="209" y="642"/>
                      </a:lnTo>
                      <a:lnTo>
                        <a:pt x="193" y="540"/>
                      </a:lnTo>
                      <a:lnTo>
                        <a:pt x="182" y="490"/>
                      </a:lnTo>
                      <a:lnTo>
                        <a:pt x="172" y="443"/>
                      </a:lnTo>
                      <a:lnTo>
                        <a:pt x="162" y="397"/>
                      </a:lnTo>
                      <a:lnTo>
                        <a:pt x="151" y="353"/>
                      </a:lnTo>
                      <a:lnTo>
                        <a:pt x="141" y="312"/>
                      </a:lnTo>
                      <a:lnTo>
                        <a:pt x="129" y="272"/>
                      </a:lnTo>
                      <a:lnTo>
                        <a:pt x="118" y="236"/>
                      </a:lnTo>
                      <a:lnTo>
                        <a:pt x="108" y="201"/>
                      </a:lnTo>
                      <a:lnTo>
                        <a:pt x="86" y="144"/>
                      </a:lnTo>
                      <a:lnTo>
                        <a:pt x="76" y="120"/>
                      </a:lnTo>
                      <a:lnTo>
                        <a:pt x="66" y="99"/>
                      </a:lnTo>
                      <a:lnTo>
                        <a:pt x="48" y="62"/>
                      </a:lnTo>
                      <a:lnTo>
                        <a:pt x="32" y="36"/>
                      </a:lnTo>
                      <a:lnTo>
                        <a:pt x="9" y="7"/>
                      </a:lnTo>
                      <a:lnTo>
                        <a:pt x="0" y="0"/>
                      </a:lnTo>
                      <a:lnTo>
                        <a:pt x="25" y="11"/>
                      </a:lnTo>
                      <a:lnTo>
                        <a:pt x="25" y="11"/>
                      </a:lnTo>
                      <a:close/>
                    </a:path>
                  </a:pathLst>
                </a:custGeom>
                <a:solidFill>
                  <a:srgbClr val="666100"/>
                </a:solidFill>
                <a:ln w="9525">
                  <a:noFill/>
                  <a:round/>
                  <a:headEnd/>
                  <a:tailEnd/>
                </a:ln>
              </p:spPr>
              <p:txBody>
                <a:bodyPr/>
                <a:lstStyle/>
                <a:p>
                  <a:pPr>
                    <a:defRPr/>
                  </a:pPr>
                  <a:endParaRPr lang="en-US">
                    <a:cs typeface="+mn-cs"/>
                  </a:endParaRPr>
                </a:p>
              </p:txBody>
            </p:sp>
            <p:sp>
              <p:nvSpPr>
                <p:cNvPr id="371" name="Freeform 15"/>
                <p:cNvSpPr>
                  <a:spLocks/>
                </p:cNvSpPr>
                <p:nvPr/>
              </p:nvSpPr>
              <p:spPr bwMode="auto">
                <a:xfrm>
                  <a:off x="3347" y="2127"/>
                  <a:ext cx="99" cy="341"/>
                </a:xfrm>
                <a:custGeom>
                  <a:avLst/>
                  <a:gdLst/>
                  <a:ahLst/>
                  <a:cxnLst>
                    <a:cxn ang="0">
                      <a:pos x="96" y="8"/>
                    </a:cxn>
                    <a:cxn ang="0">
                      <a:pos x="110" y="35"/>
                    </a:cxn>
                    <a:cxn ang="0">
                      <a:pos x="124" y="67"/>
                    </a:cxn>
                    <a:cxn ang="0">
                      <a:pos x="143" y="109"/>
                    </a:cxn>
                    <a:cxn ang="0">
                      <a:pos x="152" y="132"/>
                    </a:cxn>
                    <a:cxn ang="0">
                      <a:pos x="162" y="158"/>
                    </a:cxn>
                    <a:cxn ang="0">
                      <a:pos x="182" y="215"/>
                    </a:cxn>
                    <a:cxn ang="0">
                      <a:pos x="201" y="280"/>
                    </a:cxn>
                    <a:cxn ang="0">
                      <a:pos x="218" y="346"/>
                    </a:cxn>
                    <a:cxn ang="0">
                      <a:pos x="241" y="491"/>
                    </a:cxn>
                    <a:cxn ang="0">
                      <a:pos x="248" y="641"/>
                    </a:cxn>
                    <a:cxn ang="0">
                      <a:pos x="243" y="797"/>
                    </a:cxn>
                    <a:cxn ang="0">
                      <a:pos x="236" y="877"/>
                    </a:cxn>
                    <a:cxn ang="0">
                      <a:pos x="225" y="955"/>
                    </a:cxn>
                    <a:cxn ang="0">
                      <a:pos x="213" y="1037"/>
                    </a:cxn>
                    <a:cxn ang="0">
                      <a:pos x="198" y="1122"/>
                    </a:cxn>
                    <a:cxn ang="0">
                      <a:pos x="181" y="1206"/>
                    </a:cxn>
                    <a:cxn ang="0">
                      <a:pos x="165" y="1284"/>
                    </a:cxn>
                    <a:cxn ang="0">
                      <a:pos x="149" y="1352"/>
                    </a:cxn>
                    <a:cxn ang="0">
                      <a:pos x="138" y="1406"/>
                    </a:cxn>
                    <a:cxn ang="0">
                      <a:pos x="126" y="1453"/>
                    </a:cxn>
                    <a:cxn ang="0">
                      <a:pos x="185" y="1719"/>
                    </a:cxn>
                    <a:cxn ang="0">
                      <a:pos x="152" y="1681"/>
                    </a:cxn>
                    <a:cxn ang="0">
                      <a:pos x="99" y="1466"/>
                    </a:cxn>
                    <a:cxn ang="0">
                      <a:pos x="0" y="1381"/>
                    </a:cxn>
                    <a:cxn ang="0">
                      <a:pos x="33" y="1348"/>
                    </a:cxn>
                    <a:cxn ang="0">
                      <a:pos x="102" y="1417"/>
                    </a:cxn>
                    <a:cxn ang="0">
                      <a:pos x="113" y="1373"/>
                    </a:cxn>
                    <a:cxn ang="0">
                      <a:pos x="123" y="1324"/>
                    </a:cxn>
                    <a:cxn ang="0">
                      <a:pos x="135" y="1261"/>
                    </a:cxn>
                    <a:cxn ang="0">
                      <a:pos x="151" y="1191"/>
                    </a:cxn>
                    <a:cxn ang="0">
                      <a:pos x="166" y="1115"/>
                    </a:cxn>
                    <a:cxn ang="0">
                      <a:pos x="180" y="1037"/>
                    </a:cxn>
                    <a:cxn ang="0">
                      <a:pos x="192" y="961"/>
                    </a:cxn>
                    <a:cxn ang="0">
                      <a:pos x="210" y="808"/>
                    </a:cxn>
                    <a:cxn ang="0">
                      <a:pos x="217" y="649"/>
                    </a:cxn>
                    <a:cxn ang="0">
                      <a:pos x="209" y="487"/>
                    </a:cxn>
                    <a:cxn ang="0">
                      <a:pos x="200" y="409"/>
                    </a:cxn>
                    <a:cxn ang="0">
                      <a:pos x="187" y="335"/>
                    </a:cxn>
                    <a:cxn ang="0">
                      <a:pos x="171" y="265"/>
                    </a:cxn>
                    <a:cxn ang="0">
                      <a:pos x="162" y="232"/>
                    </a:cxn>
                    <a:cxn ang="0">
                      <a:pos x="152" y="202"/>
                    </a:cxn>
                    <a:cxn ang="0">
                      <a:pos x="133" y="145"/>
                    </a:cxn>
                    <a:cxn ang="0">
                      <a:pos x="123" y="118"/>
                    </a:cxn>
                    <a:cxn ang="0">
                      <a:pos x="114" y="95"/>
                    </a:cxn>
                    <a:cxn ang="0">
                      <a:pos x="96" y="55"/>
                    </a:cxn>
                    <a:cxn ang="0">
                      <a:pos x="82" y="25"/>
                    </a:cxn>
                    <a:cxn ang="0">
                      <a:pos x="69" y="0"/>
                    </a:cxn>
                    <a:cxn ang="0">
                      <a:pos x="96" y="8"/>
                    </a:cxn>
                    <a:cxn ang="0">
                      <a:pos x="96" y="8"/>
                    </a:cxn>
                  </a:cxnLst>
                  <a:rect l="0" t="0" r="r" b="b"/>
                  <a:pathLst>
                    <a:path w="248" h="1719">
                      <a:moveTo>
                        <a:pt x="96" y="8"/>
                      </a:moveTo>
                      <a:lnTo>
                        <a:pt x="110" y="35"/>
                      </a:lnTo>
                      <a:lnTo>
                        <a:pt x="124" y="67"/>
                      </a:lnTo>
                      <a:lnTo>
                        <a:pt x="143" y="109"/>
                      </a:lnTo>
                      <a:lnTo>
                        <a:pt x="152" y="132"/>
                      </a:lnTo>
                      <a:lnTo>
                        <a:pt x="162" y="158"/>
                      </a:lnTo>
                      <a:lnTo>
                        <a:pt x="182" y="215"/>
                      </a:lnTo>
                      <a:lnTo>
                        <a:pt x="201" y="280"/>
                      </a:lnTo>
                      <a:lnTo>
                        <a:pt x="218" y="346"/>
                      </a:lnTo>
                      <a:lnTo>
                        <a:pt x="241" y="491"/>
                      </a:lnTo>
                      <a:lnTo>
                        <a:pt x="248" y="641"/>
                      </a:lnTo>
                      <a:lnTo>
                        <a:pt x="243" y="797"/>
                      </a:lnTo>
                      <a:lnTo>
                        <a:pt x="236" y="877"/>
                      </a:lnTo>
                      <a:lnTo>
                        <a:pt x="225" y="955"/>
                      </a:lnTo>
                      <a:lnTo>
                        <a:pt x="213" y="1037"/>
                      </a:lnTo>
                      <a:lnTo>
                        <a:pt x="198" y="1122"/>
                      </a:lnTo>
                      <a:lnTo>
                        <a:pt x="181" y="1206"/>
                      </a:lnTo>
                      <a:lnTo>
                        <a:pt x="165" y="1284"/>
                      </a:lnTo>
                      <a:lnTo>
                        <a:pt x="149" y="1352"/>
                      </a:lnTo>
                      <a:lnTo>
                        <a:pt x="138" y="1406"/>
                      </a:lnTo>
                      <a:lnTo>
                        <a:pt x="126" y="1453"/>
                      </a:lnTo>
                      <a:lnTo>
                        <a:pt x="185" y="1719"/>
                      </a:lnTo>
                      <a:lnTo>
                        <a:pt x="152" y="1681"/>
                      </a:lnTo>
                      <a:lnTo>
                        <a:pt x="99" y="1466"/>
                      </a:lnTo>
                      <a:lnTo>
                        <a:pt x="0" y="1381"/>
                      </a:lnTo>
                      <a:lnTo>
                        <a:pt x="33" y="1348"/>
                      </a:lnTo>
                      <a:lnTo>
                        <a:pt x="102" y="1417"/>
                      </a:lnTo>
                      <a:lnTo>
                        <a:pt x="113" y="1373"/>
                      </a:lnTo>
                      <a:lnTo>
                        <a:pt x="123" y="1324"/>
                      </a:lnTo>
                      <a:lnTo>
                        <a:pt x="135" y="1261"/>
                      </a:lnTo>
                      <a:lnTo>
                        <a:pt x="151" y="1191"/>
                      </a:lnTo>
                      <a:lnTo>
                        <a:pt x="166" y="1115"/>
                      </a:lnTo>
                      <a:lnTo>
                        <a:pt x="180" y="1037"/>
                      </a:lnTo>
                      <a:lnTo>
                        <a:pt x="192" y="961"/>
                      </a:lnTo>
                      <a:lnTo>
                        <a:pt x="210" y="808"/>
                      </a:lnTo>
                      <a:lnTo>
                        <a:pt x="217" y="649"/>
                      </a:lnTo>
                      <a:lnTo>
                        <a:pt x="209" y="487"/>
                      </a:lnTo>
                      <a:lnTo>
                        <a:pt x="200" y="409"/>
                      </a:lnTo>
                      <a:lnTo>
                        <a:pt x="187" y="335"/>
                      </a:lnTo>
                      <a:lnTo>
                        <a:pt x="171" y="265"/>
                      </a:lnTo>
                      <a:lnTo>
                        <a:pt x="162" y="232"/>
                      </a:lnTo>
                      <a:lnTo>
                        <a:pt x="152" y="202"/>
                      </a:lnTo>
                      <a:lnTo>
                        <a:pt x="133" y="145"/>
                      </a:lnTo>
                      <a:lnTo>
                        <a:pt x="123" y="118"/>
                      </a:lnTo>
                      <a:lnTo>
                        <a:pt x="114" y="95"/>
                      </a:lnTo>
                      <a:lnTo>
                        <a:pt x="96" y="55"/>
                      </a:lnTo>
                      <a:lnTo>
                        <a:pt x="82" y="25"/>
                      </a:lnTo>
                      <a:lnTo>
                        <a:pt x="69" y="0"/>
                      </a:lnTo>
                      <a:lnTo>
                        <a:pt x="96" y="8"/>
                      </a:lnTo>
                      <a:lnTo>
                        <a:pt x="96" y="8"/>
                      </a:lnTo>
                      <a:close/>
                    </a:path>
                  </a:pathLst>
                </a:custGeom>
                <a:solidFill>
                  <a:srgbClr val="666100"/>
                </a:solidFill>
                <a:ln w="9525">
                  <a:noFill/>
                  <a:round/>
                  <a:headEnd/>
                  <a:tailEnd/>
                </a:ln>
              </p:spPr>
              <p:txBody>
                <a:bodyPr/>
                <a:lstStyle/>
                <a:p>
                  <a:pPr>
                    <a:defRPr/>
                  </a:pPr>
                  <a:endParaRPr lang="en-US">
                    <a:cs typeface="+mn-cs"/>
                  </a:endParaRPr>
                </a:p>
              </p:txBody>
            </p:sp>
            <p:sp>
              <p:nvSpPr>
                <p:cNvPr id="372" name="Freeform 16"/>
                <p:cNvSpPr>
                  <a:spLocks/>
                </p:cNvSpPr>
                <p:nvPr/>
              </p:nvSpPr>
              <p:spPr bwMode="auto">
                <a:xfrm>
                  <a:off x="2299" y="2183"/>
                  <a:ext cx="1209" cy="72"/>
                </a:xfrm>
                <a:custGeom>
                  <a:avLst/>
                  <a:gdLst/>
                  <a:ahLst/>
                  <a:cxnLst>
                    <a:cxn ang="0">
                      <a:pos x="0" y="358"/>
                    </a:cxn>
                    <a:cxn ang="0">
                      <a:pos x="34" y="327"/>
                    </a:cxn>
                    <a:cxn ang="0">
                      <a:pos x="85" y="297"/>
                    </a:cxn>
                    <a:cxn ang="0">
                      <a:pos x="121" y="278"/>
                    </a:cxn>
                    <a:cxn ang="0">
                      <a:pos x="164" y="259"/>
                    </a:cxn>
                    <a:cxn ang="0">
                      <a:pos x="216" y="240"/>
                    </a:cxn>
                    <a:cxn ang="0">
                      <a:pos x="273" y="221"/>
                    </a:cxn>
                    <a:cxn ang="0">
                      <a:pos x="400" y="183"/>
                    </a:cxn>
                    <a:cxn ang="0">
                      <a:pos x="528" y="149"/>
                    </a:cxn>
                    <a:cxn ang="0">
                      <a:pos x="639" y="118"/>
                    </a:cxn>
                    <a:cxn ang="0">
                      <a:pos x="727" y="94"/>
                    </a:cxn>
                    <a:cxn ang="0">
                      <a:pos x="809" y="75"/>
                    </a:cxn>
                    <a:cxn ang="0">
                      <a:pos x="914" y="55"/>
                    </a:cxn>
                    <a:cxn ang="0">
                      <a:pos x="1070" y="38"/>
                    </a:cxn>
                    <a:cxn ang="0">
                      <a:pos x="1293" y="19"/>
                    </a:cxn>
                    <a:cxn ang="0">
                      <a:pos x="1565" y="2"/>
                    </a:cxn>
                    <a:cxn ang="0">
                      <a:pos x="2128" y="0"/>
                    </a:cxn>
                    <a:cxn ang="0">
                      <a:pos x="2561" y="59"/>
                    </a:cxn>
                    <a:cxn ang="0">
                      <a:pos x="2717" y="101"/>
                    </a:cxn>
                    <a:cxn ang="0">
                      <a:pos x="2838" y="143"/>
                    </a:cxn>
                    <a:cxn ang="0">
                      <a:pos x="2924" y="179"/>
                    </a:cxn>
                    <a:cxn ang="0">
                      <a:pos x="2979" y="210"/>
                    </a:cxn>
                    <a:cxn ang="0">
                      <a:pos x="3018" y="234"/>
                    </a:cxn>
                    <a:cxn ang="0">
                      <a:pos x="3031" y="274"/>
                    </a:cxn>
                    <a:cxn ang="0">
                      <a:pos x="2999" y="249"/>
                    </a:cxn>
                    <a:cxn ang="0">
                      <a:pos x="2948" y="223"/>
                    </a:cxn>
                    <a:cxn ang="0">
                      <a:pos x="2867" y="187"/>
                    </a:cxn>
                    <a:cxn ang="0">
                      <a:pos x="2811" y="168"/>
                    </a:cxn>
                    <a:cxn ang="0">
                      <a:pos x="2743" y="145"/>
                    </a:cxn>
                    <a:cxn ang="0">
                      <a:pos x="2663" y="122"/>
                    </a:cxn>
                    <a:cxn ang="0">
                      <a:pos x="2572" y="99"/>
                    </a:cxn>
                    <a:cxn ang="0">
                      <a:pos x="2473" y="78"/>
                    </a:cxn>
                    <a:cxn ang="0">
                      <a:pos x="2365" y="61"/>
                    </a:cxn>
                    <a:cxn ang="0">
                      <a:pos x="2133" y="44"/>
                    </a:cxn>
                    <a:cxn ang="0">
                      <a:pos x="1561" y="54"/>
                    </a:cxn>
                    <a:cxn ang="0">
                      <a:pos x="1075" y="90"/>
                    </a:cxn>
                    <a:cxn ang="0">
                      <a:pos x="848" y="114"/>
                    </a:cxn>
                    <a:cxn ang="0">
                      <a:pos x="648" y="154"/>
                    </a:cxn>
                    <a:cxn ang="0">
                      <a:pos x="576" y="177"/>
                    </a:cxn>
                    <a:cxn ang="0">
                      <a:pos x="492" y="200"/>
                    </a:cxn>
                    <a:cxn ang="0">
                      <a:pos x="405" y="225"/>
                    </a:cxn>
                    <a:cxn ang="0">
                      <a:pos x="318" y="249"/>
                    </a:cxn>
                    <a:cxn ang="0">
                      <a:pos x="178" y="287"/>
                    </a:cxn>
                    <a:cxn ang="0">
                      <a:pos x="118" y="303"/>
                    </a:cxn>
                    <a:cxn ang="0">
                      <a:pos x="0" y="358"/>
                    </a:cxn>
                    <a:cxn ang="0">
                      <a:pos x="0" y="358"/>
                    </a:cxn>
                  </a:cxnLst>
                  <a:rect l="0" t="0" r="r" b="b"/>
                  <a:pathLst>
                    <a:path w="3031" h="358">
                      <a:moveTo>
                        <a:pt x="0" y="358"/>
                      </a:moveTo>
                      <a:lnTo>
                        <a:pt x="34" y="327"/>
                      </a:lnTo>
                      <a:lnTo>
                        <a:pt x="85" y="297"/>
                      </a:lnTo>
                      <a:lnTo>
                        <a:pt x="121" y="278"/>
                      </a:lnTo>
                      <a:lnTo>
                        <a:pt x="164" y="259"/>
                      </a:lnTo>
                      <a:lnTo>
                        <a:pt x="216" y="240"/>
                      </a:lnTo>
                      <a:lnTo>
                        <a:pt x="273" y="221"/>
                      </a:lnTo>
                      <a:lnTo>
                        <a:pt x="400" y="183"/>
                      </a:lnTo>
                      <a:lnTo>
                        <a:pt x="528" y="149"/>
                      </a:lnTo>
                      <a:lnTo>
                        <a:pt x="639" y="118"/>
                      </a:lnTo>
                      <a:lnTo>
                        <a:pt x="727" y="94"/>
                      </a:lnTo>
                      <a:lnTo>
                        <a:pt x="809" y="75"/>
                      </a:lnTo>
                      <a:lnTo>
                        <a:pt x="914" y="55"/>
                      </a:lnTo>
                      <a:lnTo>
                        <a:pt x="1070" y="38"/>
                      </a:lnTo>
                      <a:lnTo>
                        <a:pt x="1293" y="19"/>
                      </a:lnTo>
                      <a:lnTo>
                        <a:pt x="1565" y="2"/>
                      </a:lnTo>
                      <a:lnTo>
                        <a:pt x="2128" y="0"/>
                      </a:lnTo>
                      <a:lnTo>
                        <a:pt x="2561" y="59"/>
                      </a:lnTo>
                      <a:lnTo>
                        <a:pt x="2717" y="101"/>
                      </a:lnTo>
                      <a:lnTo>
                        <a:pt x="2838" y="143"/>
                      </a:lnTo>
                      <a:lnTo>
                        <a:pt x="2924" y="179"/>
                      </a:lnTo>
                      <a:lnTo>
                        <a:pt x="2979" y="210"/>
                      </a:lnTo>
                      <a:lnTo>
                        <a:pt x="3018" y="234"/>
                      </a:lnTo>
                      <a:lnTo>
                        <a:pt x="3031" y="274"/>
                      </a:lnTo>
                      <a:lnTo>
                        <a:pt x="2999" y="249"/>
                      </a:lnTo>
                      <a:lnTo>
                        <a:pt x="2948" y="223"/>
                      </a:lnTo>
                      <a:lnTo>
                        <a:pt x="2867" y="187"/>
                      </a:lnTo>
                      <a:lnTo>
                        <a:pt x="2811" y="168"/>
                      </a:lnTo>
                      <a:lnTo>
                        <a:pt x="2743" y="145"/>
                      </a:lnTo>
                      <a:lnTo>
                        <a:pt x="2663" y="122"/>
                      </a:lnTo>
                      <a:lnTo>
                        <a:pt x="2572" y="99"/>
                      </a:lnTo>
                      <a:lnTo>
                        <a:pt x="2473" y="78"/>
                      </a:lnTo>
                      <a:lnTo>
                        <a:pt x="2365" y="61"/>
                      </a:lnTo>
                      <a:lnTo>
                        <a:pt x="2133" y="44"/>
                      </a:lnTo>
                      <a:lnTo>
                        <a:pt x="1561" y="54"/>
                      </a:lnTo>
                      <a:lnTo>
                        <a:pt x="1075" y="90"/>
                      </a:lnTo>
                      <a:lnTo>
                        <a:pt x="848" y="114"/>
                      </a:lnTo>
                      <a:lnTo>
                        <a:pt x="648" y="154"/>
                      </a:lnTo>
                      <a:lnTo>
                        <a:pt x="576" y="177"/>
                      </a:lnTo>
                      <a:lnTo>
                        <a:pt x="492" y="200"/>
                      </a:lnTo>
                      <a:lnTo>
                        <a:pt x="405" y="225"/>
                      </a:lnTo>
                      <a:lnTo>
                        <a:pt x="318" y="249"/>
                      </a:lnTo>
                      <a:lnTo>
                        <a:pt x="178" y="287"/>
                      </a:lnTo>
                      <a:lnTo>
                        <a:pt x="118" y="303"/>
                      </a:lnTo>
                      <a:lnTo>
                        <a:pt x="0" y="358"/>
                      </a:lnTo>
                      <a:lnTo>
                        <a:pt x="0" y="358"/>
                      </a:lnTo>
                      <a:close/>
                    </a:path>
                  </a:pathLst>
                </a:custGeom>
                <a:solidFill>
                  <a:srgbClr val="8A974D"/>
                </a:solidFill>
                <a:ln w="9525">
                  <a:noFill/>
                  <a:round/>
                  <a:headEnd/>
                  <a:tailEnd/>
                </a:ln>
              </p:spPr>
              <p:txBody>
                <a:bodyPr/>
                <a:lstStyle/>
                <a:p>
                  <a:pPr>
                    <a:defRPr/>
                  </a:pPr>
                  <a:endParaRPr lang="en-US">
                    <a:cs typeface="+mn-cs"/>
                  </a:endParaRPr>
                </a:p>
              </p:txBody>
            </p:sp>
            <p:sp>
              <p:nvSpPr>
                <p:cNvPr id="373" name="Freeform 17"/>
                <p:cNvSpPr>
                  <a:spLocks/>
                </p:cNvSpPr>
                <p:nvPr/>
              </p:nvSpPr>
              <p:spPr bwMode="auto">
                <a:xfrm>
                  <a:off x="2308" y="2306"/>
                  <a:ext cx="1172" cy="102"/>
                </a:xfrm>
                <a:custGeom>
                  <a:avLst/>
                  <a:gdLst/>
                  <a:ahLst/>
                  <a:cxnLst>
                    <a:cxn ang="0">
                      <a:pos x="0" y="92"/>
                    </a:cxn>
                    <a:cxn ang="0">
                      <a:pos x="26" y="105"/>
                    </a:cxn>
                    <a:cxn ang="0">
                      <a:pos x="96" y="141"/>
                    </a:cxn>
                    <a:cxn ang="0">
                      <a:pos x="144" y="164"/>
                    </a:cxn>
                    <a:cxn ang="0">
                      <a:pos x="201" y="192"/>
                    </a:cxn>
                    <a:cxn ang="0">
                      <a:pos x="263" y="221"/>
                    </a:cxn>
                    <a:cxn ang="0">
                      <a:pos x="331" y="253"/>
                    </a:cxn>
                    <a:cxn ang="0">
                      <a:pos x="402" y="284"/>
                    </a:cxn>
                    <a:cxn ang="0">
                      <a:pos x="478" y="316"/>
                    </a:cxn>
                    <a:cxn ang="0">
                      <a:pos x="560" y="347"/>
                    </a:cxn>
                    <a:cxn ang="0">
                      <a:pos x="650" y="375"/>
                    </a:cxn>
                    <a:cxn ang="0">
                      <a:pos x="747" y="398"/>
                    </a:cxn>
                    <a:cxn ang="0">
                      <a:pos x="853" y="419"/>
                    </a:cxn>
                    <a:cxn ang="0">
                      <a:pos x="1098" y="443"/>
                    </a:cxn>
                    <a:cxn ang="0">
                      <a:pos x="1384" y="443"/>
                    </a:cxn>
                    <a:cxn ang="0">
                      <a:pos x="1691" y="423"/>
                    </a:cxn>
                    <a:cxn ang="0">
                      <a:pos x="1987" y="385"/>
                    </a:cxn>
                    <a:cxn ang="0">
                      <a:pos x="2242" y="339"/>
                    </a:cxn>
                    <a:cxn ang="0">
                      <a:pos x="2434" y="291"/>
                    </a:cxn>
                    <a:cxn ang="0">
                      <a:pos x="2571" y="244"/>
                    </a:cxn>
                    <a:cxn ang="0">
                      <a:pos x="2666" y="198"/>
                    </a:cxn>
                    <a:cxn ang="0">
                      <a:pos x="2733" y="160"/>
                    </a:cxn>
                    <a:cxn ang="0">
                      <a:pos x="2787" y="132"/>
                    </a:cxn>
                    <a:cxn ang="0">
                      <a:pos x="2830" y="109"/>
                    </a:cxn>
                    <a:cxn ang="0">
                      <a:pos x="2889" y="69"/>
                    </a:cxn>
                    <a:cxn ang="0">
                      <a:pos x="2926" y="23"/>
                    </a:cxn>
                    <a:cxn ang="0">
                      <a:pos x="2939" y="0"/>
                    </a:cxn>
                    <a:cxn ang="0">
                      <a:pos x="2929" y="73"/>
                    </a:cxn>
                    <a:cxn ang="0">
                      <a:pos x="2877" y="111"/>
                    </a:cxn>
                    <a:cxn ang="0">
                      <a:pos x="2830" y="143"/>
                    </a:cxn>
                    <a:cxn ang="0">
                      <a:pos x="2780" y="173"/>
                    </a:cxn>
                    <a:cxn ang="0">
                      <a:pos x="2726" y="210"/>
                    </a:cxn>
                    <a:cxn ang="0">
                      <a:pos x="2661" y="250"/>
                    </a:cxn>
                    <a:cxn ang="0">
                      <a:pos x="2621" y="270"/>
                    </a:cxn>
                    <a:cxn ang="0">
                      <a:pos x="2572" y="293"/>
                    </a:cxn>
                    <a:cxn ang="0">
                      <a:pos x="2513" y="316"/>
                    </a:cxn>
                    <a:cxn ang="0">
                      <a:pos x="2442" y="341"/>
                    </a:cxn>
                    <a:cxn ang="0">
                      <a:pos x="2356" y="364"/>
                    </a:cxn>
                    <a:cxn ang="0">
                      <a:pos x="2254" y="388"/>
                    </a:cxn>
                    <a:cxn ang="0">
                      <a:pos x="2135" y="413"/>
                    </a:cxn>
                    <a:cxn ang="0">
                      <a:pos x="2002" y="436"/>
                    </a:cxn>
                    <a:cxn ang="0">
                      <a:pos x="1859" y="459"/>
                    </a:cxn>
                    <a:cxn ang="0">
                      <a:pos x="1708" y="478"/>
                    </a:cxn>
                    <a:cxn ang="0">
                      <a:pos x="1402" y="502"/>
                    </a:cxn>
                    <a:cxn ang="0">
                      <a:pos x="1114" y="506"/>
                    </a:cxn>
                    <a:cxn ang="0">
                      <a:pos x="867" y="482"/>
                    </a:cxn>
                    <a:cxn ang="0">
                      <a:pos x="662" y="436"/>
                    </a:cxn>
                    <a:cxn ang="0">
                      <a:pos x="572" y="405"/>
                    </a:cxn>
                    <a:cxn ang="0">
                      <a:pos x="488" y="375"/>
                    </a:cxn>
                    <a:cxn ang="0">
                      <a:pos x="410" y="343"/>
                    </a:cxn>
                    <a:cxn ang="0">
                      <a:pos x="338" y="308"/>
                    </a:cxn>
                    <a:cxn ang="0">
                      <a:pos x="271" y="276"/>
                    </a:cxn>
                    <a:cxn ang="0">
                      <a:pos x="209" y="244"/>
                    </a:cxn>
                    <a:cxn ang="0">
                      <a:pos x="153" y="215"/>
                    </a:cxn>
                    <a:cxn ang="0">
                      <a:pos x="105" y="189"/>
                    </a:cxn>
                    <a:cxn ang="0">
                      <a:pos x="35" y="151"/>
                    </a:cxn>
                    <a:cxn ang="0">
                      <a:pos x="10" y="135"/>
                    </a:cxn>
                    <a:cxn ang="0">
                      <a:pos x="0" y="92"/>
                    </a:cxn>
                    <a:cxn ang="0">
                      <a:pos x="0" y="92"/>
                    </a:cxn>
                  </a:cxnLst>
                  <a:rect l="0" t="0" r="r" b="b"/>
                  <a:pathLst>
                    <a:path w="2939" h="506">
                      <a:moveTo>
                        <a:pt x="0" y="92"/>
                      </a:moveTo>
                      <a:lnTo>
                        <a:pt x="26" y="105"/>
                      </a:lnTo>
                      <a:lnTo>
                        <a:pt x="96" y="141"/>
                      </a:lnTo>
                      <a:lnTo>
                        <a:pt x="144" y="164"/>
                      </a:lnTo>
                      <a:lnTo>
                        <a:pt x="201" y="192"/>
                      </a:lnTo>
                      <a:lnTo>
                        <a:pt x="263" y="221"/>
                      </a:lnTo>
                      <a:lnTo>
                        <a:pt x="331" y="253"/>
                      </a:lnTo>
                      <a:lnTo>
                        <a:pt x="402" y="284"/>
                      </a:lnTo>
                      <a:lnTo>
                        <a:pt x="478" y="316"/>
                      </a:lnTo>
                      <a:lnTo>
                        <a:pt x="560" y="347"/>
                      </a:lnTo>
                      <a:lnTo>
                        <a:pt x="650" y="375"/>
                      </a:lnTo>
                      <a:lnTo>
                        <a:pt x="747" y="398"/>
                      </a:lnTo>
                      <a:lnTo>
                        <a:pt x="853" y="419"/>
                      </a:lnTo>
                      <a:lnTo>
                        <a:pt x="1098" y="443"/>
                      </a:lnTo>
                      <a:lnTo>
                        <a:pt x="1384" y="443"/>
                      </a:lnTo>
                      <a:lnTo>
                        <a:pt x="1691" y="423"/>
                      </a:lnTo>
                      <a:lnTo>
                        <a:pt x="1987" y="385"/>
                      </a:lnTo>
                      <a:lnTo>
                        <a:pt x="2242" y="339"/>
                      </a:lnTo>
                      <a:lnTo>
                        <a:pt x="2434" y="291"/>
                      </a:lnTo>
                      <a:lnTo>
                        <a:pt x="2571" y="244"/>
                      </a:lnTo>
                      <a:lnTo>
                        <a:pt x="2666" y="198"/>
                      </a:lnTo>
                      <a:lnTo>
                        <a:pt x="2733" y="160"/>
                      </a:lnTo>
                      <a:lnTo>
                        <a:pt x="2787" y="132"/>
                      </a:lnTo>
                      <a:lnTo>
                        <a:pt x="2830" y="109"/>
                      </a:lnTo>
                      <a:lnTo>
                        <a:pt x="2889" y="69"/>
                      </a:lnTo>
                      <a:lnTo>
                        <a:pt x="2926" y="23"/>
                      </a:lnTo>
                      <a:lnTo>
                        <a:pt x="2939" y="0"/>
                      </a:lnTo>
                      <a:lnTo>
                        <a:pt x="2929" y="73"/>
                      </a:lnTo>
                      <a:lnTo>
                        <a:pt x="2877" y="111"/>
                      </a:lnTo>
                      <a:lnTo>
                        <a:pt x="2830" y="143"/>
                      </a:lnTo>
                      <a:lnTo>
                        <a:pt x="2780" y="173"/>
                      </a:lnTo>
                      <a:lnTo>
                        <a:pt x="2726" y="210"/>
                      </a:lnTo>
                      <a:lnTo>
                        <a:pt x="2661" y="250"/>
                      </a:lnTo>
                      <a:lnTo>
                        <a:pt x="2621" y="270"/>
                      </a:lnTo>
                      <a:lnTo>
                        <a:pt x="2572" y="293"/>
                      </a:lnTo>
                      <a:lnTo>
                        <a:pt x="2513" y="316"/>
                      </a:lnTo>
                      <a:lnTo>
                        <a:pt x="2442" y="341"/>
                      </a:lnTo>
                      <a:lnTo>
                        <a:pt x="2356" y="364"/>
                      </a:lnTo>
                      <a:lnTo>
                        <a:pt x="2254" y="388"/>
                      </a:lnTo>
                      <a:lnTo>
                        <a:pt x="2135" y="413"/>
                      </a:lnTo>
                      <a:lnTo>
                        <a:pt x="2002" y="436"/>
                      </a:lnTo>
                      <a:lnTo>
                        <a:pt x="1859" y="459"/>
                      </a:lnTo>
                      <a:lnTo>
                        <a:pt x="1708" y="478"/>
                      </a:lnTo>
                      <a:lnTo>
                        <a:pt x="1402" y="502"/>
                      </a:lnTo>
                      <a:lnTo>
                        <a:pt x="1114" y="506"/>
                      </a:lnTo>
                      <a:lnTo>
                        <a:pt x="867" y="482"/>
                      </a:lnTo>
                      <a:lnTo>
                        <a:pt x="662" y="436"/>
                      </a:lnTo>
                      <a:lnTo>
                        <a:pt x="572" y="405"/>
                      </a:lnTo>
                      <a:lnTo>
                        <a:pt x="488" y="375"/>
                      </a:lnTo>
                      <a:lnTo>
                        <a:pt x="410" y="343"/>
                      </a:lnTo>
                      <a:lnTo>
                        <a:pt x="338" y="308"/>
                      </a:lnTo>
                      <a:lnTo>
                        <a:pt x="271" y="276"/>
                      </a:lnTo>
                      <a:lnTo>
                        <a:pt x="209" y="244"/>
                      </a:lnTo>
                      <a:lnTo>
                        <a:pt x="153" y="215"/>
                      </a:lnTo>
                      <a:lnTo>
                        <a:pt x="105" y="189"/>
                      </a:lnTo>
                      <a:lnTo>
                        <a:pt x="35" y="151"/>
                      </a:lnTo>
                      <a:lnTo>
                        <a:pt x="10" y="135"/>
                      </a:lnTo>
                      <a:lnTo>
                        <a:pt x="0" y="92"/>
                      </a:lnTo>
                      <a:lnTo>
                        <a:pt x="0" y="92"/>
                      </a:lnTo>
                      <a:close/>
                    </a:path>
                  </a:pathLst>
                </a:custGeom>
                <a:solidFill>
                  <a:srgbClr val="8A974D"/>
                </a:solidFill>
                <a:ln w="9525">
                  <a:noFill/>
                  <a:round/>
                  <a:headEnd/>
                  <a:tailEnd/>
                </a:ln>
              </p:spPr>
              <p:txBody>
                <a:bodyPr/>
                <a:lstStyle/>
                <a:p>
                  <a:pPr>
                    <a:defRPr/>
                  </a:pPr>
                  <a:endParaRPr lang="en-US">
                    <a:cs typeface="+mn-cs"/>
                  </a:endParaRPr>
                </a:p>
              </p:txBody>
            </p:sp>
            <p:sp>
              <p:nvSpPr>
                <p:cNvPr id="374" name="Freeform 18"/>
                <p:cNvSpPr>
                  <a:spLocks/>
                </p:cNvSpPr>
                <p:nvPr/>
              </p:nvSpPr>
              <p:spPr bwMode="auto">
                <a:xfrm>
                  <a:off x="3159" y="2494"/>
                  <a:ext cx="60" cy="72"/>
                </a:xfrm>
                <a:custGeom>
                  <a:avLst/>
                  <a:gdLst/>
                  <a:ahLst/>
                  <a:cxnLst>
                    <a:cxn ang="0">
                      <a:pos x="10" y="357"/>
                    </a:cxn>
                    <a:cxn ang="0">
                      <a:pos x="0" y="194"/>
                    </a:cxn>
                    <a:cxn ang="0">
                      <a:pos x="13" y="131"/>
                    </a:cxn>
                    <a:cxn ang="0">
                      <a:pos x="23" y="100"/>
                    </a:cxn>
                    <a:cxn ang="0">
                      <a:pos x="34" y="74"/>
                    </a:cxn>
                    <a:cxn ang="0">
                      <a:pos x="48" y="49"/>
                    </a:cxn>
                    <a:cxn ang="0">
                      <a:pos x="61" y="28"/>
                    </a:cxn>
                    <a:cxn ang="0">
                      <a:pos x="87" y="1"/>
                    </a:cxn>
                    <a:cxn ang="0">
                      <a:pos x="110" y="0"/>
                    </a:cxn>
                    <a:cxn ang="0">
                      <a:pos x="131" y="15"/>
                    </a:cxn>
                    <a:cxn ang="0">
                      <a:pos x="153" y="74"/>
                    </a:cxn>
                    <a:cxn ang="0">
                      <a:pos x="152" y="135"/>
                    </a:cxn>
                    <a:cxn ang="0">
                      <a:pos x="139" y="169"/>
                    </a:cxn>
                    <a:cxn ang="0">
                      <a:pos x="129" y="188"/>
                    </a:cxn>
                    <a:cxn ang="0">
                      <a:pos x="117" y="209"/>
                    </a:cxn>
                    <a:cxn ang="0">
                      <a:pos x="101" y="233"/>
                    </a:cxn>
                    <a:cxn ang="0">
                      <a:pos x="84" y="258"/>
                    </a:cxn>
                    <a:cxn ang="0">
                      <a:pos x="66" y="283"/>
                    </a:cxn>
                    <a:cxn ang="0">
                      <a:pos x="49" y="306"/>
                    </a:cxn>
                    <a:cxn ang="0">
                      <a:pos x="22" y="344"/>
                    </a:cxn>
                    <a:cxn ang="0">
                      <a:pos x="10" y="357"/>
                    </a:cxn>
                    <a:cxn ang="0">
                      <a:pos x="10" y="357"/>
                    </a:cxn>
                  </a:cxnLst>
                  <a:rect l="0" t="0" r="r" b="b"/>
                  <a:pathLst>
                    <a:path w="153" h="357">
                      <a:moveTo>
                        <a:pt x="10" y="357"/>
                      </a:moveTo>
                      <a:lnTo>
                        <a:pt x="0" y="194"/>
                      </a:lnTo>
                      <a:lnTo>
                        <a:pt x="13" y="131"/>
                      </a:lnTo>
                      <a:lnTo>
                        <a:pt x="23" y="100"/>
                      </a:lnTo>
                      <a:lnTo>
                        <a:pt x="34" y="74"/>
                      </a:lnTo>
                      <a:lnTo>
                        <a:pt x="48" y="49"/>
                      </a:lnTo>
                      <a:lnTo>
                        <a:pt x="61" y="28"/>
                      </a:lnTo>
                      <a:lnTo>
                        <a:pt x="87" y="1"/>
                      </a:lnTo>
                      <a:lnTo>
                        <a:pt x="110" y="0"/>
                      </a:lnTo>
                      <a:lnTo>
                        <a:pt x="131" y="15"/>
                      </a:lnTo>
                      <a:lnTo>
                        <a:pt x="153" y="74"/>
                      </a:lnTo>
                      <a:lnTo>
                        <a:pt x="152" y="135"/>
                      </a:lnTo>
                      <a:lnTo>
                        <a:pt x="139" y="169"/>
                      </a:lnTo>
                      <a:lnTo>
                        <a:pt x="129" y="188"/>
                      </a:lnTo>
                      <a:lnTo>
                        <a:pt x="117" y="209"/>
                      </a:lnTo>
                      <a:lnTo>
                        <a:pt x="101" y="233"/>
                      </a:lnTo>
                      <a:lnTo>
                        <a:pt x="84" y="258"/>
                      </a:lnTo>
                      <a:lnTo>
                        <a:pt x="66" y="283"/>
                      </a:lnTo>
                      <a:lnTo>
                        <a:pt x="49" y="306"/>
                      </a:lnTo>
                      <a:lnTo>
                        <a:pt x="22" y="344"/>
                      </a:lnTo>
                      <a:lnTo>
                        <a:pt x="10" y="357"/>
                      </a:lnTo>
                      <a:lnTo>
                        <a:pt x="10" y="357"/>
                      </a:lnTo>
                      <a:close/>
                    </a:path>
                  </a:pathLst>
                </a:custGeom>
                <a:solidFill>
                  <a:srgbClr val="7A94A8"/>
                </a:solidFill>
                <a:ln w="9525">
                  <a:noFill/>
                  <a:round/>
                  <a:headEnd/>
                  <a:tailEnd/>
                </a:ln>
              </p:spPr>
              <p:txBody>
                <a:bodyPr/>
                <a:lstStyle/>
                <a:p>
                  <a:pPr>
                    <a:defRPr/>
                  </a:pPr>
                  <a:endParaRPr lang="en-US">
                    <a:cs typeface="+mn-cs"/>
                  </a:endParaRPr>
                </a:p>
              </p:txBody>
            </p:sp>
            <p:sp>
              <p:nvSpPr>
                <p:cNvPr id="375" name="Freeform 19"/>
                <p:cNvSpPr>
                  <a:spLocks/>
                </p:cNvSpPr>
                <p:nvPr/>
              </p:nvSpPr>
              <p:spPr bwMode="auto">
                <a:xfrm>
                  <a:off x="3134" y="2559"/>
                  <a:ext cx="53" cy="80"/>
                </a:xfrm>
                <a:custGeom>
                  <a:avLst/>
                  <a:gdLst/>
                  <a:ahLst/>
                  <a:cxnLst>
                    <a:cxn ang="0">
                      <a:pos x="72" y="0"/>
                    </a:cxn>
                    <a:cxn ang="0">
                      <a:pos x="80" y="11"/>
                    </a:cxn>
                    <a:cxn ang="0">
                      <a:pos x="95" y="40"/>
                    </a:cxn>
                    <a:cxn ang="0">
                      <a:pos x="128" y="142"/>
                    </a:cxn>
                    <a:cxn ang="0">
                      <a:pos x="133" y="207"/>
                    </a:cxn>
                    <a:cxn ang="0">
                      <a:pos x="129" y="273"/>
                    </a:cxn>
                    <a:cxn ang="0">
                      <a:pos x="119" y="331"/>
                    </a:cxn>
                    <a:cxn ang="0">
                      <a:pos x="110" y="353"/>
                    </a:cxn>
                    <a:cxn ang="0">
                      <a:pos x="103" y="370"/>
                    </a:cxn>
                    <a:cxn ang="0">
                      <a:pos x="80" y="393"/>
                    </a:cxn>
                    <a:cxn ang="0">
                      <a:pos x="53" y="399"/>
                    </a:cxn>
                    <a:cxn ang="0">
                      <a:pos x="10" y="372"/>
                    </a:cxn>
                    <a:cxn ang="0">
                      <a:pos x="0" y="344"/>
                    </a:cxn>
                    <a:cxn ang="0">
                      <a:pos x="0" y="304"/>
                    </a:cxn>
                    <a:cxn ang="0">
                      <a:pos x="6" y="256"/>
                    </a:cxn>
                    <a:cxn ang="0">
                      <a:pos x="18" y="201"/>
                    </a:cxn>
                    <a:cxn ang="0">
                      <a:pos x="25" y="169"/>
                    </a:cxn>
                    <a:cxn ang="0">
                      <a:pos x="34" y="137"/>
                    </a:cxn>
                    <a:cxn ang="0">
                      <a:pos x="43" y="102"/>
                    </a:cxn>
                    <a:cxn ang="0">
                      <a:pos x="52" y="70"/>
                    </a:cxn>
                    <a:cxn ang="0">
                      <a:pos x="67" y="21"/>
                    </a:cxn>
                    <a:cxn ang="0">
                      <a:pos x="72" y="0"/>
                    </a:cxn>
                    <a:cxn ang="0">
                      <a:pos x="72" y="0"/>
                    </a:cxn>
                  </a:cxnLst>
                  <a:rect l="0" t="0" r="r" b="b"/>
                  <a:pathLst>
                    <a:path w="133" h="399">
                      <a:moveTo>
                        <a:pt x="72" y="0"/>
                      </a:moveTo>
                      <a:lnTo>
                        <a:pt x="80" y="11"/>
                      </a:lnTo>
                      <a:lnTo>
                        <a:pt x="95" y="40"/>
                      </a:lnTo>
                      <a:lnTo>
                        <a:pt x="128" y="142"/>
                      </a:lnTo>
                      <a:lnTo>
                        <a:pt x="133" y="207"/>
                      </a:lnTo>
                      <a:lnTo>
                        <a:pt x="129" y="273"/>
                      </a:lnTo>
                      <a:lnTo>
                        <a:pt x="119" y="331"/>
                      </a:lnTo>
                      <a:lnTo>
                        <a:pt x="110" y="353"/>
                      </a:lnTo>
                      <a:lnTo>
                        <a:pt x="103" y="370"/>
                      </a:lnTo>
                      <a:lnTo>
                        <a:pt x="80" y="393"/>
                      </a:lnTo>
                      <a:lnTo>
                        <a:pt x="53" y="399"/>
                      </a:lnTo>
                      <a:lnTo>
                        <a:pt x="10" y="372"/>
                      </a:lnTo>
                      <a:lnTo>
                        <a:pt x="0" y="344"/>
                      </a:lnTo>
                      <a:lnTo>
                        <a:pt x="0" y="304"/>
                      </a:lnTo>
                      <a:lnTo>
                        <a:pt x="6" y="256"/>
                      </a:lnTo>
                      <a:lnTo>
                        <a:pt x="18" y="201"/>
                      </a:lnTo>
                      <a:lnTo>
                        <a:pt x="25" y="169"/>
                      </a:lnTo>
                      <a:lnTo>
                        <a:pt x="34" y="137"/>
                      </a:lnTo>
                      <a:lnTo>
                        <a:pt x="43" y="102"/>
                      </a:lnTo>
                      <a:lnTo>
                        <a:pt x="52" y="70"/>
                      </a:lnTo>
                      <a:lnTo>
                        <a:pt x="67" y="21"/>
                      </a:lnTo>
                      <a:lnTo>
                        <a:pt x="72" y="0"/>
                      </a:lnTo>
                      <a:lnTo>
                        <a:pt x="72" y="0"/>
                      </a:lnTo>
                      <a:close/>
                    </a:path>
                  </a:pathLst>
                </a:custGeom>
                <a:solidFill>
                  <a:srgbClr val="7A94A8"/>
                </a:solidFill>
                <a:ln w="9525">
                  <a:noFill/>
                  <a:round/>
                  <a:headEnd/>
                  <a:tailEnd/>
                </a:ln>
              </p:spPr>
              <p:txBody>
                <a:bodyPr/>
                <a:lstStyle/>
                <a:p>
                  <a:pPr>
                    <a:defRPr/>
                  </a:pPr>
                  <a:endParaRPr lang="en-US">
                    <a:cs typeface="+mn-cs"/>
                  </a:endParaRPr>
                </a:p>
              </p:txBody>
            </p:sp>
            <p:sp>
              <p:nvSpPr>
                <p:cNvPr id="376" name="Freeform 20"/>
                <p:cNvSpPr>
                  <a:spLocks/>
                </p:cNvSpPr>
                <p:nvPr/>
              </p:nvSpPr>
              <p:spPr bwMode="auto">
                <a:xfrm>
                  <a:off x="3166" y="2556"/>
                  <a:ext cx="109" cy="41"/>
                </a:xfrm>
                <a:custGeom>
                  <a:avLst/>
                  <a:gdLst/>
                  <a:ahLst/>
                  <a:cxnLst>
                    <a:cxn ang="0">
                      <a:pos x="0" y="87"/>
                    </a:cxn>
                    <a:cxn ang="0">
                      <a:pos x="7" y="76"/>
                    </a:cxn>
                    <a:cxn ang="0">
                      <a:pos x="28" y="51"/>
                    </a:cxn>
                    <a:cxn ang="0">
                      <a:pos x="60" y="20"/>
                    </a:cxn>
                    <a:cxn ang="0">
                      <a:pos x="100" y="0"/>
                    </a:cxn>
                    <a:cxn ang="0">
                      <a:pos x="192" y="1"/>
                    </a:cxn>
                    <a:cxn ang="0">
                      <a:pos x="260" y="51"/>
                    </a:cxn>
                    <a:cxn ang="0">
                      <a:pos x="272" y="85"/>
                    </a:cxn>
                    <a:cxn ang="0">
                      <a:pos x="269" y="121"/>
                    </a:cxn>
                    <a:cxn ang="0">
                      <a:pos x="258" y="155"/>
                    </a:cxn>
                    <a:cxn ang="0">
                      <a:pos x="241" y="184"/>
                    </a:cxn>
                    <a:cxn ang="0">
                      <a:pos x="223" y="201"/>
                    </a:cxn>
                    <a:cxn ang="0">
                      <a:pos x="202" y="209"/>
                    </a:cxn>
                    <a:cxn ang="0">
                      <a:pos x="138" y="186"/>
                    </a:cxn>
                    <a:cxn ang="0">
                      <a:pos x="94" y="157"/>
                    </a:cxn>
                    <a:cxn ang="0">
                      <a:pos x="48" y="125"/>
                    </a:cxn>
                    <a:cxn ang="0">
                      <a:pos x="14" y="98"/>
                    </a:cxn>
                    <a:cxn ang="0">
                      <a:pos x="0" y="87"/>
                    </a:cxn>
                    <a:cxn ang="0">
                      <a:pos x="0" y="87"/>
                    </a:cxn>
                  </a:cxnLst>
                  <a:rect l="0" t="0" r="r" b="b"/>
                  <a:pathLst>
                    <a:path w="272" h="209">
                      <a:moveTo>
                        <a:pt x="0" y="87"/>
                      </a:moveTo>
                      <a:lnTo>
                        <a:pt x="7" y="76"/>
                      </a:lnTo>
                      <a:lnTo>
                        <a:pt x="28" y="51"/>
                      </a:lnTo>
                      <a:lnTo>
                        <a:pt x="60" y="20"/>
                      </a:lnTo>
                      <a:lnTo>
                        <a:pt x="100" y="0"/>
                      </a:lnTo>
                      <a:lnTo>
                        <a:pt x="192" y="1"/>
                      </a:lnTo>
                      <a:lnTo>
                        <a:pt x="260" y="51"/>
                      </a:lnTo>
                      <a:lnTo>
                        <a:pt x="272" y="85"/>
                      </a:lnTo>
                      <a:lnTo>
                        <a:pt x="269" y="121"/>
                      </a:lnTo>
                      <a:lnTo>
                        <a:pt x="258" y="155"/>
                      </a:lnTo>
                      <a:lnTo>
                        <a:pt x="241" y="184"/>
                      </a:lnTo>
                      <a:lnTo>
                        <a:pt x="223" y="201"/>
                      </a:lnTo>
                      <a:lnTo>
                        <a:pt x="202" y="209"/>
                      </a:lnTo>
                      <a:lnTo>
                        <a:pt x="138" y="186"/>
                      </a:lnTo>
                      <a:lnTo>
                        <a:pt x="94" y="157"/>
                      </a:lnTo>
                      <a:lnTo>
                        <a:pt x="48" y="125"/>
                      </a:lnTo>
                      <a:lnTo>
                        <a:pt x="14" y="98"/>
                      </a:lnTo>
                      <a:lnTo>
                        <a:pt x="0" y="87"/>
                      </a:lnTo>
                      <a:lnTo>
                        <a:pt x="0" y="87"/>
                      </a:lnTo>
                      <a:close/>
                    </a:path>
                  </a:pathLst>
                </a:custGeom>
                <a:solidFill>
                  <a:srgbClr val="7A94A8"/>
                </a:solidFill>
                <a:ln w="9525">
                  <a:noFill/>
                  <a:round/>
                  <a:headEnd/>
                  <a:tailEnd/>
                </a:ln>
              </p:spPr>
              <p:txBody>
                <a:bodyPr/>
                <a:lstStyle/>
                <a:p>
                  <a:pPr>
                    <a:defRPr/>
                  </a:pPr>
                  <a:endParaRPr lang="en-US">
                    <a:cs typeface="+mn-cs"/>
                  </a:endParaRPr>
                </a:p>
              </p:txBody>
            </p:sp>
            <p:sp>
              <p:nvSpPr>
                <p:cNvPr id="377" name="Freeform 21"/>
                <p:cNvSpPr>
                  <a:spLocks/>
                </p:cNvSpPr>
                <p:nvPr/>
              </p:nvSpPr>
              <p:spPr bwMode="auto">
                <a:xfrm>
                  <a:off x="3071" y="2530"/>
                  <a:ext cx="106" cy="48"/>
                </a:xfrm>
                <a:custGeom>
                  <a:avLst/>
                  <a:gdLst/>
                  <a:ahLst/>
                  <a:cxnLst>
                    <a:cxn ang="0">
                      <a:pos x="268" y="181"/>
                    </a:cxn>
                    <a:cxn ang="0">
                      <a:pos x="235" y="209"/>
                    </a:cxn>
                    <a:cxn ang="0">
                      <a:pos x="200" y="226"/>
                    </a:cxn>
                    <a:cxn ang="0">
                      <a:pos x="157" y="236"/>
                    </a:cxn>
                    <a:cxn ang="0">
                      <a:pos x="67" y="207"/>
                    </a:cxn>
                    <a:cxn ang="0">
                      <a:pos x="8" y="137"/>
                    </a:cxn>
                    <a:cxn ang="0">
                      <a:pos x="0" y="101"/>
                    </a:cxn>
                    <a:cxn ang="0">
                      <a:pos x="8" y="65"/>
                    </a:cxn>
                    <a:cxn ang="0">
                      <a:pos x="23" y="34"/>
                    </a:cxn>
                    <a:cxn ang="0">
                      <a:pos x="42" y="13"/>
                    </a:cxn>
                    <a:cxn ang="0">
                      <a:pos x="84" y="0"/>
                    </a:cxn>
                    <a:cxn ang="0">
                      <a:pos x="143" y="42"/>
                    </a:cxn>
                    <a:cxn ang="0">
                      <a:pos x="184" y="84"/>
                    </a:cxn>
                    <a:cxn ang="0">
                      <a:pos x="204" y="107"/>
                    </a:cxn>
                    <a:cxn ang="0">
                      <a:pos x="225" y="129"/>
                    </a:cxn>
                    <a:cxn ang="0">
                      <a:pos x="255" y="166"/>
                    </a:cxn>
                    <a:cxn ang="0">
                      <a:pos x="268" y="181"/>
                    </a:cxn>
                    <a:cxn ang="0">
                      <a:pos x="268" y="181"/>
                    </a:cxn>
                  </a:cxnLst>
                  <a:rect l="0" t="0" r="r" b="b"/>
                  <a:pathLst>
                    <a:path w="268" h="236">
                      <a:moveTo>
                        <a:pt x="268" y="181"/>
                      </a:moveTo>
                      <a:lnTo>
                        <a:pt x="235" y="209"/>
                      </a:lnTo>
                      <a:lnTo>
                        <a:pt x="200" y="226"/>
                      </a:lnTo>
                      <a:lnTo>
                        <a:pt x="157" y="236"/>
                      </a:lnTo>
                      <a:lnTo>
                        <a:pt x="67" y="207"/>
                      </a:lnTo>
                      <a:lnTo>
                        <a:pt x="8" y="137"/>
                      </a:lnTo>
                      <a:lnTo>
                        <a:pt x="0" y="101"/>
                      </a:lnTo>
                      <a:lnTo>
                        <a:pt x="8" y="65"/>
                      </a:lnTo>
                      <a:lnTo>
                        <a:pt x="23" y="34"/>
                      </a:lnTo>
                      <a:lnTo>
                        <a:pt x="42" y="13"/>
                      </a:lnTo>
                      <a:lnTo>
                        <a:pt x="84" y="0"/>
                      </a:lnTo>
                      <a:lnTo>
                        <a:pt x="143" y="42"/>
                      </a:lnTo>
                      <a:lnTo>
                        <a:pt x="184" y="84"/>
                      </a:lnTo>
                      <a:lnTo>
                        <a:pt x="204" y="107"/>
                      </a:lnTo>
                      <a:lnTo>
                        <a:pt x="225" y="129"/>
                      </a:lnTo>
                      <a:lnTo>
                        <a:pt x="255" y="166"/>
                      </a:lnTo>
                      <a:lnTo>
                        <a:pt x="268" y="181"/>
                      </a:lnTo>
                      <a:lnTo>
                        <a:pt x="268" y="181"/>
                      </a:lnTo>
                      <a:close/>
                    </a:path>
                  </a:pathLst>
                </a:custGeom>
                <a:solidFill>
                  <a:srgbClr val="7A94A8"/>
                </a:solidFill>
                <a:ln w="9525">
                  <a:noFill/>
                  <a:round/>
                  <a:headEnd/>
                  <a:tailEnd/>
                </a:ln>
              </p:spPr>
              <p:txBody>
                <a:bodyPr/>
                <a:lstStyle/>
                <a:p>
                  <a:pPr>
                    <a:defRPr/>
                  </a:pPr>
                  <a:endParaRPr lang="en-US">
                    <a:cs typeface="+mn-cs"/>
                  </a:endParaRPr>
                </a:p>
              </p:txBody>
            </p:sp>
            <p:sp>
              <p:nvSpPr>
                <p:cNvPr id="378" name="Freeform 22"/>
                <p:cNvSpPr>
                  <a:spLocks/>
                </p:cNvSpPr>
                <p:nvPr/>
              </p:nvSpPr>
              <p:spPr bwMode="auto">
                <a:xfrm>
                  <a:off x="3166" y="2508"/>
                  <a:ext cx="53" cy="49"/>
                </a:xfrm>
                <a:custGeom>
                  <a:avLst/>
                  <a:gdLst/>
                  <a:ahLst/>
                  <a:cxnLst>
                    <a:cxn ang="0">
                      <a:pos x="97" y="139"/>
                    </a:cxn>
                    <a:cxn ang="0">
                      <a:pos x="19" y="249"/>
                    </a:cxn>
                    <a:cxn ang="0">
                      <a:pos x="0" y="226"/>
                    </a:cxn>
                    <a:cxn ang="0">
                      <a:pos x="3" y="116"/>
                    </a:cxn>
                    <a:cxn ang="0">
                      <a:pos x="9" y="95"/>
                    </a:cxn>
                    <a:cxn ang="0">
                      <a:pos x="19" y="78"/>
                    </a:cxn>
                    <a:cxn ang="0">
                      <a:pos x="41" y="44"/>
                    </a:cxn>
                    <a:cxn ang="0">
                      <a:pos x="66" y="17"/>
                    </a:cxn>
                    <a:cxn ang="0">
                      <a:pos x="89" y="0"/>
                    </a:cxn>
                    <a:cxn ang="0">
                      <a:pos x="133" y="15"/>
                    </a:cxn>
                    <a:cxn ang="0">
                      <a:pos x="130" y="55"/>
                    </a:cxn>
                    <a:cxn ang="0">
                      <a:pos x="117" y="91"/>
                    </a:cxn>
                    <a:cxn ang="0">
                      <a:pos x="108" y="114"/>
                    </a:cxn>
                    <a:cxn ang="0">
                      <a:pos x="97" y="139"/>
                    </a:cxn>
                    <a:cxn ang="0">
                      <a:pos x="97" y="139"/>
                    </a:cxn>
                  </a:cxnLst>
                  <a:rect l="0" t="0" r="r" b="b"/>
                  <a:pathLst>
                    <a:path w="133" h="249">
                      <a:moveTo>
                        <a:pt x="97" y="139"/>
                      </a:moveTo>
                      <a:lnTo>
                        <a:pt x="19" y="249"/>
                      </a:lnTo>
                      <a:lnTo>
                        <a:pt x="0" y="226"/>
                      </a:lnTo>
                      <a:lnTo>
                        <a:pt x="3" y="116"/>
                      </a:lnTo>
                      <a:lnTo>
                        <a:pt x="9" y="95"/>
                      </a:lnTo>
                      <a:lnTo>
                        <a:pt x="19" y="78"/>
                      </a:lnTo>
                      <a:lnTo>
                        <a:pt x="41" y="44"/>
                      </a:lnTo>
                      <a:lnTo>
                        <a:pt x="66" y="17"/>
                      </a:lnTo>
                      <a:lnTo>
                        <a:pt x="89" y="0"/>
                      </a:lnTo>
                      <a:lnTo>
                        <a:pt x="133" y="15"/>
                      </a:lnTo>
                      <a:lnTo>
                        <a:pt x="130" y="55"/>
                      </a:lnTo>
                      <a:lnTo>
                        <a:pt x="117" y="91"/>
                      </a:lnTo>
                      <a:lnTo>
                        <a:pt x="108" y="114"/>
                      </a:lnTo>
                      <a:lnTo>
                        <a:pt x="97" y="139"/>
                      </a:lnTo>
                      <a:lnTo>
                        <a:pt x="97" y="139"/>
                      </a:lnTo>
                      <a:close/>
                    </a:path>
                  </a:pathLst>
                </a:custGeom>
                <a:solidFill>
                  <a:srgbClr val="4D4D4D"/>
                </a:solidFill>
                <a:ln w="9525">
                  <a:noFill/>
                  <a:round/>
                  <a:headEnd/>
                  <a:tailEnd/>
                </a:ln>
              </p:spPr>
              <p:txBody>
                <a:bodyPr/>
                <a:lstStyle/>
                <a:p>
                  <a:pPr>
                    <a:defRPr/>
                  </a:pPr>
                  <a:endParaRPr lang="en-US">
                    <a:cs typeface="+mn-cs"/>
                  </a:endParaRPr>
                </a:p>
              </p:txBody>
            </p:sp>
            <p:sp>
              <p:nvSpPr>
                <p:cNvPr id="379" name="Freeform 23"/>
                <p:cNvSpPr>
                  <a:spLocks/>
                </p:cNvSpPr>
                <p:nvPr/>
              </p:nvSpPr>
              <p:spPr bwMode="auto">
                <a:xfrm>
                  <a:off x="3150" y="2577"/>
                  <a:ext cx="31" cy="57"/>
                </a:xfrm>
                <a:custGeom>
                  <a:avLst/>
                  <a:gdLst/>
                  <a:ahLst/>
                  <a:cxnLst>
                    <a:cxn ang="0">
                      <a:pos x="57" y="0"/>
                    </a:cxn>
                    <a:cxn ang="0">
                      <a:pos x="72" y="34"/>
                    </a:cxn>
                    <a:cxn ang="0">
                      <a:pos x="78" y="124"/>
                    </a:cxn>
                    <a:cxn ang="0">
                      <a:pos x="71" y="152"/>
                    </a:cxn>
                    <a:cxn ang="0">
                      <a:pos x="60" y="181"/>
                    </a:cxn>
                    <a:cxn ang="0">
                      <a:pos x="49" y="207"/>
                    </a:cxn>
                    <a:cxn ang="0">
                      <a:pos x="35" y="232"/>
                    </a:cxn>
                    <a:cxn ang="0">
                      <a:pos x="24" y="255"/>
                    </a:cxn>
                    <a:cxn ang="0">
                      <a:pos x="12" y="272"/>
                    </a:cxn>
                    <a:cxn ang="0">
                      <a:pos x="3" y="287"/>
                    </a:cxn>
                    <a:cxn ang="0">
                      <a:pos x="0" y="261"/>
                    </a:cxn>
                    <a:cxn ang="0">
                      <a:pos x="3" y="181"/>
                    </a:cxn>
                    <a:cxn ang="0">
                      <a:pos x="12" y="128"/>
                    </a:cxn>
                    <a:cxn ang="0">
                      <a:pos x="25" y="74"/>
                    </a:cxn>
                    <a:cxn ang="0">
                      <a:pos x="35" y="33"/>
                    </a:cxn>
                    <a:cxn ang="0">
                      <a:pos x="39" y="17"/>
                    </a:cxn>
                    <a:cxn ang="0">
                      <a:pos x="57" y="0"/>
                    </a:cxn>
                    <a:cxn ang="0">
                      <a:pos x="57" y="0"/>
                    </a:cxn>
                  </a:cxnLst>
                  <a:rect l="0" t="0" r="r" b="b"/>
                  <a:pathLst>
                    <a:path w="78" h="287">
                      <a:moveTo>
                        <a:pt x="57" y="0"/>
                      </a:moveTo>
                      <a:lnTo>
                        <a:pt x="72" y="34"/>
                      </a:lnTo>
                      <a:lnTo>
                        <a:pt x="78" y="124"/>
                      </a:lnTo>
                      <a:lnTo>
                        <a:pt x="71" y="152"/>
                      </a:lnTo>
                      <a:lnTo>
                        <a:pt x="60" y="181"/>
                      </a:lnTo>
                      <a:lnTo>
                        <a:pt x="49" y="207"/>
                      </a:lnTo>
                      <a:lnTo>
                        <a:pt x="35" y="232"/>
                      </a:lnTo>
                      <a:lnTo>
                        <a:pt x="24" y="255"/>
                      </a:lnTo>
                      <a:lnTo>
                        <a:pt x="12" y="272"/>
                      </a:lnTo>
                      <a:lnTo>
                        <a:pt x="3" y="287"/>
                      </a:lnTo>
                      <a:lnTo>
                        <a:pt x="0" y="261"/>
                      </a:lnTo>
                      <a:lnTo>
                        <a:pt x="3" y="181"/>
                      </a:lnTo>
                      <a:lnTo>
                        <a:pt x="12" y="128"/>
                      </a:lnTo>
                      <a:lnTo>
                        <a:pt x="25" y="74"/>
                      </a:lnTo>
                      <a:lnTo>
                        <a:pt x="35" y="33"/>
                      </a:lnTo>
                      <a:lnTo>
                        <a:pt x="39" y="17"/>
                      </a:lnTo>
                      <a:lnTo>
                        <a:pt x="57" y="0"/>
                      </a:lnTo>
                      <a:lnTo>
                        <a:pt x="57" y="0"/>
                      </a:lnTo>
                      <a:close/>
                    </a:path>
                  </a:pathLst>
                </a:custGeom>
                <a:solidFill>
                  <a:srgbClr val="4D4D4D"/>
                </a:solidFill>
                <a:ln w="9525">
                  <a:noFill/>
                  <a:round/>
                  <a:headEnd/>
                  <a:tailEnd/>
                </a:ln>
              </p:spPr>
              <p:txBody>
                <a:bodyPr/>
                <a:lstStyle/>
                <a:p>
                  <a:pPr>
                    <a:defRPr/>
                  </a:pPr>
                  <a:endParaRPr lang="en-US">
                    <a:cs typeface="+mn-cs"/>
                  </a:endParaRPr>
                </a:p>
              </p:txBody>
            </p:sp>
            <p:sp>
              <p:nvSpPr>
                <p:cNvPr id="380" name="Freeform 24"/>
                <p:cNvSpPr>
                  <a:spLocks/>
                </p:cNvSpPr>
                <p:nvPr/>
              </p:nvSpPr>
              <p:spPr bwMode="auto">
                <a:xfrm>
                  <a:off x="3012" y="2551"/>
                  <a:ext cx="185" cy="34"/>
                </a:xfrm>
                <a:custGeom>
                  <a:avLst/>
                  <a:gdLst/>
                  <a:ahLst/>
                  <a:cxnLst>
                    <a:cxn ang="0">
                      <a:pos x="0" y="120"/>
                    </a:cxn>
                    <a:cxn ang="0">
                      <a:pos x="298" y="89"/>
                    </a:cxn>
                    <a:cxn ang="0">
                      <a:pos x="295" y="45"/>
                    </a:cxn>
                    <a:cxn ang="0">
                      <a:pos x="407" y="0"/>
                    </a:cxn>
                    <a:cxn ang="0">
                      <a:pos x="465" y="62"/>
                    </a:cxn>
                    <a:cxn ang="0">
                      <a:pos x="398" y="156"/>
                    </a:cxn>
                    <a:cxn ang="0">
                      <a:pos x="293" y="169"/>
                    </a:cxn>
                    <a:cxn ang="0">
                      <a:pos x="293" y="133"/>
                    </a:cxn>
                    <a:cxn ang="0">
                      <a:pos x="2" y="165"/>
                    </a:cxn>
                    <a:cxn ang="0">
                      <a:pos x="0" y="120"/>
                    </a:cxn>
                    <a:cxn ang="0">
                      <a:pos x="0" y="120"/>
                    </a:cxn>
                  </a:cxnLst>
                  <a:rect l="0" t="0" r="r" b="b"/>
                  <a:pathLst>
                    <a:path w="465" h="169">
                      <a:moveTo>
                        <a:pt x="0" y="120"/>
                      </a:moveTo>
                      <a:lnTo>
                        <a:pt x="298" y="89"/>
                      </a:lnTo>
                      <a:lnTo>
                        <a:pt x="295" y="45"/>
                      </a:lnTo>
                      <a:lnTo>
                        <a:pt x="407" y="0"/>
                      </a:lnTo>
                      <a:lnTo>
                        <a:pt x="465" y="62"/>
                      </a:lnTo>
                      <a:lnTo>
                        <a:pt x="398" y="156"/>
                      </a:lnTo>
                      <a:lnTo>
                        <a:pt x="293" y="169"/>
                      </a:lnTo>
                      <a:lnTo>
                        <a:pt x="293" y="133"/>
                      </a:lnTo>
                      <a:lnTo>
                        <a:pt x="2" y="165"/>
                      </a:lnTo>
                      <a:lnTo>
                        <a:pt x="0" y="120"/>
                      </a:lnTo>
                      <a:lnTo>
                        <a:pt x="0" y="120"/>
                      </a:lnTo>
                      <a:close/>
                    </a:path>
                  </a:pathLst>
                </a:custGeom>
                <a:solidFill>
                  <a:srgbClr val="333333"/>
                </a:solidFill>
                <a:ln w="9525">
                  <a:noFill/>
                  <a:round/>
                  <a:headEnd/>
                  <a:tailEnd/>
                </a:ln>
              </p:spPr>
              <p:txBody>
                <a:bodyPr/>
                <a:lstStyle/>
                <a:p>
                  <a:pPr>
                    <a:defRPr/>
                  </a:pPr>
                  <a:endParaRPr lang="en-US">
                    <a:cs typeface="+mn-cs"/>
                  </a:endParaRPr>
                </a:p>
              </p:txBody>
            </p:sp>
            <p:sp>
              <p:nvSpPr>
                <p:cNvPr id="381" name="Freeform 25"/>
                <p:cNvSpPr>
                  <a:spLocks/>
                </p:cNvSpPr>
                <p:nvPr/>
              </p:nvSpPr>
              <p:spPr bwMode="auto">
                <a:xfrm>
                  <a:off x="2759" y="2527"/>
                  <a:ext cx="316" cy="99"/>
                </a:xfrm>
                <a:custGeom>
                  <a:avLst/>
                  <a:gdLst/>
                  <a:ahLst/>
                  <a:cxnLst>
                    <a:cxn ang="0">
                      <a:pos x="205" y="0"/>
                    </a:cxn>
                    <a:cxn ang="0">
                      <a:pos x="0" y="23"/>
                    </a:cxn>
                    <a:cxn ang="0">
                      <a:pos x="13" y="110"/>
                    </a:cxn>
                    <a:cxn ang="0">
                      <a:pos x="52" y="472"/>
                    </a:cxn>
                    <a:cxn ang="0">
                      <a:pos x="767" y="502"/>
                    </a:cxn>
                    <a:cxn ang="0">
                      <a:pos x="791" y="436"/>
                    </a:cxn>
                    <a:cxn ang="0">
                      <a:pos x="752" y="8"/>
                    </a:cxn>
                    <a:cxn ang="0">
                      <a:pos x="569" y="17"/>
                    </a:cxn>
                    <a:cxn ang="0">
                      <a:pos x="205" y="0"/>
                    </a:cxn>
                    <a:cxn ang="0">
                      <a:pos x="205" y="0"/>
                    </a:cxn>
                  </a:cxnLst>
                  <a:rect l="0" t="0" r="r" b="b"/>
                  <a:pathLst>
                    <a:path w="791" h="502">
                      <a:moveTo>
                        <a:pt x="205" y="0"/>
                      </a:moveTo>
                      <a:lnTo>
                        <a:pt x="0" y="23"/>
                      </a:lnTo>
                      <a:lnTo>
                        <a:pt x="13" y="110"/>
                      </a:lnTo>
                      <a:lnTo>
                        <a:pt x="52" y="472"/>
                      </a:lnTo>
                      <a:lnTo>
                        <a:pt x="767" y="502"/>
                      </a:lnTo>
                      <a:lnTo>
                        <a:pt x="791" y="436"/>
                      </a:lnTo>
                      <a:lnTo>
                        <a:pt x="752" y="8"/>
                      </a:lnTo>
                      <a:lnTo>
                        <a:pt x="569" y="17"/>
                      </a:lnTo>
                      <a:lnTo>
                        <a:pt x="205" y="0"/>
                      </a:lnTo>
                      <a:lnTo>
                        <a:pt x="205" y="0"/>
                      </a:lnTo>
                      <a:close/>
                    </a:path>
                  </a:pathLst>
                </a:custGeom>
                <a:solidFill>
                  <a:srgbClr val="E8E8A0"/>
                </a:solidFill>
                <a:ln w="9525">
                  <a:noFill/>
                  <a:round/>
                  <a:headEnd/>
                  <a:tailEnd/>
                </a:ln>
              </p:spPr>
              <p:txBody>
                <a:bodyPr/>
                <a:lstStyle/>
                <a:p>
                  <a:pPr>
                    <a:defRPr/>
                  </a:pPr>
                  <a:endParaRPr lang="en-US">
                    <a:cs typeface="+mn-cs"/>
                  </a:endParaRPr>
                </a:p>
              </p:txBody>
            </p:sp>
            <p:sp>
              <p:nvSpPr>
                <p:cNvPr id="382" name="Freeform 26"/>
                <p:cNvSpPr>
                  <a:spLocks/>
                </p:cNvSpPr>
                <p:nvPr/>
              </p:nvSpPr>
              <p:spPr bwMode="auto">
                <a:xfrm>
                  <a:off x="2759" y="2526"/>
                  <a:ext cx="323" cy="101"/>
                </a:xfrm>
                <a:custGeom>
                  <a:avLst/>
                  <a:gdLst/>
                  <a:ahLst/>
                  <a:cxnLst>
                    <a:cxn ang="0">
                      <a:pos x="6" y="71"/>
                    </a:cxn>
                    <a:cxn ang="0">
                      <a:pos x="179" y="48"/>
                    </a:cxn>
                    <a:cxn ang="0">
                      <a:pos x="425" y="232"/>
                    </a:cxn>
                    <a:cxn ang="0">
                      <a:pos x="520" y="390"/>
                    </a:cxn>
                    <a:cxn ang="0">
                      <a:pos x="493" y="440"/>
                    </a:cxn>
                    <a:cxn ang="0">
                      <a:pos x="166" y="436"/>
                    </a:cxn>
                    <a:cxn ang="0">
                      <a:pos x="56" y="460"/>
                    </a:cxn>
                    <a:cxn ang="0">
                      <a:pos x="44" y="474"/>
                    </a:cxn>
                    <a:cxn ang="0">
                      <a:pos x="43" y="487"/>
                    </a:cxn>
                    <a:cxn ang="0">
                      <a:pos x="350" y="502"/>
                    </a:cxn>
                    <a:cxn ang="0">
                      <a:pos x="767" y="506"/>
                    </a:cxn>
                    <a:cxn ang="0">
                      <a:pos x="809" y="453"/>
                    </a:cxn>
                    <a:cxn ang="0">
                      <a:pos x="752" y="12"/>
                    </a:cxn>
                    <a:cxn ang="0">
                      <a:pos x="488" y="12"/>
                    </a:cxn>
                    <a:cxn ang="0">
                      <a:pos x="193" y="0"/>
                    </a:cxn>
                    <a:cxn ang="0">
                      <a:pos x="0" y="27"/>
                    </a:cxn>
                    <a:cxn ang="0">
                      <a:pos x="6" y="71"/>
                    </a:cxn>
                    <a:cxn ang="0">
                      <a:pos x="6" y="71"/>
                    </a:cxn>
                  </a:cxnLst>
                  <a:rect l="0" t="0" r="r" b="b"/>
                  <a:pathLst>
                    <a:path w="809" h="506">
                      <a:moveTo>
                        <a:pt x="6" y="71"/>
                      </a:moveTo>
                      <a:lnTo>
                        <a:pt x="179" y="48"/>
                      </a:lnTo>
                      <a:lnTo>
                        <a:pt x="425" y="232"/>
                      </a:lnTo>
                      <a:lnTo>
                        <a:pt x="520" y="390"/>
                      </a:lnTo>
                      <a:lnTo>
                        <a:pt x="493" y="440"/>
                      </a:lnTo>
                      <a:lnTo>
                        <a:pt x="166" y="436"/>
                      </a:lnTo>
                      <a:lnTo>
                        <a:pt x="56" y="460"/>
                      </a:lnTo>
                      <a:lnTo>
                        <a:pt x="44" y="474"/>
                      </a:lnTo>
                      <a:lnTo>
                        <a:pt x="43" y="487"/>
                      </a:lnTo>
                      <a:lnTo>
                        <a:pt x="350" y="502"/>
                      </a:lnTo>
                      <a:lnTo>
                        <a:pt x="767" y="506"/>
                      </a:lnTo>
                      <a:lnTo>
                        <a:pt x="809" y="453"/>
                      </a:lnTo>
                      <a:lnTo>
                        <a:pt x="752" y="12"/>
                      </a:lnTo>
                      <a:lnTo>
                        <a:pt x="488" y="12"/>
                      </a:lnTo>
                      <a:lnTo>
                        <a:pt x="193" y="0"/>
                      </a:lnTo>
                      <a:lnTo>
                        <a:pt x="0" y="27"/>
                      </a:lnTo>
                      <a:lnTo>
                        <a:pt x="6" y="71"/>
                      </a:lnTo>
                      <a:lnTo>
                        <a:pt x="6" y="71"/>
                      </a:lnTo>
                      <a:close/>
                    </a:path>
                  </a:pathLst>
                </a:custGeom>
                <a:solidFill>
                  <a:srgbClr val="B4B25A"/>
                </a:solidFill>
                <a:ln w="9525">
                  <a:noFill/>
                  <a:round/>
                  <a:headEnd/>
                  <a:tailEnd/>
                </a:ln>
              </p:spPr>
              <p:txBody>
                <a:bodyPr/>
                <a:lstStyle/>
                <a:p>
                  <a:pPr>
                    <a:defRPr/>
                  </a:pPr>
                  <a:endParaRPr lang="en-US">
                    <a:cs typeface="+mn-cs"/>
                  </a:endParaRPr>
                </a:p>
              </p:txBody>
            </p:sp>
            <p:sp>
              <p:nvSpPr>
                <p:cNvPr id="383" name="Freeform 27"/>
                <p:cNvSpPr>
                  <a:spLocks/>
                </p:cNvSpPr>
                <p:nvPr/>
              </p:nvSpPr>
              <p:spPr bwMode="auto">
                <a:xfrm>
                  <a:off x="2783" y="2586"/>
                  <a:ext cx="294" cy="11"/>
                </a:xfrm>
                <a:custGeom>
                  <a:avLst/>
                  <a:gdLst/>
                  <a:ahLst/>
                  <a:cxnLst>
                    <a:cxn ang="0">
                      <a:pos x="148" y="0"/>
                    </a:cxn>
                    <a:cxn ang="0">
                      <a:pos x="347" y="11"/>
                    </a:cxn>
                    <a:cxn ang="0">
                      <a:pos x="565" y="28"/>
                    </a:cxn>
                    <a:cxn ang="0">
                      <a:pos x="731" y="32"/>
                    </a:cxn>
                    <a:cxn ang="0">
                      <a:pos x="736" y="65"/>
                    </a:cxn>
                    <a:cxn ang="0">
                      <a:pos x="592" y="55"/>
                    </a:cxn>
                    <a:cxn ang="0">
                      <a:pos x="166" y="28"/>
                    </a:cxn>
                    <a:cxn ang="0">
                      <a:pos x="111" y="28"/>
                    </a:cxn>
                    <a:cxn ang="0">
                      <a:pos x="0" y="51"/>
                    </a:cxn>
                    <a:cxn ang="0">
                      <a:pos x="73" y="11"/>
                    </a:cxn>
                    <a:cxn ang="0">
                      <a:pos x="148" y="0"/>
                    </a:cxn>
                    <a:cxn ang="0">
                      <a:pos x="148" y="0"/>
                    </a:cxn>
                  </a:cxnLst>
                  <a:rect l="0" t="0" r="r" b="b"/>
                  <a:pathLst>
                    <a:path w="736" h="65">
                      <a:moveTo>
                        <a:pt x="148" y="0"/>
                      </a:moveTo>
                      <a:lnTo>
                        <a:pt x="347" y="11"/>
                      </a:lnTo>
                      <a:lnTo>
                        <a:pt x="565" y="28"/>
                      </a:lnTo>
                      <a:lnTo>
                        <a:pt x="731" y="32"/>
                      </a:lnTo>
                      <a:lnTo>
                        <a:pt x="736" y="65"/>
                      </a:lnTo>
                      <a:lnTo>
                        <a:pt x="592" y="55"/>
                      </a:lnTo>
                      <a:lnTo>
                        <a:pt x="166" y="28"/>
                      </a:lnTo>
                      <a:lnTo>
                        <a:pt x="111" y="28"/>
                      </a:lnTo>
                      <a:lnTo>
                        <a:pt x="0" y="51"/>
                      </a:lnTo>
                      <a:lnTo>
                        <a:pt x="73" y="11"/>
                      </a:lnTo>
                      <a:lnTo>
                        <a:pt x="148" y="0"/>
                      </a:lnTo>
                      <a:lnTo>
                        <a:pt x="148" y="0"/>
                      </a:lnTo>
                      <a:close/>
                    </a:path>
                  </a:pathLst>
                </a:custGeom>
                <a:solidFill>
                  <a:srgbClr val="757000"/>
                </a:solidFill>
                <a:ln w="9525">
                  <a:noFill/>
                  <a:round/>
                  <a:headEnd/>
                  <a:tailEnd/>
                </a:ln>
              </p:spPr>
              <p:txBody>
                <a:bodyPr/>
                <a:lstStyle/>
                <a:p>
                  <a:pPr>
                    <a:defRPr/>
                  </a:pPr>
                  <a:endParaRPr lang="en-US">
                    <a:cs typeface="+mn-cs"/>
                  </a:endParaRPr>
                </a:p>
              </p:txBody>
            </p:sp>
            <p:sp>
              <p:nvSpPr>
                <p:cNvPr id="384" name="Freeform 28"/>
                <p:cNvSpPr>
                  <a:spLocks/>
                </p:cNvSpPr>
                <p:nvPr/>
              </p:nvSpPr>
              <p:spPr bwMode="auto">
                <a:xfrm>
                  <a:off x="2780" y="2617"/>
                  <a:ext cx="302" cy="18"/>
                </a:xfrm>
                <a:custGeom>
                  <a:avLst/>
                  <a:gdLst/>
                  <a:ahLst/>
                  <a:cxnLst>
                    <a:cxn ang="0">
                      <a:pos x="0" y="23"/>
                    </a:cxn>
                    <a:cxn ang="0">
                      <a:pos x="143" y="17"/>
                    </a:cxn>
                    <a:cxn ang="0">
                      <a:pos x="700" y="17"/>
                    </a:cxn>
                    <a:cxn ang="0">
                      <a:pos x="757" y="0"/>
                    </a:cxn>
                    <a:cxn ang="0">
                      <a:pos x="691" y="87"/>
                    </a:cxn>
                    <a:cxn ang="0">
                      <a:pos x="228" y="70"/>
                    </a:cxn>
                    <a:cxn ang="0">
                      <a:pos x="0" y="23"/>
                    </a:cxn>
                    <a:cxn ang="0">
                      <a:pos x="0" y="23"/>
                    </a:cxn>
                  </a:cxnLst>
                  <a:rect l="0" t="0" r="r" b="b"/>
                  <a:pathLst>
                    <a:path w="757" h="87">
                      <a:moveTo>
                        <a:pt x="0" y="23"/>
                      </a:moveTo>
                      <a:lnTo>
                        <a:pt x="143" y="17"/>
                      </a:lnTo>
                      <a:lnTo>
                        <a:pt x="700" y="17"/>
                      </a:lnTo>
                      <a:lnTo>
                        <a:pt x="757" y="0"/>
                      </a:lnTo>
                      <a:lnTo>
                        <a:pt x="691" y="87"/>
                      </a:lnTo>
                      <a:lnTo>
                        <a:pt x="228" y="70"/>
                      </a:lnTo>
                      <a:lnTo>
                        <a:pt x="0" y="23"/>
                      </a:lnTo>
                      <a:lnTo>
                        <a:pt x="0" y="23"/>
                      </a:lnTo>
                      <a:close/>
                    </a:path>
                  </a:pathLst>
                </a:custGeom>
                <a:solidFill>
                  <a:srgbClr val="757000"/>
                </a:solidFill>
                <a:ln w="9525">
                  <a:noFill/>
                  <a:round/>
                  <a:headEnd/>
                  <a:tailEnd/>
                </a:ln>
              </p:spPr>
              <p:txBody>
                <a:bodyPr/>
                <a:lstStyle/>
                <a:p>
                  <a:pPr>
                    <a:defRPr/>
                  </a:pPr>
                  <a:endParaRPr lang="en-US">
                    <a:cs typeface="+mn-cs"/>
                  </a:endParaRPr>
                </a:p>
              </p:txBody>
            </p:sp>
            <p:sp>
              <p:nvSpPr>
                <p:cNvPr id="385" name="Freeform 29"/>
                <p:cNvSpPr>
                  <a:spLocks/>
                </p:cNvSpPr>
                <p:nvPr/>
              </p:nvSpPr>
              <p:spPr bwMode="auto">
                <a:xfrm>
                  <a:off x="2763" y="2542"/>
                  <a:ext cx="255" cy="48"/>
                </a:xfrm>
                <a:custGeom>
                  <a:avLst/>
                  <a:gdLst/>
                  <a:ahLst/>
                  <a:cxnLst>
                    <a:cxn ang="0">
                      <a:pos x="0" y="29"/>
                    </a:cxn>
                    <a:cxn ang="0">
                      <a:pos x="117" y="0"/>
                    </a:cxn>
                    <a:cxn ang="0">
                      <a:pos x="638" y="50"/>
                    </a:cxn>
                    <a:cxn ang="0">
                      <a:pos x="638" y="217"/>
                    </a:cxn>
                    <a:cxn ang="0">
                      <a:pos x="224" y="194"/>
                    </a:cxn>
                    <a:cxn ang="0">
                      <a:pos x="22" y="244"/>
                    </a:cxn>
                    <a:cxn ang="0">
                      <a:pos x="0" y="29"/>
                    </a:cxn>
                    <a:cxn ang="0">
                      <a:pos x="0" y="29"/>
                    </a:cxn>
                  </a:cxnLst>
                  <a:rect l="0" t="0" r="r" b="b"/>
                  <a:pathLst>
                    <a:path w="638" h="244">
                      <a:moveTo>
                        <a:pt x="0" y="29"/>
                      </a:moveTo>
                      <a:lnTo>
                        <a:pt x="117" y="0"/>
                      </a:lnTo>
                      <a:lnTo>
                        <a:pt x="638" y="50"/>
                      </a:lnTo>
                      <a:lnTo>
                        <a:pt x="638" y="217"/>
                      </a:lnTo>
                      <a:lnTo>
                        <a:pt x="224" y="194"/>
                      </a:lnTo>
                      <a:lnTo>
                        <a:pt x="22" y="244"/>
                      </a:lnTo>
                      <a:lnTo>
                        <a:pt x="0" y="29"/>
                      </a:lnTo>
                      <a:lnTo>
                        <a:pt x="0" y="29"/>
                      </a:lnTo>
                      <a:close/>
                    </a:path>
                  </a:pathLst>
                </a:custGeom>
                <a:solidFill>
                  <a:srgbClr val="E5FFFF"/>
                </a:solidFill>
                <a:ln w="9525">
                  <a:noFill/>
                  <a:round/>
                  <a:headEnd/>
                  <a:tailEnd/>
                </a:ln>
              </p:spPr>
              <p:txBody>
                <a:bodyPr/>
                <a:lstStyle/>
                <a:p>
                  <a:pPr>
                    <a:defRPr/>
                  </a:pPr>
                  <a:endParaRPr lang="en-US">
                    <a:cs typeface="+mn-cs"/>
                  </a:endParaRPr>
                </a:p>
              </p:txBody>
            </p:sp>
            <p:sp>
              <p:nvSpPr>
                <p:cNvPr id="386" name="Freeform 30"/>
                <p:cNvSpPr>
                  <a:spLocks/>
                </p:cNvSpPr>
                <p:nvPr/>
              </p:nvSpPr>
              <p:spPr bwMode="auto">
                <a:xfrm>
                  <a:off x="2775" y="2551"/>
                  <a:ext cx="45" cy="30"/>
                </a:xfrm>
                <a:custGeom>
                  <a:avLst/>
                  <a:gdLst/>
                  <a:ahLst/>
                  <a:cxnLst>
                    <a:cxn ang="0">
                      <a:pos x="108" y="130"/>
                    </a:cxn>
                    <a:cxn ang="0">
                      <a:pos x="113" y="76"/>
                    </a:cxn>
                    <a:cxn ang="0">
                      <a:pos x="91" y="57"/>
                    </a:cxn>
                    <a:cxn ang="0">
                      <a:pos x="95" y="33"/>
                    </a:cxn>
                    <a:cxn ang="0">
                      <a:pos x="78" y="0"/>
                    </a:cxn>
                    <a:cxn ang="0">
                      <a:pos x="66" y="6"/>
                    </a:cxn>
                    <a:cxn ang="0">
                      <a:pos x="59" y="37"/>
                    </a:cxn>
                    <a:cxn ang="0">
                      <a:pos x="72" y="63"/>
                    </a:cxn>
                    <a:cxn ang="0">
                      <a:pos x="50" y="84"/>
                    </a:cxn>
                    <a:cxn ang="0">
                      <a:pos x="0" y="97"/>
                    </a:cxn>
                    <a:cxn ang="0">
                      <a:pos x="24" y="111"/>
                    </a:cxn>
                    <a:cxn ang="0">
                      <a:pos x="62" y="105"/>
                    </a:cxn>
                    <a:cxn ang="0">
                      <a:pos x="62" y="147"/>
                    </a:cxn>
                    <a:cxn ang="0">
                      <a:pos x="108" y="130"/>
                    </a:cxn>
                    <a:cxn ang="0">
                      <a:pos x="108" y="130"/>
                    </a:cxn>
                  </a:cxnLst>
                  <a:rect l="0" t="0" r="r" b="b"/>
                  <a:pathLst>
                    <a:path w="113" h="147">
                      <a:moveTo>
                        <a:pt x="108" y="130"/>
                      </a:moveTo>
                      <a:lnTo>
                        <a:pt x="113" y="76"/>
                      </a:lnTo>
                      <a:lnTo>
                        <a:pt x="91" y="57"/>
                      </a:lnTo>
                      <a:lnTo>
                        <a:pt x="95" y="33"/>
                      </a:lnTo>
                      <a:lnTo>
                        <a:pt x="78" y="0"/>
                      </a:lnTo>
                      <a:lnTo>
                        <a:pt x="66" y="6"/>
                      </a:lnTo>
                      <a:lnTo>
                        <a:pt x="59" y="37"/>
                      </a:lnTo>
                      <a:lnTo>
                        <a:pt x="72" y="63"/>
                      </a:lnTo>
                      <a:lnTo>
                        <a:pt x="50" y="84"/>
                      </a:lnTo>
                      <a:lnTo>
                        <a:pt x="0" y="97"/>
                      </a:lnTo>
                      <a:lnTo>
                        <a:pt x="24" y="111"/>
                      </a:lnTo>
                      <a:lnTo>
                        <a:pt x="62" y="105"/>
                      </a:lnTo>
                      <a:lnTo>
                        <a:pt x="62" y="147"/>
                      </a:lnTo>
                      <a:lnTo>
                        <a:pt x="108" y="130"/>
                      </a:lnTo>
                      <a:lnTo>
                        <a:pt x="108" y="130"/>
                      </a:lnTo>
                      <a:close/>
                    </a:path>
                  </a:pathLst>
                </a:custGeom>
                <a:solidFill>
                  <a:srgbClr val="7DB2E8"/>
                </a:solidFill>
                <a:ln w="9525">
                  <a:noFill/>
                  <a:round/>
                  <a:headEnd/>
                  <a:tailEnd/>
                </a:ln>
              </p:spPr>
              <p:txBody>
                <a:bodyPr/>
                <a:lstStyle/>
                <a:p>
                  <a:pPr>
                    <a:defRPr/>
                  </a:pPr>
                  <a:endParaRPr lang="en-US">
                    <a:cs typeface="+mn-cs"/>
                  </a:endParaRPr>
                </a:p>
              </p:txBody>
            </p:sp>
            <p:sp>
              <p:nvSpPr>
                <p:cNvPr id="387" name="Freeform 31"/>
                <p:cNvSpPr>
                  <a:spLocks/>
                </p:cNvSpPr>
                <p:nvPr/>
              </p:nvSpPr>
              <p:spPr bwMode="auto">
                <a:xfrm>
                  <a:off x="2828" y="2550"/>
                  <a:ext cx="22" cy="27"/>
                </a:xfrm>
                <a:custGeom>
                  <a:avLst/>
                  <a:gdLst/>
                  <a:ahLst/>
                  <a:cxnLst>
                    <a:cxn ang="0">
                      <a:pos x="0" y="143"/>
                    </a:cxn>
                    <a:cxn ang="0">
                      <a:pos x="0" y="71"/>
                    </a:cxn>
                    <a:cxn ang="0">
                      <a:pos x="14" y="63"/>
                    </a:cxn>
                    <a:cxn ang="0">
                      <a:pos x="12" y="23"/>
                    </a:cxn>
                    <a:cxn ang="0">
                      <a:pos x="25" y="0"/>
                    </a:cxn>
                    <a:cxn ang="0">
                      <a:pos x="38" y="14"/>
                    </a:cxn>
                    <a:cxn ang="0">
                      <a:pos x="33" y="59"/>
                    </a:cxn>
                    <a:cxn ang="0">
                      <a:pos x="52" y="73"/>
                    </a:cxn>
                    <a:cxn ang="0">
                      <a:pos x="55" y="134"/>
                    </a:cxn>
                    <a:cxn ang="0">
                      <a:pos x="0" y="143"/>
                    </a:cxn>
                    <a:cxn ang="0">
                      <a:pos x="0" y="143"/>
                    </a:cxn>
                  </a:cxnLst>
                  <a:rect l="0" t="0" r="r" b="b"/>
                  <a:pathLst>
                    <a:path w="55" h="143">
                      <a:moveTo>
                        <a:pt x="0" y="143"/>
                      </a:moveTo>
                      <a:lnTo>
                        <a:pt x="0" y="71"/>
                      </a:lnTo>
                      <a:lnTo>
                        <a:pt x="14" y="63"/>
                      </a:lnTo>
                      <a:lnTo>
                        <a:pt x="12" y="23"/>
                      </a:lnTo>
                      <a:lnTo>
                        <a:pt x="25" y="0"/>
                      </a:lnTo>
                      <a:lnTo>
                        <a:pt x="38" y="14"/>
                      </a:lnTo>
                      <a:lnTo>
                        <a:pt x="33" y="59"/>
                      </a:lnTo>
                      <a:lnTo>
                        <a:pt x="52" y="73"/>
                      </a:lnTo>
                      <a:lnTo>
                        <a:pt x="55" y="134"/>
                      </a:lnTo>
                      <a:lnTo>
                        <a:pt x="0" y="143"/>
                      </a:lnTo>
                      <a:lnTo>
                        <a:pt x="0" y="143"/>
                      </a:lnTo>
                      <a:close/>
                    </a:path>
                  </a:pathLst>
                </a:custGeom>
                <a:solidFill>
                  <a:srgbClr val="7DB2E8"/>
                </a:solidFill>
                <a:ln w="9525">
                  <a:noFill/>
                  <a:round/>
                  <a:headEnd/>
                  <a:tailEnd/>
                </a:ln>
              </p:spPr>
              <p:txBody>
                <a:bodyPr/>
                <a:lstStyle/>
                <a:p>
                  <a:pPr>
                    <a:defRPr/>
                  </a:pPr>
                  <a:endParaRPr lang="en-US">
                    <a:cs typeface="+mn-cs"/>
                  </a:endParaRPr>
                </a:p>
              </p:txBody>
            </p:sp>
            <p:sp>
              <p:nvSpPr>
                <p:cNvPr id="388" name="Freeform 32"/>
                <p:cNvSpPr>
                  <a:spLocks/>
                </p:cNvSpPr>
                <p:nvPr/>
              </p:nvSpPr>
              <p:spPr bwMode="auto">
                <a:xfrm>
                  <a:off x="2861" y="2551"/>
                  <a:ext cx="28" cy="27"/>
                </a:xfrm>
                <a:custGeom>
                  <a:avLst/>
                  <a:gdLst/>
                  <a:ahLst/>
                  <a:cxnLst>
                    <a:cxn ang="0">
                      <a:pos x="0" y="120"/>
                    </a:cxn>
                    <a:cxn ang="0">
                      <a:pos x="3" y="87"/>
                    </a:cxn>
                    <a:cxn ang="0">
                      <a:pos x="13" y="64"/>
                    </a:cxn>
                    <a:cxn ang="0">
                      <a:pos x="5" y="53"/>
                    </a:cxn>
                    <a:cxn ang="0">
                      <a:pos x="12" y="42"/>
                    </a:cxn>
                    <a:cxn ang="0">
                      <a:pos x="12" y="11"/>
                    </a:cxn>
                    <a:cxn ang="0">
                      <a:pos x="23" y="0"/>
                    </a:cxn>
                    <a:cxn ang="0">
                      <a:pos x="34" y="11"/>
                    </a:cxn>
                    <a:cxn ang="0">
                      <a:pos x="36" y="32"/>
                    </a:cxn>
                    <a:cxn ang="0">
                      <a:pos x="45" y="53"/>
                    </a:cxn>
                    <a:cxn ang="0">
                      <a:pos x="31" y="64"/>
                    </a:cxn>
                    <a:cxn ang="0">
                      <a:pos x="52" y="81"/>
                    </a:cxn>
                    <a:cxn ang="0">
                      <a:pos x="70" y="131"/>
                    </a:cxn>
                    <a:cxn ang="0">
                      <a:pos x="0" y="120"/>
                    </a:cxn>
                    <a:cxn ang="0">
                      <a:pos x="0" y="120"/>
                    </a:cxn>
                  </a:cxnLst>
                  <a:rect l="0" t="0" r="r" b="b"/>
                  <a:pathLst>
                    <a:path w="70" h="131">
                      <a:moveTo>
                        <a:pt x="0" y="120"/>
                      </a:moveTo>
                      <a:lnTo>
                        <a:pt x="3" y="87"/>
                      </a:lnTo>
                      <a:lnTo>
                        <a:pt x="13" y="64"/>
                      </a:lnTo>
                      <a:lnTo>
                        <a:pt x="5" y="53"/>
                      </a:lnTo>
                      <a:lnTo>
                        <a:pt x="12" y="42"/>
                      </a:lnTo>
                      <a:lnTo>
                        <a:pt x="12" y="11"/>
                      </a:lnTo>
                      <a:lnTo>
                        <a:pt x="23" y="0"/>
                      </a:lnTo>
                      <a:lnTo>
                        <a:pt x="34" y="11"/>
                      </a:lnTo>
                      <a:lnTo>
                        <a:pt x="36" y="32"/>
                      </a:lnTo>
                      <a:lnTo>
                        <a:pt x="45" y="53"/>
                      </a:lnTo>
                      <a:lnTo>
                        <a:pt x="31" y="64"/>
                      </a:lnTo>
                      <a:lnTo>
                        <a:pt x="52" y="81"/>
                      </a:lnTo>
                      <a:lnTo>
                        <a:pt x="70" y="131"/>
                      </a:lnTo>
                      <a:lnTo>
                        <a:pt x="0" y="120"/>
                      </a:lnTo>
                      <a:lnTo>
                        <a:pt x="0" y="120"/>
                      </a:lnTo>
                      <a:close/>
                    </a:path>
                  </a:pathLst>
                </a:custGeom>
                <a:solidFill>
                  <a:srgbClr val="7DB2E8"/>
                </a:solidFill>
                <a:ln w="9525">
                  <a:noFill/>
                  <a:round/>
                  <a:headEnd/>
                  <a:tailEnd/>
                </a:ln>
              </p:spPr>
              <p:txBody>
                <a:bodyPr/>
                <a:lstStyle/>
                <a:p>
                  <a:pPr>
                    <a:defRPr/>
                  </a:pPr>
                  <a:endParaRPr lang="en-US">
                    <a:cs typeface="+mn-cs"/>
                  </a:endParaRPr>
                </a:p>
              </p:txBody>
            </p:sp>
            <p:sp>
              <p:nvSpPr>
                <p:cNvPr id="389" name="Freeform 33"/>
                <p:cNvSpPr>
                  <a:spLocks/>
                </p:cNvSpPr>
                <p:nvPr/>
              </p:nvSpPr>
              <p:spPr bwMode="auto">
                <a:xfrm>
                  <a:off x="2884" y="2559"/>
                  <a:ext cx="32" cy="19"/>
                </a:xfrm>
                <a:custGeom>
                  <a:avLst/>
                  <a:gdLst/>
                  <a:ahLst/>
                  <a:cxnLst>
                    <a:cxn ang="0">
                      <a:pos x="0" y="89"/>
                    </a:cxn>
                    <a:cxn ang="0">
                      <a:pos x="21" y="51"/>
                    </a:cxn>
                    <a:cxn ang="0">
                      <a:pos x="36" y="45"/>
                    </a:cxn>
                    <a:cxn ang="0">
                      <a:pos x="36" y="28"/>
                    </a:cxn>
                    <a:cxn ang="0">
                      <a:pos x="35" y="9"/>
                    </a:cxn>
                    <a:cxn ang="0">
                      <a:pos x="47" y="0"/>
                    </a:cxn>
                    <a:cxn ang="0">
                      <a:pos x="56" y="13"/>
                    </a:cxn>
                    <a:cxn ang="0">
                      <a:pos x="49" y="43"/>
                    </a:cxn>
                    <a:cxn ang="0">
                      <a:pos x="74" y="61"/>
                    </a:cxn>
                    <a:cxn ang="0">
                      <a:pos x="79" y="95"/>
                    </a:cxn>
                    <a:cxn ang="0">
                      <a:pos x="0" y="89"/>
                    </a:cxn>
                    <a:cxn ang="0">
                      <a:pos x="0" y="89"/>
                    </a:cxn>
                  </a:cxnLst>
                  <a:rect l="0" t="0" r="r" b="b"/>
                  <a:pathLst>
                    <a:path w="79" h="95">
                      <a:moveTo>
                        <a:pt x="0" y="89"/>
                      </a:moveTo>
                      <a:lnTo>
                        <a:pt x="21" y="51"/>
                      </a:lnTo>
                      <a:lnTo>
                        <a:pt x="36" y="45"/>
                      </a:lnTo>
                      <a:lnTo>
                        <a:pt x="36" y="28"/>
                      </a:lnTo>
                      <a:lnTo>
                        <a:pt x="35" y="9"/>
                      </a:lnTo>
                      <a:lnTo>
                        <a:pt x="47" y="0"/>
                      </a:lnTo>
                      <a:lnTo>
                        <a:pt x="56" y="13"/>
                      </a:lnTo>
                      <a:lnTo>
                        <a:pt x="49" y="43"/>
                      </a:lnTo>
                      <a:lnTo>
                        <a:pt x="74" y="61"/>
                      </a:lnTo>
                      <a:lnTo>
                        <a:pt x="79" y="95"/>
                      </a:lnTo>
                      <a:lnTo>
                        <a:pt x="0" y="89"/>
                      </a:lnTo>
                      <a:lnTo>
                        <a:pt x="0" y="89"/>
                      </a:lnTo>
                      <a:close/>
                    </a:path>
                  </a:pathLst>
                </a:custGeom>
                <a:solidFill>
                  <a:srgbClr val="7DB2E8"/>
                </a:solidFill>
                <a:ln w="9525">
                  <a:noFill/>
                  <a:round/>
                  <a:headEnd/>
                  <a:tailEnd/>
                </a:ln>
              </p:spPr>
              <p:txBody>
                <a:bodyPr/>
                <a:lstStyle/>
                <a:p>
                  <a:pPr>
                    <a:defRPr/>
                  </a:pPr>
                  <a:endParaRPr lang="en-US">
                    <a:cs typeface="+mn-cs"/>
                  </a:endParaRPr>
                </a:p>
              </p:txBody>
            </p:sp>
            <p:sp>
              <p:nvSpPr>
                <p:cNvPr id="390" name="Freeform 34"/>
                <p:cNvSpPr>
                  <a:spLocks/>
                </p:cNvSpPr>
                <p:nvPr/>
              </p:nvSpPr>
              <p:spPr bwMode="auto">
                <a:xfrm>
                  <a:off x="2894" y="2550"/>
                  <a:ext cx="31" cy="19"/>
                </a:xfrm>
                <a:custGeom>
                  <a:avLst/>
                  <a:gdLst/>
                  <a:ahLst/>
                  <a:cxnLst>
                    <a:cxn ang="0">
                      <a:pos x="0" y="0"/>
                    </a:cxn>
                    <a:cxn ang="0">
                      <a:pos x="74" y="91"/>
                    </a:cxn>
                    <a:cxn ang="0">
                      <a:pos x="76" y="2"/>
                    </a:cxn>
                    <a:cxn ang="0">
                      <a:pos x="0" y="0"/>
                    </a:cxn>
                    <a:cxn ang="0">
                      <a:pos x="0" y="0"/>
                    </a:cxn>
                  </a:cxnLst>
                  <a:rect l="0" t="0" r="r" b="b"/>
                  <a:pathLst>
                    <a:path w="76" h="91">
                      <a:moveTo>
                        <a:pt x="0" y="0"/>
                      </a:moveTo>
                      <a:lnTo>
                        <a:pt x="74" y="91"/>
                      </a:lnTo>
                      <a:lnTo>
                        <a:pt x="76" y="2"/>
                      </a:lnTo>
                      <a:lnTo>
                        <a:pt x="0" y="0"/>
                      </a:lnTo>
                      <a:lnTo>
                        <a:pt x="0" y="0"/>
                      </a:lnTo>
                      <a:close/>
                    </a:path>
                  </a:pathLst>
                </a:custGeom>
                <a:solidFill>
                  <a:srgbClr val="7DB2E8"/>
                </a:solidFill>
                <a:ln w="9525">
                  <a:noFill/>
                  <a:round/>
                  <a:headEnd/>
                  <a:tailEnd/>
                </a:ln>
              </p:spPr>
              <p:txBody>
                <a:bodyPr/>
                <a:lstStyle/>
                <a:p>
                  <a:pPr>
                    <a:defRPr/>
                  </a:pPr>
                  <a:endParaRPr lang="en-US">
                    <a:cs typeface="+mn-cs"/>
                  </a:endParaRPr>
                </a:p>
              </p:txBody>
            </p:sp>
            <p:sp>
              <p:nvSpPr>
                <p:cNvPr id="391" name="Freeform 35"/>
                <p:cNvSpPr>
                  <a:spLocks/>
                </p:cNvSpPr>
                <p:nvPr/>
              </p:nvSpPr>
              <p:spPr bwMode="auto">
                <a:xfrm>
                  <a:off x="2931" y="2551"/>
                  <a:ext cx="87" cy="30"/>
                </a:xfrm>
                <a:custGeom>
                  <a:avLst/>
                  <a:gdLst/>
                  <a:ahLst/>
                  <a:cxnLst>
                    <a:cxn ang="0">
                      <a:pos x="3" y="0"/>
                    </a:cxn>
                    <a:cxn ang="0">
                      <a:pos x="0" y="106"/>
                    </a:cxn>
                    <a:cxn ang="0">
                      <a:pos x="31" y="133"/>
                    </a:cxn>
                    <a:cxn ang="0">
                      <a:pos x="48" y="89"/>
                    </a:cxn>
                    <a:cxn ang="0">
                      <a:pos x="60" y="79"/>
                    </a:cxn>
                    <a:cxn ang="0">
                      <a:pos x="57" y="62"/>
                    </a:cxn>
                    <a:cxn ang="0">
                      <a:pos x="72" y="32"/>
                    </a:cxn>
                    <a:cxn ang="0">
                      <a:pos x="85" y="43"/>
                    </a:cxn>
                    <a:cxn ang="0">
                      <a:pos x="77" y="70"/>
                    </a:cxn>
                    <a:cxn ang="0">
                      <a:pos x="88" y="77"/>
                    </a:cxn>
                    <a:cxn ang="0">
                      <a:pos x="96" y="131"/>
                    </a:cxn>
                    <a:cxn ang="0">
                      <a:pos x="219" y="142"/>
                    </a:cxn>
                    <a:cxn ang="0">
                      <a:pos x="206" y="11"/>
                    </a:cxn>
                    <a:cxn ang="0">
                      <a:pos x="3" y="0"/>
                    </a:cxn>
                    <a:cxn ang="0">
                      <a:pos x="3" y="0"/>
                    </a:cxn>
                  </a:cxnLst>
                  <a:rect l="0" t="0" r="r" b="b"/>
                  <a:pathLst>
                    <a:path w="219" h="142">
                      <a:moveTo>
                        <a:pt x="3" y="0"/>
                      </a:moveTo>
                      <a:lnTo>
                        <a:pt x="0" y="106"/>
                      </a:lnTo>
                      <a:lnTo>
                        <a:pt x="31" y="133"/>
                      </a:lnTo>
                      <a:lnTo>
                        <a:pt x="48" y="89"/>
                      </a:lnTo>
                      <a:lnTo>
                        <a:pt x="60" y="79"/>
                      </a:lnTo>
                      <a:lnTo>
                        <a:pt x="57" y="62"/>
                      </a:lnTo>
                      <a:lnTo>
                        <a:pt x="72" y="32"/>
                      </a:lnTo>
                      <a:lnTo>
                        <a:pt x="85" y="43"/>
                      </a:lnTo>
                      <a:lnTo>
                        <a:pt x="77" y="70"/>
                      </a:lnTo>
                      <a:lnTo>
                        <a:pt x="88" y="77"/>
                      </a:lnTo>
                      <a:lnTo>
                        <a:pt x="96" y="131"/>
                      </a:lnTo>
                      <a:lnTo>
                        <a:pt x="219" y="142"/>
                      </a:lnTo>
                      <a:lnTo>
                        <a:pt x="206" y="11"/>
                      </a:lnTo>
                      <a:lnTo>
                        <a:pt x="3" y="0"/>
                      </a:lnTo>
                      <a:lnTo>
                        <a:pt x="3" y="0"/>
                      </a:lnTo>
                      <a:close/>
                    </a:path>
                  </a:pathLst>
                </a:custGeom>
                <a:solidFill>
                  <a:srgbClr val="7DB2E8"/>
                </a:solidFill>
                <a:ln w="9525">
                  <a:noFill/>
                  <a:round/>
                  <a:headEnd/>
                  <a:tailEnd/>
                </a:ln>
              </p:spPr>
              <p:txBody>
                <a:bodyPr/>
                <a:lstStyle/>
                <a:p>
                  <a:pPr>
                    <a:defRPr/>
                  </a:pPr>
                  <a:endParaRPr lang="en-US">
                    <a:cs typeface="+mn-cs"/>
                  </a:endParaRPr>
                </a:p>
              </p:txBody>
            </p:sp>
            <p:sp>
              <p:nvSpPr>
                <p:cNvPr id="392" name="Freeform 36"/>
                <p:cNvSpPr>
                  <a:spLocks/>
                </p:cNvSpPr>
                <p:nvPr/>
              </p:nvSpPr>
              <p:spPr bwMode="auto">
                <a:xfrm>
                  <a:off x="2779" y="2558"/>
                  <a:ext cx="22" cy="27"/>
                </a:xfrm>
                <a:custGeom>
                  <a:avLst/>
                  <a:gdLst/>
                  <a:ahLst/>
                  <a:cxnLst>
                    <a:cxn ang="0">
                      <a:pos x="55" y="120"/>
                    </a:cxn>
                    <a:cxn ang="0">
                      <a:pos x="52" y="88"/>
                    </a:cxn>
                    <a:cxn ang="0">
                      <a:pos x="41" y="65"/>
                    </a:cxn>
                    <a:cxn ang="0">
                      <a:pos x="50" y="53"/>
                    </a:cxn>
                    <a:cxn ang="0">
                      <a:pos x="42" y="42"/>
                    </a:cxn>
                    <a:cxn ang="0">
                      <a:pos x="42" y="12"/>
                    </a:cxn>
                    <a:cxn ang="0">
                      <a:pos x="31" y="0"/>
                    </a:cxn>
                    <a:cxn ang="0">
                      <a:pos x="19" y="12"/>
                    </a:cxn>
                    <a:cxn ang="0">
                      <a:pos x="18" y="33"/>
                    </a:cxn>
                    <a:cxn ang="0">
                      <a:pos x="9" y="53"/>
                    </a:cxn>
                    <a:cxn ang="0">
                      <a:pos x="25" y="65"/>
                    </a:cxn>
                    <a:cxn ang="0">
                      <a:pos x="9" y="88"/>
                    </a:cxn>
                    <a:cxn ang="0">
                      <a:pos x="0" y="135"/>
                    </a:cxn>
                    <a:cxn ang="0">
                      <a:pos x="55" y="120"/>
                    </a:cxn>
                    <a:cxn ang="0">
                      <a:pos x="55" y="120"/>
                    </a:cxn>
                  </a:cxnLst>
                  <a:rect l="0" t="0" r="r" b="b"/>
                  <a:pathLst>
                    <a:path w="55" h="135">
                      <a:moveTo>
                        <a:pt x="55" y="120"/>
                      </a:moveTo>
                      <a:lnTo>
                        <a:pt x="52" y="88"/>
                      </a:lnTo>
                      <a:lnTo>
                        <a:pt x="41" y="65"/>
                      </a:lnTo>
                      <a:lnTo>
                        <a:pt x="50" y="53"/>
                      </a:lnTo>
                      <a:lnTo>
                        <a:pt x="42" y="42"/>
                      </a:lnTo>
                      <a:lnTo>
                        <a:pt x="42" y="12"/>
                      </a:lnTo>
                      <a:lnTo>
                        <a:pt x="31" y="0"/>
                      </a:lnTo>
                      <a:lnTo>
                        <a:pt x="19" y="12"/>
                      </a:lnTo>
                      <a:lnTo>
                        <a:pt x="18" y="33"/>
                      </a:lnTo>
                      <a:lnTo>
                        <a:pt x="9" y="53"/>
                      </a:lnTo>
                      <a:lnTo>
                        <a:pt x="25" y="65"/>
                      </a:lnTo>
                      <a:lnTo>
                        <a:pt x="9" y="88"/>
                      </a:lnTo>
                      <a:lnTo>
                        <a:pt x="0" y="135"/>
                      </a:lnTo>
                      <a:lnTo>
                        <a:pt x="55" y="120"/>
                      </a:lnTo>
                      <a:lnTo>
                        <a:pt x="55" y="120"/>
                      </a:lnTo>
                      <a:close/>
                    </a:path>
                  </a:pathLst>
                </a:custGeom>
                <a:solidFill>
                  <a:srgbClr val="7DB2E8"/>
                </a:solidFill>
                <a:ln w="9525">
                  <a:noFill/>
                  <a:round/>
                  <a:headEnd/>
                  <a:tailEnd/>
                </a:ln>
              </p:spPr>
              <p:txBody>
                <a:bodyPr/>
                <a:lstStyle/>
                <a:p>
                  <a:pPr>
                    <a:defRPr/>
                  </a:pPr>
                  <a:endParaRPr lang="en-US">
                    <a:cs typeface="+mn-cs"/>
                  </a:endParaRPr>
                </a:p>
              </p:txBody>
            </p:sp>
            <p:sp>
              <p:nvSpPr>
                <p:cNvPr id="393" name="Freeform 37"/>
                <p:cNvSpPr>
                  <a:spLocks/>
                </p:cNvSpPr>
                <p:nvPr/>
              </p:nvSpPr>
              <p:spPr bwMode="auto">
                <a:xfrm>
                  <a:off x="3579" y="2200"/>
                  <a:ext cx="109" cy="101"/>
                </a:xfrm>
                <a:custGeom>
                  <a:avLst/>
                  <a:gdLst/>
                  <a:ahLst/>
                  <a:cxnLst>
                    <a:cxn ang="0">
                      <a:pos x="66" y="0"/>
                    </a:cxn>
                    <a:cxn ang="0">
                      <a:pos x="255" y="375"/>
                    </a:cxn>
                    <a:cxn ang="0">
                      <a:pos x="271" y="508"/>
                    </a:cxn>
                    <a:cxn ang="0">
                      <a:pos x="0" y="475"/>
                    </a:cxn>
                    <a:cxn ang="0">
                      <a:pos x="66" y="0"/>
                    </a:cxn>
                    <a:cxn ang="0">
                      <a:pos x="66" y="0"/>
                    </a:cxn>
                  </a:cxnLst>
                  <a:rect l="0" t="0" r="r" b="b"/>
                  <a:pathLst>
                    <a:path w="271" h="508">
                      <a:moveTo>
                        <a:pt x="66" y="0"/>
                      </a:moveTo>
                      <a:lnTo>
                        <a:pt x="255" y="375"/>
                      </a:lnTo>
                      <a:lnTo>
                        <a:pt x="271" y="508"/>
                      </a:lnTo>
                      <a:lnTo>
                        <a:pt x="0" y="475"/>
                      </a:lnTo>
                      <a:lnTo>
                        <a:pt x="66" y="0"/>
                      </a:lnTo>
                      <a:lnTo>
                        <a:pt x="66" y="0"/>
                      </a:lnTo>
                      <a:close/>
                    </a:path>
                  </a:pathLst>
                </a:custGeom>
                <a:solidFill>
                  <a:srgbClr val="637F91"/>
                </a:solidFill>
                <a:ln w="9525">
                  <a:noFill/>
                  <a:round/>
                  <a:headEnd/>
                  <a:tailEnd/>
                </a:ln>
              </p:spPr>
              <p:txBody>
                <a:bodyPr/>
                <a:lstStyle/>
                <a:p>
                  <a:pPr>
                    <a:defRPr/>
                  </a:pPr>
                  <a:endParaRPr lang="en-US">
                    <a:cs typeface="+mn-cs"/>
                  </a:endParaRPr>
                </a:p>
              </p:txBody>
            </p:sp>
            <p:sp>
              <p:nvSpPr>
                <p:cNvPr id="394" name="Freeform 38"/>
                <p:cNvSpPr>
                  <a:spLocks/>
                </p:cNvSpPr>
                <p:nvPr/>
              </p:nvSpPr>
              <p:spPr bwMode="auto">
                <a:xfrm>
                  <a:off x="2460" y="2371"/>
                  <a:ext cx="98" cy="188"/>
                </a:xfrm>
                <a:custGeom>
                  <a:avLst/>
                  <a:gdLst/>
                  <a:ahLst/>
                  <a:cxnLst>
                    <a:cxn ang="0">
                      <a:pos x="10" y="0"/>
                    </a:cxn>
                    <a:cxn ang="0">
                      <a:pos x="80" y="279"/>
                    </a:cxn>
                    <a:cxn ang="0">
                      <a:pos x="167" y="541"/>
                    </a:cxn>
                    <a:cxn ang="0">
                      <a:pos x="212" y="393"/>
                    </a:cxn>
                    <a:cxn ang="0">
                      <a:pos x="236" y="405"/>
                    </a:cxn>
                    <a:cxn ang="0">
                      <a:pos x="179" y="597"/>
                    </a:cxn>
                    <a:cxn ang="0">
                      <a:pos x="216" y="787"/>
                    </a:cxn>
                    <a:cxn ang="0">
                      <a:pos x="244" y="941"/>
                    </a:cxn>
                    <a:cxn ang="0">
                      <a:pos x="200" y="874"/>
                    </a:cxn>
                    <a:cxn ang="0">
                      <a:pos x="150" y="562"/>
                    </a:cxn>
                    <a:cxn ang="0">
                      <a:pos x="142" y="541"/>
                    </a:cxn>
                    <a:cxn ang="0">
                      <a:pos x="124" y="486"/>
                    </a:cxn>
                    <a:cxn ang="0">
                      <a:pos x="112" y="448"/>
                    </a:cxn>
                    <a:cxn ang="0">
                      <a:pos x="99" y="405"/>
                    </a:cxn>
                    <a:cxn ang="0">
                      <a:pos x="84" y="359"/>
                    </a:cxn>
                    <a:cxn ang="0">
                      <a:pos x="70" y="308"/>
                    </a:cxn>
                    <a:cxn ang="0">
                      <a:pos x="57" y="258"/>
                    </a:cxn>
                    <a:cxn ang="0">
                      <a:pos x="43" y="207"/>
                    </a:cxn>
                    <a:cxn ang="0">
                      <a:pos x="32" y="157"/>
                    </a:cxn>
                    <a:cxn ang="0">
                      <a:pos x="22" y="114"/>
                    </a:cxn>
                    <a:cxn ang="0">
                      <a:pos x="6" y="47"/>
                    </a:cxn>
                    <a:cxn ang="0">
                      <a:pos x="0" y="20"/>
                    </a:cxn>
                    <a:cxn ang="0">
                      <a:pos x="10" y="0"/>
                    </a:cxn>
                    <a:cxn ang="0">
                      <a:pos x="10" y="0"/>
                    </a:cxn>
                  </a:cxnLst>
                  <a:rect l="0" t="0" r="r" b="b"/>
                  <a:pathLst>
                    <a:path w="244" h="941">
                      <a:moveTo>
                        <a:pt x="10" y="0"/>
                      </a:moveTo>
                      <a:lnTo>
                        <a:pt x="80" y="279"/>
                      </a:lnTo>
                      <a:lnTo>
                        <a:pt x="167" y="541"/>
                      </a:lnTo>
                      <a:lnTo>
                        <a:pt x="212" y="393"/>
                      </a:lnTo>
                      <a:lnTo>
                        <a:pt x="236" y="405"/>
                      </a:lnTo>
                      <a:lnTo>
                        <a:pt x="179" y="597"/>
                      </a:lnTo>
                      <a:lnTo>
                        <a:pt x="216" y="787"/>
                      </a:lnTo>
                      <a:lnTo>
                        <a:pt x="244" y="941"/>
                      </a:lnTo>
                      <a:lnTo>
                        <a:pt x="200" y="874"/>
                      </a:lnTo>
                      <a:lnTo>
                        <a:pt x="150" y="562"/>
                      </a:lnTo>
                      <a:lnTo>
                        <a:pt x="142" y="541"/>
                      </a:lnTo>
                      <a:lnTo>
                        <a:pt x="124" y="486"/>
                      </a:lnTo>
                      <a:lnTo>
                        <a:pt x="112" y="448"/>
                      </a:lnTo>
                      <a:lnTo>
                        <a:pt x="99" y="405"/>
                      </a:lnTo>
                      <a:lnTo>
                        <a:pt x="84" y="359"/>
                      </a:lnTo>
                      <a:lnTo>
                        <a:pt x="70" y="308"/>
                      </a:lnTo>
                      <a:lnTo>
                        <a:pt x="57" y="258"/>
                      </a:lnTo>
                      <a:lnTo>
                        <a:pt x="43" y="207"/>
                      </a:lnTo>
                      <a:lnTo>
                        <a:pt x="32" y="157"/>
                      </a:lnTo>
                      <a:lnTo>
                        <a:pt x="22" y="114"/>
                      </a:lnTo>
                      <a:lnTo>
                        <a:pt x="6" y="47"/>
                      </a:lnTo>
                      <a:lnTo>
                        <a:pt x="0" y="20"/>
                      </a:lnTo>
                      <a:lnTo>
                        <a:pt x="10" y="0"/>
                      </a:lnTo>
                      <a:lnTo>
                        <a:pt x="10" y="0"/>
                      </a:lnTo>
                      <a:close/>
                    </a:path>
                  </a:pathLst>
                </a:custGeom>
                <a:solidFill>
                  <a:srgbClr val="666100"/>
                </a:solidFill>
                <a:ln w="9525">
                  <a:noFill/>
                  <a:round/>
                  <a:headEnd/>
                  <a:tailEnd/>
                </a:ln>
              </p:spPr>
              <p:txBody>
                <a:bodyPr/>
                <a:lstStyle/>
                <a:p>
                  <a:pPr>
                    <a:defRPr/>
                  </a:pPr>
                  <a:endParaRPr lang="en-US">
                    <a:cs typeface="+mn-cs"/>
                  </a:endParaRPr>
                </a:p>
              </p:txBody>
            </p:sp>
            <p:sp>
              <p:nvSpPr>
                <p:cNvPr id="395" name="Freeform 39"/>
                <p:cNvSpPr>
                  <a:spLocks/>
                </p:cNvSpPr>
                <p:nvPr/>
              </p:nvSpPr>
              <p:spPr bwMode="auto">
                <a:xfrm>
                  <a:off x="2626" y="2398"/>
                  <a:ext cx="95" cy="172"/>
                </a:xfrm>
                <a:custGeom>
                  <a:avLst/>
                  <a:gdLst/>
                  <a:ahLst/>
                  <a:cxnLst>
                    <a:cxn ang="0">
                      <a:pos x="0" y="7"/>
                    </a:cxn>
                    <a:cxn ang="0">
                      <a:pos x="9" y="0"/>
                    </a:cxn>
                    <a:cxn ang="0">
                      <a:pos x="15" y="34"/>
                    </a:cxn>
                    <a:cxn ang="0">
                      <a:pos x="31" y="119"/>
                    </a:cxn>
                    <a:cxn ang="0">
                      <a:pos x="42" y="173"/>
                    </a:cxn>
                    <a:cxn ang="0">
                      <a:pos x="53" y="228"/>
                    </a:cxn>
                    <a:cxn ang="0">
                      <a:pos x="66" y="283"/>
                    </a:cxn>
                    <a:cxn ang="0">
                      <a:pos x="80" y="334"/>
                    </a:cxn>
                    <a:cxn ang="0">
                      <a:pos x="94" y="378"/>
                    </a:cxn>
                    <a:cxn ang="0">
                      <a:pos x="107" y="414"/>
                    </a:cxn>
                    <a:cxn ang="0">
                      <a:pos x="119" y="444"/>
                    </a:cxn>
                    <a:cxn ang="0">
                      <a:pos x="131" y="469"/>
                    </a:cxn>
                    <a:cxn ang="0">
                      <a:pos x="147" y="500"/>
                    </a:cxn>
                    <a:cxn ang="0">
                      <a:pos x="154" y="509"/>
                    </a:cxn>
                    <a:cxn ang="0">
                      <a:pos x="202" y="378"/>
                    </a:cxn>
                    <a:cxn ang="0">
                      <a:pos x="218" y="368"/>
                    </a:cxn>
                    <a:cxn ang="0">
                      <a:pos x="173" y="540"/>
                    </a:cxn>
                    <a:cxn ang="0">
                      <a:pos x="239" y="867"/>
                    </a:cxn>
                    <a:cxn ang="0">
                      <a:pos x="198" y="791"/>
                    </a:cxn>
                    <a:cxn ang="0">
                      <a:pos x="150" y="543"/>
                    </a:cxn>
                    <a:cxn ang="0">
                      <a:pos x="130" y="519"/>
                    </a:cxn>
                    <a:cxn ang="0">
                      <a:pos x="109" y="486"/>
                    </a:cxn>
                    <a:cxn ang="0">
                      <a:pos x="88" y="441"/>
                    </a:cxn>
                    <a:cxn ang="0">
                      <a:pos x="69" y="384"/>
                    </a:cxn>
                    <a:cxn ang="0">
                      <a:pos x="52" y="319"/>
                    </a:cxn>
                    <a:cxn ang="0">
                      <a:pos x="38" y="249"/>
                    </a:cxn>
                    <a:cxn ang="0">
                      <a:pos x="26" y="180"/>
                    </a:cxn>
                    <a:cxn ang="0">
                      <a:pos x="8" y="58"/>
                    </a:cxn>
                    <a:cxn ang="0">
                      <a:pos x="0" y="7"/>
                    </a:cxn>
                    <a:cxn ang="0">
                      <a:pos x="0" y="7"/>
                    </a:cxn>
                  </a:cxnLst>
                  <a:rect l="0" t="0" r="r" b="b"/>
                  <a:pathLst>
                    <a:path w="239" h="867">
                      <a:moveTo>
                        <a:pt x="0" y="7"/>
                      </a:moveTo>
                      <a:lnTo>
                        <a:pt x="9" y="0"/>
                      </a:lnTo>
                      <a:lnTo>
                        <a:pt x="15" y="34"/>
                      </a:lnTo>
                      <a:lnTo>
                        <a:pt x="31" y="119"/>
                      </a:lnTo>
                      <a:lnTo>
                        <a:pt x="42" y="173"/>
                      </a:lnTo>
                      <a:lnTo>
                        <a:pt x="53" y="228"/>
                      </a:lnTo>
                      <a:lnTo>
                        <a:pt x="66" y="283"/>
                      </a:lnTo>
                      <a:lnTo>
                        <a:pt x="80" y="334"/>
                      </a:lnTo>
                      <a:lnTo>
                        <a:pt x="94" y="378"/>
                      </a:lnTo>
                      <a:lnTo>
                        <a:pt x="107" y="414"/>
                      </a:lnTo>
                      <a:lnTo>
                        <a:pt x="119" y="444"/>
                      </a:lnTo>
                      <a:lnTo>
                        <a:pt x="131" y="469"/>
                      </a:lnTo>
                      <a:lnTo>
                        <a:pt x="147" y="500"/>
                      </a:lnTo>
                      <a:lnTo>
                        <a:pt x="154" y="509"/>
                      </a:lnTo>
                      <a:lnTo>
                        <a:pt x="202" y="378"/>
                      </a:lnTo>
                      <a:lnTo>
                        <a:pt x="218" y="368"/>
                      </a:lnTo>
                      <a:lnTo>
                        <a:pt x="173" y="540"/>
                      </a:lnTo>
                      <a:lnTo>
                        <a:pt x="239" y="867"/>
                      </a:lnTo>
                      <a:lnTo>
                        <a:pt x="198" y="791"/>
                      </a:lnTo>
                      <a:lnTo>
                        <a:pt x="150" y="543"/>
                      </a:lnTo>
                      <a:lnTo>
                        <a:pt x="130" y="519"/>
                      </a:lnTo>
                      <a:lnTo>
                        <a:pt x="109" y="486"/>
                      </a:lnTo>
                      <a:lnTo>
                        <a:pt x="88" y="441"/>
                      </a:lnTo>
                      <a:lnTo>
                        <a:pt x="69" y="384"/>
                      </a:lnTo>
                      <a:lnTo>
                        <a:pt x="52" y="319"/>
                      </a:lnTo>
                      <a:lnTo>
                        <a:pt x="38" y="249"/>
                      </a:lnTo>
                      <a:lnTo>
                        <a:pt x="26" y="180"/>
                      </a:lnTo>
                      <a:lnTo>
                        <a:pt x="8" y="58"/>
                      </a:lnTo>
                      <a:lnTo>
                        <a:pt x="0" y="7"/>
                      </a:lnTo>
                      <a:lnTo>
                        <a:pt x="0" y="7"/>
                      </a:lnTo>
                      <a:close/>
                    </a:path>
                  </a:pathLst>
                </a:custGeom>
                <a:solidFill>
                  <a:srgbClr val="666100"/>
                </a:solidFill>
                <a:ln w="9525">
                  <a:noFill/>
                  <a:round/>
                  <a:headEnd/>
                  <a:tailEnd/>
                </a:ln>
              </p:spPr>
              <p:txBody>
                <a:bodyPr/>
                <a:lstStyle/>
                <a:p>
                  <a:pPr>
                    <a:defRPr/>
                  </a:pPr>
                  <a:endParaRPr lang="en-US">
                    <a:cs typeface="+mn-cs"/>
                  </a:endParaRPr>
                </a:p>
              </p:txBody>
            </p:sp>
            <p:sp>
              <p:nvSpPr>
                <p:cNvPr id="396" name="Freeform 40"/>
                <p:cNvSpPr>
                  <a:spLocks/>
                </p:cNvSpPr>
                <p:nvPr/>
              </p:nvSpPr>
              <p:spPr bwMode="auto">
                <a:xfrm>
                  <a:off x="2434" y="2229"/>
                  <a:ext cx="27" cy="132"/>
                </a:xfrm>
                <a:custGeom>
                  <a:avLst/>
                  <a:gdLst/>
                  <a:ahLst/>
                  <a:cxnLst>
                    <a:cxn ang="0">
                      <a:pos x="32" y="0"/>
                    </a:cxn>
                    <a:cxn ang="0">
                      <a:pos x="21" y="276"/>
                    </a:cxn>
                    <a:cxn ang="0">
                      <a:pos x="32" y="407"/>
                    </a:cxn>
                    <a:cxn ang="0">
                      <a:pos x="47" y="535"/>
                    </a:cxn>
                    <a:cxn ang="0">
                      <a:pos x="61" y="630"/>
                    </a:cxn>
                    <a:cxn ang="0">
                      <a:pos x="66" y="668"/>
                    </a:cxn>
                    <a:cxn ang="0">
                      <a:pos x="44" y="643"/>
                    </a:cxn>
                    <a:cxn ang="0">
                      <a:pos x="39" y="613"/>
                    </a:cxn>
                    <a:cxn ang="0">
                      <a:pos x="27" y="531"/>
                    </a:cxn>
                    <a:cxn ang="0">
                      <a:pos x="13" y="421"/>
                    </a:cxn>
                    <a:cxn ang="0">
                      <a:pos x="2" y="301"/>
                    </a:cxn>
                    <a:cxn ang="0">
                      <a:pos x="0" y="191"/>
                    </a:cxn>
                    <a:cxn ang="0">
                      <a:pos x="2" y="101"/>
                    </a:cxn>
                    <a:cxn ang="0">
                      <a:pos x="10" y="19"/>
                    </a:cxn>
                    <a:cxn ang="0">
                      <a:pos x="32" y="0"/>
                    </a:cxn>
                    <a:cxn ang="0">
                      <a:pos x="32" y="0"/>
                    </a:cxn>
                  </a:cxnLst>
                  <a:rect l="0" t="0" r="r" b="b"/>
                  <a:pathLst>
                    <a:path w="66" h="668">
                      <a:moveTo>
                        <a:pt x="32" y="0"/>
                      </a:moveTo>
                      <a:lnTo>
                        <a:pt x="21" y="276"/>
                      </a:lnTo>
                      <a:lnTo>
                        <a:pt x="32" y="407"/>
                      </a:lnTo>
                      <a:lnTo>
                        <a:pt x="47" y="535"/>
                      </a:lnTo>
                      <a:lnTo>
                        <a:pt x="61" y="630"/>
                      </a:lnTo>
                      <a:lnTo>
                        <a:pt x="66" y="668"/>
                      </a:lnTo>
                      <a:lnTo>
                        <a:pt x="44" y="643"/>
                      </a:lnTo>
                      <a:lnTo>
                        <a:pt x="39" y="613"/>
                      </a:lnTo>
                      <a:lnTo>
                        <a:pt x="27" y="531"/>
                      </a:lnTo>
                      <a:lnTo>
                        <a:pt x="13" y="421"/>
                      </a:lnTo>
                      <a:lnTo>
                        <a:pt x="2" y="301"/>
                      </a:lnTo>
                      <a:lnTo>
                        <a:pt x="0" y="191"/>
                      </a:lnTo>
                      <a:lnTo>
                        <a:pt x="2" y="101"/>
                      </a:lnTo>
                      <a:lnTo>
                        <a:pt x="10" y="19"/>
                      </a:lnTo>
                      <a:lnTo>
                        <a:pt x="32" y="0"/>
                      </a:lnTo>
                      <a:lnTo>
                        <a:pt x="32" y="0"/>
                      </a:lnTo>
                      <a:close/>
                    </a:path>
                  </a:pathLst>
                </a:custGeom>
                <a:solidFill>
                  <a:srgbClr val="666100"/>
                </a:solidFill>
                <a:ln w="9525">
                  <a:noFill/>
                  <a:round/>
                  <a:headEnd/>
                  <a:tailEnd/>
                </a:ln>
              </p:spPr>
              <p:txBody>
                <a:bodyPr/>
                <a:lstStyle/>
                <a:p>
                  <a:pPr>
                    <a:defRPr/>
                  </a:pPr>
                  <a:endParaRPr lang="en-US">
                    <a:cs typeface="+mn-cs"/>
                  </a:endParaRPr>
                </a:p>
              </p:txBody>
            </p:sp>
            <p:sp>
              <p:nvSpPr>
                <p:cNvPr id="397" name="Freeform 41"/>
                <p:cNvSpPr>
                  <a:spLocks/>
                </p:cNvSpPr>
                <p:nvPr/>
              </p:nvSpPr>
              <p:spPr bwMode="auto">
                <a:xfrm>
                  <a:off x="2439" y="2207"/>
                  <a:ext cx="167" cy="27"/>
                </a:xfrm>
                <a:custGeom>
                  <a:avLst/>
                  <a:gdLst/>
                  <a:ahLst/>
                  <a:cxnLst>
                    <a:cxn ang="0">
                      <a:pos x="0" y="133"/>
                    </a:cxn>
                    <a:cxn ang="0">
                      <a:pos x="4" y="114"/>
                    </a:cxn>
                    <a:cxn ang="0">
                      <a:pos x="109" y="86"/>
                    </a:cxn>
                    <a:cxn ang="0">
                      <a:pos x="340" y="17"/>
                    </a:cxn>
                    <a:cxn ang="0">
                      <a:pos x="417" y="0"/>
                    </a:cxn>
                    <a:cxn ang="0">
                      <a:pos x="415" y="23"/>
                    </a:cxn>
                    <a:cxn ang="0">
                      <a:pos x="297" y="54"/>
                    </a:cxn>
                    <a:cxn ang="0">
                      <a:pos x="0" y="133"/>
                    </a:cxn>
                    <a:cxn ang="0">
                      <a:pos x="0" y="133"/>
                    </a:cxn>
                  </a:cxnLst>
                  <a:rect l="0" t="0" r="r" b="b"/>
                  <a:pathLst>
                    <a:path w="417" h="133">
                      <a:moveTo>
                        <a:pt x="0" y="133"/>
                      </a:moveTo>
                      <a:lnTo>
                        <a:pt x="4" y="114"/>
                      </a:lnTo>
                      <a:lnTo>
                        <a:pt x="109" y="86"/>
                      </a:lnTo>
                      <a:lnTo>
                        <a:pt x="340" y="17"/>
                      </a:lnTo>
                      <a:lnTo>
                        <a:pt x="417" y="0"/>
                      </a:lnTo>
                      <a:lnTo>
                        <a:pt x="415" y="23"/>
                      </a:lnTo>
                      <a:lnTo>
                        <a:pt x="297" y="54"/>
                      </a:lnTo>
                      <a:lnTo>
                        <a:pt x="0" y="133"/>
                      </a:lnTo>
                      <a:lnTo>
                        <a:pt x="0" y="133"/>
                      </a:lnTo>
                      <a:close/>
                    </a:path>
                  </a:pathLst>
                </a:custGeom>
                <a:solidFill>
                  <a:srgbClr val="666100"/>
                </a:solidFill>
                <a:ln w="9525">
                  <a:noFill/>
                  <a:round/>
                  <a:headEnd/>
                  <a:tailEnd/>
                </a:ln>
              </p:spPr>
              <p:txBody>
                <a:bodyPr/>
                <a:lstStyle/>
                <a:p>
                  <a:pPr>
                    <a:defRPr/>
                  </a:pPr>
                  <a:endParaRPr lang="en-US">
                    <a:cs typeface="+mn-cs"/>
                  </a:endParaRPr>
                </a:p>
              </p:txBody>
            </p:sp>
            <p:sp>
              <p:nvSpPr>
                <p:cNvPr id="398" name="Freeform 42"/>
                <p:cNvSpPr>
                  <a:spLocks/>
                </p:cNvSpPr>
                <p:nvPr/>
              </p:nvSpPr>
              <p:spPr bwMode="auto">
                <a:xfrm>
                  <a:off x="2602" y="2207"/>
                  <a:ext cx="25" cy="182"/>
                </a:xfrm>
                <a:custGeom>
                  <a:avLst/>
                  <a:gdLst/>
                  <a:ahLst/>
                  <a:cxnLst>
                    <a:cxn ang="0">
                      <a:pos x="23" y="0"/>
                    </a:cxn>
                    <a:cxn ang="0">
                      <a:pos x="9" y="116"/>
                    </a:cxn>
                    <a:cxn ang="0">
                      <a:pos x="0" y="403"/>
                    </a:cxn>
                    <a:cxn ang="0">
                      <a:pos x="9" y="578"/>
                    </a:cxn>
                    <a:cxn ang="0">
                      <a:pos x="25" y="742"/>
                    </a:cxn>
                    <a:cxn ang="0">
                      <a:pos x="38" y="866"/>
                    </a:cxn>
                    <a:cxn ang="0">
                      <a:pos x="45" y="913"/>
                    </a:cxn>
                    <a:cxn ang="0">
                      <a:pos x="63" y="915"/>
                    </a:cxn>
                    <a:cxn ang="0">
                      <a:pos x="56" y="869"/>
                    </a:cxn>
                    <a:cxn ang="0">
                      <a:pos x="42" y="750"/>
                    </a:cxn>
                    <a:cxn ang="0">
                      <a:pos x="19" y="415"/>
                    </a:cxn>
                    <a:cxn ang="0">
                      <a:pos x="22" y="253"/>
                    </a:cxn>
                    <a:cxn ang="0">
                      <a:pos x="32" y="122"/>
                    </a:cxn>
                    <a:cxn ang="0">
                      <a:pos x="42" y="33"/>
                    </a:cxn>
                    <a:cxn ang="0">
                      <a:pos x="47" y="0"/>
                    </a:cxn>
                    <a:cxn ang="0">
                      <a:pos x="23" y="0"/>
                    </a:cxn>
                    <a:cxn ang="0">
                      <a:pos x="23" y="0"/>
                    </a:cxn>
                  </a:cxnLst>
                  <a:rect l="0" t="0" r="r" b="b"/>
                  <a:pathLst>
                    <a:path w="63" h="915">
                      <a:moveTo>
                        <a:pt x="23" y="0"/>
                      </a:moveTo>
                      <a:lnTo>
                        <a:pt x="9" y="116"/>
                      </a:lnTo>
                      <a:lnTo>
                        <a:pt x="0" y="403"/>
                      </a:lnTo>
                      <a:lnTo>
                        <a:pt x="9" y="578"/>
                      </a:lnTo>
                      <a:lnTo>
                        <a:pt x="25" y="742"/>
                      </a:lnTo>
                      <a:lnTo>
                        <a:pt x="38" y="866"/>
                      </a:lnTo>
                      <a:lnTo>
                        <a:pt x="45" y="913"/>
                      </a:lnTo>
                      <a:lnTo>
                        <a:pt x="63" y="915"/>
                      </a:lnTo>
                      <a:lnTo>
                        <a:pt x="56" y="869"/>
                      </a:lnTo>
                      <a:lnTo>
                        <a:pt x="42" y="750"/>
                      </a:lnTo>
                      <a:lnTo>
                        <a:pt x="19" y="415"/>
                      </a:lnTo>
                      <a:lnTo>
                        <a:pt x="22" y="253"/>
                      </a:lnTo>
                      <a:lnTo>
                        <a:pt x="32" y="122"/>
                      </a:lnTo>
                      <a:lnTo>
                        <a:pt x="42" y="33"/>
                      </a:lnTo>
                      <a:lnTo>
                        <a:pt x="47" y="0"/>
                      </a:lnTo>
                      <a:lnTo>
                        <a:pt x="23" y="0"/>
                      </a:lnTo>
                      <a:lnTo>
                        <a:pt x="23" y="0"/>
                      </a:lnTo>
                      <a:close/>
                    </a:path>
                  </a:pathLst>
                </a:custGeom>
                <a:solidFill>
                  <a:srgbClr val="666100"/>
                </a:solidFill>
                <a:ln w="9525">
                  <a:noFill/>
                  <a:round/>
                  <a:headEnd/>
                  <a:tailEnd/>
                </a:ln>
              </p:spPr>
              <p:txBody>
                <a:bodyPr/>
                <a:lstStyle/>
                <a:p>
                  <a:pPr>
                    <a:defRPr/>
                  </a:pPr>
                  <a:endParaRPr lang="en-US">
                    <a:cs typeface="+mn-cs"/>
                  </a:endParaRPr>
                </a:p>
              </p:txBody>
            </p:sp>
            <p:sp>
              <p:nvSpPr>
                <p:cNvPr id="399" name="Freeform 43"/>
                <p:cNvSpPr>
                  <a:spLocks/>
                </p:cNvSpPr>
                <p:nvPr/>
              </p:nvSpPr>
              <p:spPr bwMode="auto">
                <a:xfrm>
                  <a:off x="2628" y="2299"/>
                  <a:ext cx="855" cy="109"/>
                </a:xfrm>
                <a:custGeom>
                  <a:avLst/>
                  <a:gdLst/>
                  <a:ahLst/>
                  <a:cxnLst>
                    <a:cxn ang="0">
                      <a:pos x="2" y="497"/>
                    </a:cxn>
                    <a:cxn ang="0">
                      <a:pos x="100" y="506"/>
                    </a:cxn>
                    <a:cxn ang="0">
                      <a:pos x="320" y="519"/>
                    </a:cxn>
                    <a:cxn ang="0">
                      <a:pos x="850" y="500"/>
                    </a:cxn>
                    <a:cxn ang="0">
                      <a:pos x="1122" y="466"/>
                    </a:cxn>
                    <a:cxn ang="0">
                      <a:pos x="1249" y="449"/>
                    </a:cxn>
                    <a:cxn ang="0">
                      <a:pos x="1288" y="409"/>
                    </a:cxn>
                    <a:cxn ang="0">
                      <a:pos x="1424" y="375"/>
                    </a:cxn>
                    <a:cxn ang="0">
                      <a:pos x="1547" y="342"/>
                    </a:cxn>
                    <a:cxn ang="0">
                      <a:pos x="1664" y="308"/>
                    </a:cxn>
                    <a:cxn ang="0">
                      <a:pos x="1762" y="272"/>
                    </a:cxn>
                    <a:cxn ang="0">
                      <a:pos x="1846" y="236"/>
                    </a:cxn>
                    <a:cxn ang="0">
                      <a:pos x="1916" y="202"/>
                    </a:cxn>
                    <a:cxn ang="0">
                      <a:pos x="1971" y="171"/>
                    </a:cxn>
                    <a:cxn ang="0">
                      <a:pos x="2085" y="103"/>
                    </a:cxn>
                    <a:cxn ang="0">
                      <a:pos x="2116" y="69"/>
                    </a:cxn>
                    <a:cxn ang="0">
                      <a:pos x="2135" y="34"/>
                    </a:cxn>
                    <a:cxn ang="0">
                      <a:pos x="2144" y="0"/>
                    </a:cxn>
                    <a:cxn ang="0">
                      <a:pos x="2139" y="84"/>
                    </a:cxn>
                    <a:cxn ang="0">
                      <a:pos x="2110" y="124"/>
                    </a:cxn>
                    <a:cxn ang="0">
                      <a:pos x="2078" y="150"/>
                    </a:cxn>
                    <a:cxn ang="0">
                      <a:pos x="2040" y="179"/>
                    </a:cxn>
                    <a:cxn ang="0">
                      <a:pos x="1987" y="211"/>
                    </a:cxn>
                    <a:cxn ang="0">
                      <a:pos x="1918" y="249"/>
                    </a:cxn>
                    <a:cxn ang="0">
                      <a:pos x="1878" y="270"/>
                    </a:cxn>
                    <a:cxn ang="0">
                      <a:pos x="1836" y="291"/>
                    </a:cxn>
                    <a:cxn ang="0">
                      <a:pos x="1749" y="329"/>
                    </a:cxn>
                    <a:cxn ang="0">
                      <a:pos x="1667" y="365"/>
                    </a:cxn>
                    <a:cxn ang="0">
                      <a:pos x="1595" y="390"/>
                    </a:cxn>
                    <a:cxn ang="0">
                      <a:pos x="1528" y="409"/>
                    </a:cxn>
                    <a:cxn ang="0">
                      <a:pos x="1379" y="445"/>
                    </a:cxn>
                    <a:cxn ang="0">
                      <a:pos x="1283" y="464"/>
                    </a:cxn>
                    <a:cxn ang="0">
                      <a:pos x="1167" y="487"/>
                    </a:cxn>
                    <a:cxn ang="0">
                      <a:pos x="1032" y="508"/>
                    </a:cxn>
                    <a:cxn ang="0">
                      <a:pos x="872" y="525"/>
                    </a:cxn>
                    <a:cxn ang="0">
                      <a:pos x="504" y="544"/>
                    </a:cxn>
                    <a:cxn ang="0">
                      <a:pos x="187" y="544"/>
                    </a:cxn>
                    <a:cxn ang="0">
                      <a:pos x="0" y="529"/>
                    </a:cxn>
                    <a:cxn ang="0">
                      <a:pos x="2" y="497"/>
                    </a:cxn>
                    <a:cxn ang="0">
                      <a:pos x="2" y="497"/>
                    </a:cxn>
                  </a:cxnLst>
                  <a:rect l="0" t="0" r="r" b="b"/>
                  <a:pathLst>
                    <a:path w="2144" h="544">
                      <a:moveTo>
                        <a:pt x="2" y="497"/>
                      </a:moveTo>
                      <a:lnTo>
                        <a:pt x="100" y="506"/>
                      </a:lnTo>
                      <a:lnTo>
                        <a:pt x="320" y="519"/>
                      </a:lnTo>
                      <a:lnTo>
                        <a:pt x="850" y="500"/>
                      </a:lnTo>
                      <a:lnTo>
                        <a:pt x="1122" y="466"/>
                      </a:lnTo>
                      <a:lnTo>
                        <a:pt x="1249" y="449"/>
                      </a:lnTo>
                      <a:lnTo>
                        <a:pt x="1288" y="409"/>
                      </a:lnTo>
                      <a:lnTo>
                        <a:pt x="1424" y="375"/>
                      </a:lnTo>
                      <a:lnTo>
                        <a:pt x="1547" y="342"/>
                      </a:lnTo>
                      <a:lnTo>
                        <a:pt x="1664" y="308"/>
                      </a:lnTo>
                      <a:lnTo>
                        <a:pt x="1762" y="272"/>
                      </a:lnTo>
                      <a:lnTo>
                        <a:pt x="1846" y="236"/>
                      </a:lnTo>
                      <a:lnTo>
                        <a:pt x="1916" y="202"/>
                      </a:lnTo>
                      <a:lnTo>
                        <a:pt x="1971" y="171"/>
                      </a:lnTo>
                      <a:lnTo>
                        <a:pt x="2085" y="103"/>
                      </a:lnTo>
                      <a:lnTo>
                        <a:pt x="2116" y="69"/>
                      </a:lnTo>
                      <a:lnTo>
                        <a:pt x="2135" y="34"/>
                      </a:lnTo>
                      <a:lnTo>
                        <a:pt x="2144" y="0"/>
                      </a:lnTo>
                      <a:lnTo>
                        <a:pt x="2139" y="84"/>
                      </a:lnTo>
                      <a:lnTo>
                        <a:pt x="2110" y="124"/>
                      </a:lnTo>
                      <a:lnTo>
                        <a:pt x="2078" y="150"/>
                      </a:lnTo>
                      <a:lnTo>
                        <a:pt x="2040" y="179"/>
                      </a:lnTo>
                      <a:lnTo>
                        <a:pt x="1987" y="211"/>
                      </a:lnTo>
                      <a:lnTo>
                        <a:pt x="1918" y="249"/>
                      </a:lnTo>
                      <a:lnTo>
                        <a:pt x="1878" y="270"/>
                      </a:lnTo>
                      <a:lnTo>
                        <a:pt x="1836" y="291"/>
                      </a:lnTo>
                      <a:lnTo>
                        <a:pt x="1749" y="329"/>
                      </a:lnTo>
                      <a:lnTo>
                        <a:pt x="1667" y="365"/>
                      </a:lnTo>
                      <a:lnTo>
                        <a:pt x="1595" y="390"/>
                      </a:lnTo>
                      <a:lnTo>
                        <a:pt x="1528" y="409"/>
                      </a:lnTo>
                      <a:lnTo>
                        <a:pt x="1379" y="445"/>
                      </a:lnTo>
                      <a:lnTo>
                        <a:pt x="1283" y="464"/>
                      </a:lnTo>
                      <a:lnTo>
                        <a:pt x="1167" y="487"/>
                      </a:lnTo>
                      <a:lnTo>
                        <a:pt x="1032" y="508"/>
                      </a:lnTo>
                      <a:lnTo>
                        <a:pt x="872" y="525"/>
                      </a:lnTo>
                      <a:lnTo>
                        <a:pt x="504" y="544"/>
                      </a:lnTo>
                      <a:lnTo>
                        <a:pt x="187" y="544"/>
                      </a:lnTo>
                      <a:lnTo>
                        <a:pt x="0" y="529"/>
                      </a:lnTo>
                      <a:lnTo>
                        <a:pt x="2" y="497"/>
                      </a:lnTo>
                      <a:lnTo>
                        <a:pt x="2" y="497"/>
                      </a:lnTo>
                      <a:close/>
                    </a:path>
                  </a:pathLst>
                </a:custGeom>
                <a:solidFill>
                  <a:srgbClr val="666100"/>
                </a:solidFill>
                <a:ln w="9525">
                  <a:noFill/>
                  <a:round/>
                  <a:headEnd/>
                  <a:tailEnd/>
                </a:ln>
              </p:spPr>
              <p:txBody>
                <a:bodyPr/>
                <a:lstStyle/>
                <a:p>
                  <a:pPr>
                    <a:defRPr/>
                  </a:pPr>
                  <a:endParaRPr lang="en-US">
                    <a:cs typeface="+mn-cs"/>
                  </a:endParaRPr>
                </a:p>
              </p:txBody>
            </p:sp>
            <p:sp>
              <p:nvSpPr>
                <p:cNvPr id="400" name="Freeform 44"/>
                <p:cNvSpPr>
                  <a:spLocks/>
                </p:cNvSpPr>
                <p:nvPr/>
              </p:nvSpPr>
              <p:spPr bwMode="auto">
                <a:xfrm>
                  <a:off x="2612" y="2187"/>
                  <a:ext cx="908" cy="67"/>
                </a:xfrm>
                <a:custGeom>
                  <a:avLst/>
                  <a:gdLst/>
                  <a:ahLst/>
                  <a:cxnLst>
                    <a:cxn ang="0">
                      <a:pos x="0" y="91"/>
                    </a:cxn>
                    <a:cxn ang="0">
                      <a:pos x="80" y="76"/>
                    </a:cxn>
                    <a:cxn ang="0">
                      <a:pos x="278" y="44"/>
                    </a:cxn>
                    <a:cxn ang="0">
                      <a:pos x="533" y="21"/>
                    </a:cxn>
                    <a:cxn ang="0">
                      <a:pos x="813" y="4"/>
                    </a:cxn>
                    <a:cxn ang="0">
                      <a:pos x="1349" y="0"/>
                    </a:cxn>
                    <a:cxn ang="0">
                      <a:pos x="1551" y="23"/>
                    </a:cxn>
                    <a:cxn ang="0">
                      <a:pos x="1635" y="36"/>
                    </a:cxn>
                    <a:cxn ang="0">
                      <a:pos x="1666" y="4"/>
                    </a:cxn>
                    <a:cxn ang="0">
                      <a:pos x="1732" y="19"/>
                    </a:cxn>
                    <a:cxn ang="0">
                      <a:pos x="1888" y="61"/>
                    </a:cxn>
                    <a:cxn ang="0">
                      <a:pos x="1978" y="89"/>
                    </a:cxn>
                    <a:cxn ang="0">
                      <a:pos x="2067" y="120"/>
                    </a:cxn>
                    <a:cxn ang="0">
                      <a:pos x="2146" y="154"/>
                    </a:cxn>
                    <a:cxn ang="0">
                      <a:pos x="2208" y="188"/>
                    </a:cxn>
                    <a:cxn ang="0">
                      <a:pos x="2269" y="249"/>
                    </a:cxn>
                    <a:cxn ang="0">
                      <a:pos x="2278" y="276"/>
                    </a:cxn>
                    <a:cxn ang="0">
                      <a:pos x="2264" y="304"/>
                    </a:cxn>
                    <a:cxn ang="0">
                      <a:pos x="2229" y="333"/>
                    </a:cxn>
                    <a:cxn ang="0">
                      <a:pos x="2242" y="295"/>
                    </a:cxn>
                    <a:cxn ang="0">
                      <a:pos x="2259" y="272"/>
                    </a:cxn>
                    <a:cxn ang="0">
                      <a:pos x="2227" y="236"/>
                    </a:cxn>
                    <a:cxn ang="0">
                      <a:pos x="2193" y="215"/>
                    </a:cxn>
                    <a:cxn ang="0">
                      <a:pos x="2144" y="192"/>
                    </a:cxn>
                    <a:cxn ang="0">
                      <a:pos x="2067" y="164"/>
                    </a:cxn>
                    <a:cxn ang="0">
                      <a:pos x="1957" y="135"/>
                    </a:cxn>
                    <a:cxn ang="0">
                      <a:pos x="1825" y="103"/>
                    </a:cxn>
                    <a:cxn ang="0">
                      <a:pos x="1691" y="72"/>
                    </a:cxn>
                    <a:cxn ang="0">
                      <a:pos x="1571" y="48"/>
                    </a:cxn>
                    <a:cxn ang="0">
                      <a:pos x="1408" y="29"/>
                    </a:cxn>
                    <a:cxn ang="0">
                      <a:pos x="1270" y="29"/>
                    </a:cxn>
                    <a:cxn ang="0">
                      <a:pos x="800" y="32"/>
                    </a:cxn>
                    <a:cxn ang="0">
                      <a:pos x="237" y="76"/>
                    </a:cxn>
                    <a:cxn ang="0">
                      <a:pos x="66" y="107"/>
                    </a:cxn>
                    <a:cxn ang="0">
                      <a:pos x="8" y="120"/>
                    </a:cxn>
                    <a:cxn ang="0">
                      <a:pos x="0" y="91"/>
                    </a:cxn>
                    <a:cxn ang="0">
                      <a:pos x="0" y="91"/>
                    </a:cxn>
                  </a:cxnLst>
                  <a:rect l="0" t="0" r="r" b="b"/>
                  <a:pathLst>
                    <a:path w="2278" h="333">
                      <a:moveTo>
                        <a:pt x="0" y="91"/>
                      </a:moveTo>
                      <a:lnTo>
                        <a:pt x="80" y="76"/>
                      </a:lnTo>
                      <a:lnTo>
                        <a:pt x="278" y="44"/>
                      </a:lnTo>
                      <a:lnTo>
                        <a:pt x="533" y="21"/>
                      </a:lnTo>
                      <a:lnTo>
                        <a:pt x="813" y="4"/>
                      </a:lnTo>
                      <a:lnTo>
                        <a:pt x="1349" y="0"/>
                      </a:lnTo>
                      <a:lnTo>
                        <a:pt x="1551" y="23"/>
                      </a:lnTo>
                      <a:lnTo>
                        <a:pt x="1635" y="36"/>
                      </a:lnTo>
                      <a:lnTo>
                        <a:pt x="1666" y="4"/>
                      </a:lnTo>
                      <a:lnTo>
                        <a:pt x="1732" y="19"/>
                      </a:lnTo>
                      <a:lnTo>
                        <a:pt x="1888" y="61"/>
                      </a:lnTo>
                      <a:lnTo>
                        <a:pt x="1978" y="89"/>
                      </a:lnTo>
                      <a:lnTo>
                        <a:pt x="2067" y="120"/>
                      </a:lnTo>
                      <a:lnTo>
                        <a:pt x="2146" y="154"/>
                      </a:lnTo>
                      <a:lnTo>
                        <a:pt x="2208" y="188"/>
                      </a:lnTo>
                      <a:lnTo>
                        <a:pt x="2269" y="249"/>
                      </a:lnTo>
                      <a:lnTo>
                        <a:pt x="2278" y="276"/>
                      </a:lnTo>
                      <a:lnTo>
                        <a:pt x="2264" y="304"/>
                      </a:lnTo>
                      <a:lnTo>
                        <a:pt x="2229" y="333"/>
                      </a:lnTo>
                      <a:lnTo>
                        <a:pt x="2242" y="295"/>
                      </a:lnTo>
                      <a:lnTo>
                        <a:pt x="2259" y="272"/>
                      </a:lnTo>
                      <a:lnTo>
                        <a:pt x="2227" y="236"/>
                      </a:lnTo>
                      <a:lnTo>
                        <a:pt x="2193" y="215"/>
                      </a:lnTo>
                      <a:lnTo>
                        <a:pt x="2144" y="192"/>
                      </a:lnTo>
                      <a:lnTo>
                        <a:pt x="2067" y="164"/>
                      </a:lnTo>
                      <a:lnTo>
                        <a:pt x="1957" y="135"/>
                      </a:lnTo>
                      <a:lnTo>
                        <a:pt x="1825" y="103"/>
                      </a:lnTo>
                      <a:lnTo>
                        <a:pt x="1691" y="72"/>
                      </a:lnTo>
                      <a:lnTo>
                        <a:pt x="1571" y="48"/>
                      </a:lnTo>
                      <a:lnTo>
                        <a:pt x="1408" y="29"/>
                      </a:lnTo>
                      <a:lnTo>
                        <a:pt x="1270" y="29"/>
                      </a:lnTo>
                      <a:lnTo>
                        <a:pt x="800" y="32"/>
                      </a:lnTo>
                      <a:lnTo>
                        <a:pt x="237" y="76"/>
                      </a:lnTo>
                      <a:lnTo>
                        <a:pt x="66" y="107"/>
                      </a:lnTo>
                      <a:lnTo>
                        <a:pt x="8" y="120"/>
                      </a:lnTo>
                      <a:lnTo>
                        <a:pt x="0" y="91"/>
                      </a:lnTo>
                      <a:lnTo>
                        <a:pt x="0" y="91"/>
                      </a:lnTo>
                      <a:close/>
                    </a:path>
                  </a:pathLst>
                </a:custGeom>
                <a:solidFill>
                  <a:srgbClr val="666100"/>
                </a:solidFill>
                <a:ln w="9525">
                  <a:noFill/>
                  <a:round/>
                  <a:headEnd/>
                  <a:tailEnd/>
                </a:ln>
              </p:spPr>
              <p:txBody>
                <a:bodyPr/>
                <a:lstStyle/>
                <a:p>
                  <a:pPr>
                    <a:defRPr/>
                  </a:pPr>
                  <a:endParaRPr lang="en-US">
                    <a:cs typeface="+mn-cs"/>
                  </a:endParaRPr>
                </a:p>
              </p:txBody>
            </p:sp>
            <p:sp>
              <p:nvSpPr>
                <p:cNvPr id="401" name="Freeform 45"/>
                <p:cNvSpPr>
                  <a:spLocks/>
                </p:cNvSpPr>
                <p:nvPr/>
              </p:nvSpPr>
              <p:spPr bwMode="auto">
                <a:xfrm>
                  <a:off x="2472" y="2119"/>
                  <a:ext cx="59" cy="93"/>
                </a:xfrm>
                <a:custGeom>
                  <a:avLst/>
                  <a:gdLst/>
                  <a:ahLst/>
                  <a:cxnLst>
                    <a:cxn ang="0">
                      <a:pos x="118" y="25"/>
                    </a:cxn>
                    <a:cxn ang="0">
                      <a:pos x="110" y="40"/>
                    </a:cxn>
                    <a:cxn ang="0">
                      <a:pos x="102" y="61"/>
                    </a:cxn>
                    <a:cxn ang="0">
                      <a:pos x="92" y="85"/>
                    </a:cxn>
                    <a:cxn ang="0">
                      <a:pos x="69" y="150"/>
                    </a:cxn>
                    <a:cxn ang="0">
                      <a:pos x="57" y="188"/>
                    </a:cxn>
                    <a:cxn ang="0">
                      <a:pos x="45" y="228"/>
                    </a:cxn>
                    <a:cxn ang="0">
                      <a:pos x="35" y="270"/>
                    </a:cxn>
                    <a:cxn ang="0">
                      <a:pos x="26" y="310"/>
                    </a:cxn>
                    <a:cxn ang="0">
                      <a:pos x="12" y="386"/>
                    </a:cxn>
                    <a:cxn ang="0">
                      <a:pos x="0" y="460"/>
                    </a:cxn>
                    <a:cxn ang="0">
                      <a:pos x="30" y="441"/>
                    </a:cxn>
                    <a:cxn ang="0">
                      <a:pos x="37" y="369"/>
                    </a:cxn>
                    <a:cxn ang="0">
                      <a:pos x="48" y="298"/>
                    </a:cxn>
                    <a:cxn ang="0">
                      <a:pos x="67" y="217"/>
                    </a:cxn>
                    <a:cxn ang="0">
                      <a:pos x="80" y="175"/>
                    </a:cxn>
                    <a:cxn ang="0">
                      <a:pos x="92" y="137"/>
                    </a:cxn>
                    <a:cxn ang="0">
                      <a:pos x="106" y="99"/>
                    </a:cxn>
                    <a:cxn ang="0">
                      <a:pos x="119" y="66"/>
                    </a:cxn>
                    <a:cxn ang="0">
                      <a:pos x="132" y="40"/>
                    </a:cxn>
                    <a:cxn ang="0">
                      <a:pos x="141" y="19"/>
                    </a:cxn>
                    <a:cxn ang="0">
                      <a:pos x="149" y="0"/>
                    </a:cxn>
                    <a:cxn ang="0">
                      <a:pos x="118" y="25"/>
                    </a:cxn>
                    <a:cxn ang="0">
                      <a:pos x="118" y="25"/>
                    </a:cxn>
                  </a:cxnLst>
                  <a:rect l="0" t="0" r="r" b="b"/>
                  <a:pathLst>
                    <a:path w="149" h="460">
                      <a:moveTo>
                        <a:pt x="118" y="25"/>
                      </a:moveTo>
                      <a:lnTo>
                        <a:pt x="110" y="40"/>
                      </a:lnTo>
                      <a:lnTo>
                        <a:pt x="102" y="61"/>
                      </a:lnTo>
                      <a:lnTo>
                        <a:pt x="92" y="85"/>
                      </a:lnTo>
                      <a:lnTo>
                        <a:pt x="69" y="150"/>
                      </a:lnTo>
                      <a:lnTo>
                        <a:pt x="57" y="188"/>
                      </a:lnTo>
                      <a:lnTo>
                        <a:pt x="45" y="228"/>
                      </a:lnTo>
                      <a:lnTo>
                        <a:pt x="35" y="270"/>
                      </a:lnTo>
                      <a:lnTo>
                        <a:pt x="26" y="310"/>
                      </a:lnTo>
                      <a:lnTo>
                        <a:pt x="12" y="386"/>
                      </a:lnTo>
                      <a:lnTo>
                        <a:pt x="0" y="460"/>
                      </a:lnTo>
                      <a:lnTo>
                        <a:pt x="30" y="441"/>
                      </a:lnTo>
                      <a:lnTo>
                        <a:pt x="37" y="369"/>
                      </a:lnTo>
                      <a:lnTo>
                        <a:pt x="48" y="298"/>
                      </a:lnTo>
                      <a:lnTo>
                        <a:pt x="67" y="217"/>
                      </a:lnTo>
                      <a:lnTo>
                        <a:pt x="80" y="175"/>
                      </a:lnTo>
                      <a:lnTo>
                        <a:pt x="92" y="137"/>
                      </a:lnTo>
                      <a:lnTo>
                        <a:pt x="106" y="99"/>
                      </a:lnTo>
                      <a:lnTo>
                        <a:pt x="119" y="66"/>
                      </a:lnTo>
                      <a:lnTo>
                        <a:pt x="132" y="40"/>
                      </a:lnTo>
                      <a:lnTo>
                        <a:pt x="141" y="19"/>
                      </a:lnTo>
                      <a:lnTo>
                        <a:pt x="149" y="0"/>
                      </a:lnTo>
                      <a:lnTo>
                        <a:pt x="118" y="25"/>
                      </a:lnTo>
                      <a:lnTo>
                        <a:pt x="118" y="25"/>
                      </a:lnTo>
                      <a:close/>
                    </a:path>
                  </a:pathLst>
                </a:custGeom>
                <a:solidFill>
                  <a:srgbClr val="C2D6C2"/>
                </a:solidFill>
                <a:ln w="9525">
                  <a:noFill/>
                  <a:round/>
                  <a:headEnd/>
                  <a:tailEnd/>
                </a:ln>
              </p:spPr>
              <p:txBody>
                <a:bodyPr/>
                <a:lstStyle/>
                <a:p>
                  <a:pPr>
                    <a:defRPr/>
                  </a:pPr>
                  <a:endParaRPr lang="en-US">
                    <a:cs typeface="+mn-cs"/>
                  </a:endParaRPr>
                </a:p>
              </p:txBody>
            </p:sp>
            <p:sp>
              <p:nvSpPr>
                <p:cNvPr id="402" name="Freeform 46"/>
                <p:cNvSpPr>
                  <a:spLocks/>
                </p:cNvSpPr>
                <p:nvPr/>
              </p:nvSpPr>
              <p:spPr bwMode="auto">
                <a:xfrm>
                  <a:off x="2651" y="2085"/>
                  <a:ext cx="34" cy="80"/>
                </a:xfrm>
                <a:custGeom>
                  <a:avLst/>
                  <a:gdLst/>
                  <a:ahLst/>
                  <a:cxnLst>
                    <a:cxn ang="0">
                      <a:pos x="85" y="0"/>
                    </a:cxn>
                    <a:cxn ang="0">
                      <a:pos x="80" y="11"/>
                    </a:cxn>
                    <a:cxn ang="0">
                      <a:pos x="64" y="47"/>
                    </a:cxn>
                    <a:cxn ang="0">
                      <a:pos x="47" y="102"/>
                    </a:cxn>
                    <a:cxn ang="0">
                      <a:pos x="29" y="171"/>
                    </a:cxn>
                    <a:cxn ang="0">
                      <a:pos x="6" y="323"/>
                    </a:cxn>
                    <a:cxn ang="0">
                      <a:pos x="0" y="399"/>
                    </a:cxn>
                    <a:cxn ang="0">
                      <a:pos x="39" y="399"/>
                    </a:cxn>
                    <a:cxn ang="0">
                      <a:pos x="41" y="308"/>
                    </a:cxn>
                    <a:cxn ang="0">
                      <a:pos x="53" y="142"/>
                    </a:cxn>
                    <a:cxn ang="0">
                      <a:pos x="62" y="78"/>
                    </a:cxn>
                    <a:cxn ang="0">
                      <a:pos x="73" y="34"/>
                    </a:cxn>
                    <a:cxn ang="0">
                      <a:pos x="85" y="0"/>
                    </a:cxn>
                    <a:cxn ang="0">
                      <a:pos x="85" y="0"/>
                    </a:cxn>
                  </a:cxnLst>
                  <a:rect l="0" t="0" r="r" b="b"/>
                  <a:pathLst>
                    <a:path w="85" h="399">
                      <a:moveTo>
                        <a:pt x="85" y="0"/>
                      </a:moveTo>
                      <a:lnTo>
                        <a:pt x="80" y="11"/>
                      </a:lnTo>
                      <a:lnTo>
                        <a:pt x="64" y="47"/>
                      </a:lnTo>
                      <a:lnTo>
                        <a:pt x="47" y="102"/>
                      </a:lnTo>
                      <a:lnTo>
                        <a:pt x="29" y="171"/>
                      </a:lnTo>
                      <a:lnTo>
                        <a:pt x="6" y="323"/>
                      </a:lnTo>
                      <a:lnTo>
                        <a:pt x="0" y="399"/>
                      </a:lnTo>
                      <a:lnTo>
                        <a:pt x="39" y="399"/>
                      </a:lnTo>
                      <a:lnTo>
                        <a:pt x="41" y="308"/>
                      </a:lnTo>
                      <a:lnTo>
                        <a:pt x="53" y="142"/>
                      </a:lnTo>
                      <a:lnTo>
                        <a:pt x="62" y="78"/>
                      </a:lnTo>
                      <a:lnTo>
                        <a:pt x="73" y="34"/>
                      </a:lnTo>
                      <a:lnTo>
                        <a:pt x="85" y="0"/>
                      </a:lnTo>
                      <a:lnTo>
                        <a:pt x="85" y="0"/>
                      </a:lnTo>
                      <a:close/>
                    </a:path>
                  </a:pathLst>
                </a:custGeom>
                <a:solidFill>
                  <a:srgbClr val="C2D6C2"/>
                </a:solidFill>
                <a:ln w="9525">
                  <a:noFill/>
                  <a:round/>
                  <a:headEnd/>
                  <a:tailEnd/>
                </a:ln>
              </p:spPr>
              <p:txBody>
                <a:bodyPr/>
                <a:lstStyle/>
                <a:p>
                  <a:pPr>
                    <a:defRPr/>
                  </a:pPr>
                  <a:endParaRPr lang="en-US">
                    <a:cs typeface="+mn-cs"/>
                  </a:endParaRPr>
                </a:p>
              </p:txBody>
            </p:sp>
            <p:grpSp>
              <p:nvGrpSpPr>
                <p:cNvPr id="403" name="Group 47"/>
                <p:cNvGrpSpPr>
                  <a:grpSpLocks/>
                </p:cNvGrpSpPr>
                <p:nvPr/>
              </p:nvGrpSpPr>
              <p:grpSpPr bwMode="auto">
                <a:xfrm>
                  <a:off x="2811" y="1905"/>
                  <a:ext cx="228" cy="171"/>
                  <a:chOff x="4596" y="1249"/>
                  <a:chExt cx="572" cy="430"/>
                </a:xfrm>
              </p:grpSpPr>
              <p:sp>
                <p:nvSpPr>
                  <p:cNvPr id="404" name="Freeform 48"/>
                  <p:cNvSpPr>
                    <a:spLocks/>
                  </p:cNvSpPr>
                  <p:nvPr/>
                </p:nvSpPr>
                <p:spPr bwMode="auto">
                  <a:xfrm>
                    <a:off x="4754" y="1257"/>
                    <a:ext cx="330" cy="156"/>
                  </a:xfrm>
                  <a:custGeom>
                    <a:avLst/>
                    <a:gdLst/>
                    <a:ahLst/>
                    <a:cxnLst>
                      <a:cxn ang="0">
                        <a:pos x="181" y="0"/>
                      </a:cxn>
                      <a:cxn ang="0">
                        <a:pos x="74" y="9"/>
                      </a:cxn>
                      <a:cxn ang="0">
                        <a:pos x="0" y="19"/>
                      </a:cxn>
                      <a:cxn ang="0">
                        <a:pos x="164" y="59"/>
                      </a:cxn>
                      <a:cxn ang="0">
                        <a:pos x="354" y="144"/>
                      </a:cxn>
                      <a:cxn ang="0">
                        <a:pos x="466" y="224"/>
                      </a:cxn>
                      <a:cxn ang="0">
                        <a:pos x="508" y="281"/>
                      </a:cxn>
                      <a:cxn ang="0">
                        <a:pos x="510" y="319"/>
                      </a:cxn>
                      <a:cxn ang="0">
                        <a:pos x="650" y="302"/>
                      </a:cxn>
                      <a:cxn ang="0">
                        <a:pos x="660" y="277"/>
                      </a:cxn>
                      <a:cxn ang="0">
                        <a:pos x="654" y="251"/>
                      </a:cxn>
                      <a:cxn ang="0">
                        <a:pos x="645" y="230"/>
                      </a:cxn>
                      <a:cxn ang="0">
                        <a:pos x="513" y="233"/>
                      </a:cxn>
                      <a:cxn ang="0">
                        <a:pos x="603" y="192"/>
                      </a:cxn>
                      <a:cxn ang="0">
                        <a:pos x="591" y="176"/>
                      </a:cxn>
                      <a:cxn ang="0">
                        <a:pos x="493" y="121"/>
                      </a:cxn>
                      <a:cxn ang="0">
                        <a:pos x="394" y="74"/>
                      </a:cxn>
                      <a:cxn ang="0">
                        <a:pos x="297" y="34"/>
                      </a:cxn>
                      <a:cxn ang="0">
                        <a:pos x="181" y="0"/>
                      </a:cxn>
                      <a:cxn ang="0">
                        <a:pos x="181" y="0"/>
                      </a:cxn>
                    </a:cxnLst>
                    <a:rect l="0" t="0" r="r" b="b"/>
                    <a:pathLst>
                      <a:path w="660" h="319">
                        <a:moveTo>
                          <a:pt x="181" y="0"/>
                        </a:moveTo>
                        <a:lnTo>
                          <a:pt x="74" y="9"/>
                        </a:lnTo>
                        <a:lnTo>
                          <a:pt x="0" y="19"/>
                        </a:lnTo>
                        <a:lnTo>
                          <a:pt x="164" y="59"/>
                        </a:lnTo>
                        <a:lnTo>
                          <a:pt x="354" y="144"/>
                        </a:lnTo>
                        <a:lnTo>
                          <a:pt x="466" y="224"/>
                        </a:lnTo>
                        <a:lnTo>
                          <a:pt x="508" y="281"/>
                        </a:lnTo>
                        <a:lnTo>
                          <a:pt x="510" y="319"/>
                        </a:lnTo>
                        <a:lnTo>
                          <a:pt x="650" y="302"/>
                        </a:lnTo>
                        <a:lnTo>
                          <a:pt x="660" y="277"/>
                        </a:lnTo>
                        <a:lnTo>
                          <a:pt x="654" y="251"/>
                        </a:lnTo>
                        <a:lnTo>
                          <a:pt x="645" y="230"/>
                        </a:lnTo>
                        <a:lnTo>
                          <a:pt x="513" y="233"/>
                        </a:lnTo>
                        <a:lnTo>
                          <a:pt x="603" y="192"/>
                        </a:lnTo>
                        <a:lnTo>
                          <a:pt x="591" y="176"/>
                        </a:lnTo>
                        <a:lnTo>
                          <a:pt x="493" y="121"/>
                        </a:lnTo>
                        <a:lnTo>
                          <a:pt x="394" y="74"/>
                        </a:lnTo>
                        <a:lnTo>
                          <a:pt x="297" y="34"/>
                        </a:lnTo>
                        <a:lnTo>
                          <a:pt x="181" y="0"/>
                        </a:lnTo>
                        <a:lnTo>
                          <a:pt x="181" y="0"/>
                        </a:lnTo>
                        <a:close/>
                      </a:path>
                    </a:pathLst>
                  </a:custGeom>
                  <a:solidFill>
                    <a:srgbClr val="FFFFFF"/>
                  </a:solidFill>
                  <a:ln w="9525">
                    <a:noFill/>
                    <a:round/>
                    <a:headEnd/>
                    <a:tailEnd/>
                  </a:ln>
                </p:spPr>
                <p:txBody>
                  <a:bodyPr/>
                  <a:lstStyle/>
                  <a:p>
                    <a:pPr>
                      <a:defRPr/>
                    </a:pPr>
                    <a:endParaRPr lang="en-US">
                      <a:cs typeface="+mn-cs"/>
                    </a:endParaRPr>
                  </a:p>
                </p:txBody>
              </p:sp>
              <p:sp>
                <p:nvSpPr>
                  <p:cNvPr id="405" name="Freeform 49"/>
                  <p:cNvSpPr>
                    <a:spLocks/>
                  </p:cNvSpPr>
                  <p:nvPr/>
                </p:nvSpPr>
                <p:spPr bwMode="auto">
                  <a:xfrm>
                    <a:off x="4877" y="1434"/>
                    <a:ext cx="46" cy="241"/>
                  </a:xfrm>
                  <a:custGeom>
                    <a:avLst/>
                    <a:gdLst/>
                    <a:ahLst/>
                    <a:cxnLst>
                      <a:cxn ang="0">
                        <a:pos x="32" y="0"/>
                      </a:cxn>
                      <a:cxn ang="0">
                        <a:pos x="3" y="396"/>
                      </a:cxn>
                      <a:cxn ang="0">
                        <a:pos x="32" y="318"/>
                      </a:cxn>
                      <a:cxn ang="0">
                        <a:pos x="32" y="417"/>
                      </a:cxn>
                      <a:cxn ang="0">
                        <a:pos x="3" y="419"/>
                      </a:cxn>
                      <a:cxn ang="0">
                        <a:pos x="0" y="445"/>
                      </a:cxn>
                      <a:cxn ang="0">
                        <a:pos x="26" y="457"/>
                      </a:cxn>
                      <a:cxn ang="0">
                        <a:pos x="19" y="487"/>
                      </a:cxn>
                      <a:cxn ang="0">
                        <a:pos x="64" y="477"/>
                      </a:cxn>
                      <a:cxn ang="0">
                        <a:pos x="47" y="455"/>
                      </a:cxn>
                      <a:cxn ang="0">
                        <a:pos x="57" y="434"/>
                      </a:cxn>
                      <a:cxn ang="0">
                        <a:pos x="95" y="0"/>
                      </a:cxn>
                      <a:cxn ang="0">
                        <a:pos x="32" y="0"/>
                      </a:cxn>
                      <a:cxn ang="0">
                        <a:pos x="32" y="0"/>
                      </a:cxn>
                    </a:cxnLst>
                    <a:rect l="0" t="0" r="r" b="b"/>
                    <a:pathLst>
                      <a:path w="95" h="487">
                        <a:moveTo>
                          <a:pt x="32" y="0"/>
                        </a:moveTo>
                        <a:lnTo>
                          <a:pt x="3" y="396"/>
                        </a:lnTo>
                        <a:lnTo>
                          <a:pt x="32" y="318"/>
                        </a:lnTo>
                        <a:lnTo>
                          <a:pt x="32" y="417"/>
                        </a:lnTo>
                        <a:lnTo>
                          <a:pt x="3" y="419"/>
                        </a:lnTo>
                        <a:lnTo>
                          <a:pt x="0" y="445"/>
                        </a:lnTo>
                        <a:lnTo>
                          <a:pt x="26" y="457"/>
                        </a:lnTo>
                        <a:lnTo>
                          <a:pt x="19" y="487"/>
                        </a:lnTo>
                        <a:lnTo>
                          <a:pt x="64" y="477"/>
                        </a:lnTo>
                        <a:lnTo>
                          <a:pt x="47" y="455"/>
                        </a:lnTo>
                        <a:lnTo>
                          <a:pt x="57" y="434"/>
                        </a:lnTo>
                        <a:lnTo>
                          <a:pt x="95" y="0"/>
                        </a:lnTo>
                        <a:lnTo>
                          <a:pt x="32" y="0"/>
                        </a:lnTo>
                        <a:lnTo>
                          <a:pt x="32" y="0"/>
                        </a:lnTo>
                        <a:close/>
                      </a:path>
                    </a:pathLst>
                  </a:custGeom>
                  <a:solidFill>
                    <a:srgbClr val="FFFFFF"/>
                  </a:solidFill>
                  <a:ln w="9525">
                    <a:noFill/>
                    <a:round/>
                    <a:headEnd/>
                    <a:tailEnd/>
                  </a:ln>
                </p:spPr>
                <p:txBody>
                  <a:bodyPr/>
                  <a:lstStyle/>
                  <a:p>
                    <a:pPr>
                      <a:defRPr/>
                    </a:pPr>
                    <a:endParaRPr lang="en-US">
                      <a:cs typeface="+mn-cs"/>
                    </a:endParaRPr>
                  </a:p>
                </p:txBody>
              </p:sp>
              <p:sp>
                <p:nvSpPr>
                  <p:cNvPr id="406" name="Freeform 50"/>
                  <p:cNvSpPr>
                    <a:spLocks/>
                  </p:cNvSpPr>
                  <p:nvPr/>
                </p:nvSpPr>
                <p:spPr bwMode="auto">
                  <a:xfrm>
                    <a:off x="4596" y="1249"/>
                    <a:ext cx="572" cy="189"/>
                  </a:xfrm>
                  <a:custGeom>
                    <a:avLst/>
                    <a:gdLst/>
                    <a:ahLst/>
                    <a:cxnLst>
                      <a:cxn ang="0">
                        <a:pos x="273" y="17"/>
                      </a:cxn>
                      <a:cxn ang="0">
                        <a:pos x="445" y="76"/>
                      </a:cxn>
                      <a:cxn ang="0">
                        <a:pos x="657" y="170"/>
                      </a:cxn>
                      <a:cxn ang="0">
                        <a:pos x="768" y="255"/>
                      </a:cxn>
                      <a:cxn ang="0">
                        <a:pos x="802" y="299"/>
                      </a:cxn>
                      <a:cxn ang="0">
                        <a:pos x="808" y="333"/>
                      </a:cxn>
                      <a:cxn ang="0">
                        <a:pos x="895" y="343"/>
                      </a:cxn>
                      <a:cxn ang="0">
                        <a:pos x="986" y="323"/>
                      </a:cxn>
                      <a:cxn ang="0">
                        <a:pos x="992" y="282"/>
                      </a:cxn>
                      <a:cxn ang="0">
                        <a:pos x="975" y="230"/>
                      </a:cxn>
                      <a:cxn ang="0">
                        <a:pos x="935" y="189"/>
                      </a:cxn>
                      <a:cxn ang="0">
                        <a:pos x="715" y="76"/>
                      </a:cxn>
                      <a:cxn ang="0">
                        <a:pos x="464" y="0"/>
                      </a:cxn>
                      <a:cxn ang="0">
                        <a:pos x="772" y="35"/>
                      </a:cxn>
                      <a:cxn ang="0">
                        <a:pos x="1028" y="112"/>
                      </a:cxn>
                      <a:cxn ang="0">
                        <a:pos x="1133" y="202"/>
                      </a:cxn>
                      <a:cxn ang="0">
                        <a:pos x="1142" y="247"/>
                      </a:cxn>
                      <a:cxn ang="0">
                        <a:pos x="1085" y="306"/>
                      </a:cxn>
                      <a:cxn ang="0">
                        <a:pos x="975" y="346"/>
                      </a:cxn>
                      <a:cxn ang="0">
                        <a:pos x="813" y="371"/>
                      </a:cxn>
                      <a:cxn ang="0">
                        <a:pos x="600" y="371"/>
                      </a:cxn>
                      <a:cxn ang="0">
                        <a:pos x="365" y="343"/>
                      </a:cxn>
                      <a:cxn ang="0">
                        <a:pos x="137" y="280"/>
                      </a:cxn>
                      <a:cxn ang="0">
                        <a:pos x="9" y="189"/>
                      </a:cxn>
                      <a:cxn ang="0">
                        <a:pos x="0" y="130"/>
                      </a:cxn>
                      <a:cxn ang="0">
                        <a:pos x="36" y="80"/>
                      </a:cxn>
                      <a:cxn ang="0">
                        <a:pos x="19" y="141"/>
                      </a:cxn>
                      <a:cxn ang="0">
                        <a:pos x="62" y="208"/>
                      </a:cxn>
                      <a:cxn ang="0">
                        <a:pos x="180" y="266"/>
                      </a:cxn>
                      <a:cxn ang="0">
                        <a:pos x="186" y="247"/>
                      </a:cxn>
                      <a:cxn ang="0">
                        <a:pos x="62" y="173"/>
                      </a:cxn>
                      <a:cxn ang="0">
                        <a:pos x="40" y="109"/>
                      </a:cxn>
                      <a:cxn ang="0">
                        <a:pos x="74" y="59"/>
                      </a:cxn>
                      <a:cxn ang="0">
                        <a:pos x="277" y="8"/>
                      </a:cxn>
                      <a:cxn ang="0">
                        <a:pos x="416" y="0"/>
                      </a:cxn>
                    </a:cxnLst>
                    <a:rect l="0" t="0" r="r" b="b"/>
                    <a:pathLst>
                      <a:path w="1142" h="377">
                        <a:moveTo>
                          <a:pt x="416" y="0"/>
                        </a:moveTo>
                        <a:lnTo>
                          <a:pt x="273" y="17"/>
                        </a:lnTo>
                        <a:lnTo>
                          <a:pt x="264" y="31"/>
                        </a:lnTo>
                        <a:lnTo>
                          <a:pt x="445" y="76"/>
                        </a:lnTo>
                        <a:lnTo>
                          <a:pt x="574" y="126"/>
                        </a:lnTo>
                        <a:lnTo>
                          <a:pt x="657" y="170"/>
                        </a:lnTo>
                        <a:lnTo>
                          <a:pt x="730" y="217"/>
                        </a:lnTo>
                        <a:lnTo>
                          <a:pt x="768" y="255"/>
                        </a:lnTo>
                        <a:lnTo>
                          <a:pt x="792" y="280"/>
                        </a:lnTo>
                        <a:lnTo>
                          <a:pt x="802" y="299"/>
                        </a:lnTo>
                        <a:lnTo>
                          <a:pt x="808" y="323"/>
                        </a:lnTo>
                        <a:lnTo>
                          <a:pt x="808" y="333"/>
                        </a:lnTo>
                        <a:lnTo>
                          <a:pt x="800" y="354"/>
                        </a:lnTo>
                        <a:lnTo>
                          <a:pt x="895" y="343"/>
                        </a:lnTo>
                        <a:lnTo>
                          <a:pt x="965" y="329"/>
                        </a:lnTo>
                        <a:lnTo>
                          <a:pt x="986" y="323"/>
                        </a:lnTo>
                        <a:lnTo>
                          <a:pt x="992" y="306"/>
                        </a:lnTo>
                        <a:lnTo>
                          <a:pt x="992" y="282"/>
                        </a:lnTo>
                        <a:lnTo>
                          <a:pt x="986" y="259"/>
                        </a:lnTo>
                        <a:lnTo>
                          <a:pt x="975" y="230"/>
                        </a:lnTo>
                        <a:lnTo>
                          <a:pt x="962" y="215"/>
                        </a:lnTo>
                        <a:lnTo>
                          <a:pt x="935" y="189"/>
                        </a:lnTo>
                        <a:lnTo>
                          <a:pt x="891" y="156"/>
                        </a:lnTo>
                        <a:lnTo>
                          <a:pt x="715" y="76"/>
                        </a:lnTo>
                        <a:lnTo>
                          <a:pt x="597" y="31"/>
                        </a:lnTo>
                        <a:lnTo>
                          <a:pt x="464" y="0"/>
                        </a:lnTo>
                        <a:lnTo>
                          <a:pt x="637" y="10"/>
                        </a:lnTo>
                        <a:lnTo>
                          <a:pt x="772" y="35"/>
                        </a:lnTo>
                        <a:lnTo>
                          <a:pt x="916" y="69"/>
                        </a:lnTo>
                        <a:lnTo>
                          <a:pt x="1028" y="112"/>
                        </a:lnTo>
                        <a:lnTo>
                          <a:pt x="1104" y="164"/>
                        </a:lnTo>
                        <a:lnTo>
                          <a:pt x="1133" y="202"/>
                        </a:lnTo>
                        <a:lnTo>
                          <a:pt x="1142" y="230"/>
                        </a:lnTo>
                        <a:lnTo>
                          <a:pt x="1142" y="247"/>
                        </a:lnTo>
                        <a:lnTo>
                          <a:pt x="1123" y="282"/>
                        </a:lnTo>
                        <a:lnTo>
                          <a:pt x="1085" y="306"/>
                        </a:lnTo>
                        <a:lnTo>
                          <a:pt x="1038" y="327"/>
                        </a:lnTo>
                        <a:lnTo>
                          <a:pt x="975" y="346"/>
                        </a:lnTo>
                        <a:lnTo>
                          <a:pt x="903" y="362"/>
                        </a:lnTo>
                        <a:lnTo>
                          <a:pt x="813" y="371"/>
                        </a:lnTo>
                        <a:lnTo>
                          <a:pt x="718" y="377"/>
                        </a:lnTo>
                        <a:lnTo>
                          <a:pt x="600" y="371"/>
                        </a:lnTo>
                        <a:lnTo>
                          <a:pt x="488" y="363"/>
                        </a:lnTo>
                        <a:lnTo>
                          <a:pt x="365" y="343"/>
                        </a:lnTo>
                        <a:lnTo>
                          <a:pt x="258" y="316"/>
                        </a:lnTo>
                        <a:lnTo>
                          <a:pt x="137" y="280"/>
                        </a:lnTo>
                        <a:lnTo>
                          <a:pt x="45" y="227"/>
                        </a:lnTo>
                        <a:lnTo>
                          <a:pt x="9" y="189"/>
                        </a:lnTo>
                        <a:lnTo>
                          <a:pt x="0" y="156"/>
                        </a:lnTo>
                        <a:lnTo>
                          <a:pt x="0" y="130"/>
                        </a:lnTo>
                        <a:lnTo>
                          <a:pt x="9" y="107"/>
                        </a:lnTo>
                        <a:lnTo>
                          <a:pt x="36" y="80"/>
                        </a:lnTo>
                        <a:lnTo>
                          <a:pt x="19" y="116"/>
                        </a:lnTo>
                        <a:lnTo>
                          <a:pt x="19" y="141"/>
                        </a:lnTo>
                        <a:lnTo>
                          <a:pt x="30" y="173"/>
                        </a:lnTo>
                        <a:lnTo>
                          <a:pt x="62" y="208"/>
                        </a:lnTo>
                        <a:lnTo>
                          <a:pt x="110" y="238"/>
                        </a:lnTo>
                        <a:lnTo>
                          <a:pt x="180" y="266"/>
                        </a:lnTo>
                        <a:lnTo>
                          <a:pt x="273" y="282"/>
                        </a:lnTo>
                        <a:lnTo>
                          <a:pt x="186" y="247"/>
                        </a:lnTo>
                        <a:lnTo>
                          <a:pt x="102" y="208"/>
                        </a:lnTo>
                        <a:lnTo>
                          <a:pt x="62" y="173"/>
                        </a:lnTo>
                        <a:lnTo>
                          <a:pt x="43" y="143"/>
                        </a:lnTo>
                        <a:lnTo>
                          <a:pt x="40" y="109"/>
                        </a:lnTo>
                        <a:lnTo>
                          <a:pt x="49" y="82"/>
                        </a:lnTo>
                        <a:lnTo>
                          <a:pt x="74" y="59"/>
                        </a:lnTo>
                        <a:lnTo>
                          <a:pt x="146" y="29"/>
                        </a:lnTo>
                        <a:lnTo>
                          <a:pt x="277" y="8"/>
                        </a:lnTo>
                        <a:lnTo>
                          <a:pt x="389" y="0"/>
                        </a:lnTo>
                        <a:lnTo>
                          <a:pt x="416" y="0"/>
                        </a:lnTo>
                        <a:lnTo>
                          <a:pt x="416" y="0"/>
                        </a:lnTo>
                        <a:close/>
                      </a:path>
                    </a:pathLst>
                  </a:custGeom>
                  <a:solidFill>
                    <a:srgbClr val="000000"/>
                  </a:solidFill>
                  <a:ln w="9525">
                    <a:noFill/>
                    <a:round/>
                    <a:headEnd/>
                    <a:tailEnd/>
                  </a:ln>
                </p:spPr>
                <p:txBody>
                  <a:bodyPr/>
                  <a:lstStyle/>
                  <a:p>
                    <a:pPr>
                      <a:defRPr/>
                    </a:pPr>
                    <a:endParaRPr lang="en-US">
                      <a:cs typeface="+mn-cs"/>
                    </a:endParaRPr>
                  </a:p>
                </p:txBody>
              </p:sp>
              <p:sp>
                <p:nvSpPr>
                  <p:cNvPr id="407" name="Freeform 51"/>
                  <p:cNvSpPr>
                    <a:spLocks/>
                  </p:cNvSpPr>
                  <p:nvPr/>
                </p:nvSpPr>
                <p:spPr bwMode="auto">
                  <a:xfrm>
                    <a:off x="5017" y="1349"/>
                    <a:ext cx="77" cy="20"/>
                  </a:xfrm>
                  <a:custGeom>
                    <a:avLst/>
                    <a:gdLst/>
                    <a:ahLst/>
                    <a:cxnLst>
                      <a:cxn ang="0">
                        <a:pos x="129" y="0"/>
                      </a:cxn>
                      <a:cxn ang="0">
                        <a:pos x="82" y="23"/>
                      </a:cxn>
                      <a:cxn ang="0">
                        <a:pos x="0" y="40"/>
                      </a:cxn>
                      <a:cxn ang="0">
                        <a:pos x="95" y="26"/>
                      </a:cxn>
                      <a:cxn ang="0">
                        <a:pos x="148" y="13"/>
                      </a:cxn>
                      <a:cxn ang="0">
                        <a:pos x="129" y="0"/>
                      </a:cxn>
                      <a:cxn ang="0">
                        <a:pos x="129" y="0"/>
                      </a:cxn>
                    </a:cxnLst>
                    <a:rect l="0" t="0" r="r" b="b"/>
                    <a:pathLst>
                      <a:path w="148" h="40">
                        <a:moveTo>
                          <a:pt x="129" y="0"/>
                        </a:moveTo>
                        <a:lnTo>
                          <a:pt x="82" y="23"/>
                        </a:lnTo>
                        <a:lnTo>
                          <a:pt x="0" y="40"/>
                        </a:lnTo>
                        <a:lnTo>
                          <a:pt x="95" y="26"/>
                        </a:lnTo>
                        <a:lnTo>
                          <a:pt x="148" y="13"/>
                        </a:lnTo>
                        <a:lnTo>
                          <a:pt x="129" y="0"/>
                        </a:lnTo>
                        <a:lnTo>
                          <a:pt x="129" y="0"/>
                        </a:lnTo>
                        <a:close/>
                      </a:path>
                    </a:pathLst>
                  </a:custGeom>
                  <a:solidFill>
                    <a:srgbClr val="000000"/>
                  </a:solidFill>
                  <a:ln w="9525">
                    <a:noFill/>
                    <a:round/>
                    <a:headEnd/>
                    <a:tailEnd/>
                  </a:ln>
                </p:spPr>
                <p:txBody>
                  <a:bodyPr/>
                  <a:lstStyle/>
                  <a:p>
                    <a:pPr>
                      <a:defRPr/>
                    </a:pPr>
                    <a:endParaRPr lang="en-US">
                      <a:cs typeface="+mn-cs"/>
                    </a:endParaRPr>
                  </a:p>
                </p:txBody>
              </p:sp>
              <p:sp>
                <p:nvSpPr>
                  <p:cNvPr id="408" name="Freeform 52"/>
                  <p:cNvSpPr>
                    <a:spLocks/>
                  </p:cNvSpPr>
                  <p:nvPr/>
                </p:nvSpPr>
                <p:spPr bwMode="auto">
                  <a:xfrm>
                    <a:off x="4884" y="1422"/>
                    <a:ext cx="74" cy="257"/>
                  </a:xfrm>
                  <a:custGeom>
                    <a:avLst/>
                    <a:gdLst/>
                    <a:ahLst/>
                    <a:cxnLst>
                      <a:cxn ang="0">
                        <a:pos x="91" y="25"/>
                      </a:cxn>
                      <a:cxn ang="0">
                        <a:pos x="63" y="358"/>
                      </a:cxn>
                      <a:cxn ang="0">
                        <a:pos x="144" y="365"/>
                      </a:cxn>
                      <a:cxn ang="0">
                        <a:pos x="83" y="430"/>
                      </a:cxn>
                      <a:cxn ang="0">
                        <a:pos x="108" y="445"/>
                      </a:cxn>
                      <a:cxn ang="0">
                        <a:pos x="123" y="460"/>
                      </a:cxn>
                      <a:cxn ang="0">
                        <a:pos x="123" y="477"/>
                      </a:cxn>
                      <a:cxn ang="0">
                        <a:pos x="97" y="498"/>
                      </a:cxn>
                      <a:cxn ang="0">
                        <a:pos x="34" y="514"/>
                      </a:cxn>
                      <a:cxn ang="0">
                        <a:pos x="83" y="491"/>
                      </a:cxn>
                      <a:cxn ang="0">
                        <a:pos x="59" y="477"/>
                      </a:cxn>
                      <a:cxn ang="0">
                        <a:pos x="78" y="460"/>
                      </a:cxn>
                      <a:cxn ang="0">
                        <a:pos x="74" y="441"/>
                      </a:cxn>
                      <a:cxn ang="0">
                        <a:pos x="34" y="453"/>
                      </a:cxn>
                      <a:cxn ang="0">
                        <a:pos x="0" y="458"/>
                      </a:cxn>
                      <a:cxn ang="0">
                        <a:pos x="40" y="441"/>
                      </a:cxn>
                      <a:cxn ang="0">
                        <a:pos x="44" y="411"/>
                      </a:cxn>
                      <a:cxn ang="0">
                        <a:pos x="78" y="0"/>
                      </a:cxn>
                      <a:cxn ang="0">
                        <a:pos x="91" y="25"/>
                      </a:cxn>
                      <a:cxn ang="0">
                        <a:pos x="91" y="25"/>
                      </a:cxn>
                    </a:cxnLst>
                    <a:rect l="0" t="0" r="r" b="b"/>
                    <a:pathLst>
                      <a:path w="144" h="514">
                        <a:moveTo>
                          <a:pt x="91" y="25"/>
                        </a:moveTo>
                        <a:lnTo>
                          <a:pt x="63" y="358"/>
                        </a:lnTo>
                        <a:lnTo>
                          <a:pt x="144" y="365"/>
                        </a:lnTo>
                        <a:lnTo>
                          <a:pt x="83" y="430"/>
                        </a:lnTo>
                        <a:lnTo>
                          <a:pt x="108" y="445"/>
                        </a:lnTo>
                        <a:lnTo>
                          <a:pt x="123" y="460"/>
                        </a:lnTo>
                        <a:lnTo>
                          <a:pt x="123" y="477"/>
                        </a:lnTo>
                        <a:lnTo>
                          <a:pt x="97" y="498"/>
                        </a:lnTo>
                        <a:lnTo>
                          <a:pt x="34" y="514"/>
                        </a:lnTo>
                        <a:lnTo>
                          <a:pt x="83" y="491"/>
                        </a:lnTo>
                        <a:lnTo>
                          <a:pt x="59" y="477"/>
                        </a:lnTo>
                        <a:lnTo>
                          <a:pt x="78" y="460"/>
                        </a:lnTo>
                        <a:lnTo>
                          <a:pt x="74" y="441"/>
                        </a:lnTo>
                        <a:lnTo>
                          <a:pt x="34" y="453"/>
                        </a:lnTo>
                        <a:lnTo>
                          <a:pt x="0" y="458"/>
                        </a:lnTo>
                        <a:lnTo>
                          <a:pt x="40" y="441"/>
                        </a:lnTo>
                        <a:lnTo>
                          <a:pt x="44" y="411"/>
                        </a:lnTo>
                        <a:lnTo>
                          <a:pt x="78" y="0"/>
                        </a:lnTo>
                        <a:lnTo>
                          <a:pt x="91" y="25"/>
                        </a:lnTo>
                        <a:lnTo>
                          <a:pt x="91" y="25"/>
                        </a:lnTo>
                        <a:close/>
                      </a:path>
                    </a:pathLst>
                  </a:custGeom>
                  <a:solidFill>
                    <a:srgbClr val="000000"/>
                  </a:solidFill>
                  <a:ln w="9525">
                    <a:noFill/>
                    <a:round/>
                    <a:headEnd/>
                    <a:tailEnd/>
                  </a:ln>
                </p:spPr>
                <p:txBody>
                  <a:bodyPr/>
                  <a:lstStyle/>
                  <a:p>
                    <a:pPr>
                      <a:defRPr/>
                    </a:pPr>
                    <a:endParaRPr lang="en-US">
                      <a:cs typeface="+mn-cs"/>
                    </a:endParaRPr>
                  </a:p>
                </p:txBody>
              </p:sp>
              <p:sp>
                <p:nvSpPr>
                  <p:cNvPr id="409" name="Freeform 53"/>
                  <p:cNvSpPr>
                    <a:spLocks/>
                  </p:cNvSpPr>
                  <p:nvPr/>
                </p:nvSpPr>
                <p:spPr bwMode="auto">
                  <a:xfrm>
                    <a:off x="4880" y="1434"/>
                    <a:ext cx="18" cy="169"/>
                  </a:xfrm>
                  <a:custGeom>
                    <a:avLst/>
                    <a:gdLst/>
                    <a:ahLst/>
                    <a:cxnLst>
                      <a:cxn ang="0">
                        <a:pos x="16" y="0"/>
                      </a:cxn>
                      <a:cxn ang="0">
                        <a:pos x="0" y="340"/>
                      </a:cxn>
                      <a:cxn ang="0">
                        <a:pos x="36" y="0"/>
                      </a:cxn>
                      <a:cxn ang="0">
                        <a:pos x="16" y="0"/>
                      </a:cxn>
                      <a:cxn ang="0">
                        <a:pos x="16" y="0"/>
                      </a:cxn>
                    </a:cxnLst>
                    <a:rect l="0" t="0" r="r" b="b"/>
                    <a:pathLst>
                      <a:path w="36" h="340">
                        <a:moveTo>
                          <a:pt x="16" y="0"/>
                        </a:moveTo>
                        <a:lnTo>
                          <a:pt x="0" y="340"/>
                        </a:lnTo>
                        <a:lnTo>
                          <a:pt x="36" y="0"/>
                        </a:lnTo>
                        <a:lnTo>
                          <a:pt x="16" y="0"/>
                        </a:lnTo>
                        <a:lnTo>
                          <a:pt x="16" y="0"/>
                        </a:lnTo>
                        <a:close/>
                      </a:path>
                    </a:pathLst>
                  </a:custGeom>
                  <a:solidFill>
                    <a:srgbClr val="000000"/>
                  </a:solidFill>
                  <a:ln w="9525">
                    <a:noFill/>
                    <a:round/>
                    <a:headEnd/>
                    <a:tailEnd/>
                  </a:ln>
                </p:spPr>
                <p:txBody>
                  <a:bodyPr/>
                  <a:lstStyle/>
                  <a:p>
                    <a:pPr>
                      <a:defRPr/>
                    </a:pPr>
                    <a:endParaRPr lang="en-US">
                      <a:cs typeface="+mn-cs"/>
                    </a:endParaRPr>
                  </a:p>
                </p:txBody>
              </p:sp>
              <p:sp>
                <p:nvSpPr>
                  <p:cNvPr id="410" name="Freeform 54"/>
                  <p:cNvSpPr>
                    <a:spLocks/>
                  </p:cNvSpPr>
                  <p:nvPr/>
                </p:nvSpPr>
                <p:spPr bwMode="auto">
                  <a:xfrm>
                    <a:off x="4761" y="1422"/>
                    <a:ext cx="74" cy="257"/>
                  </a:xfrm>
                  <a:custGeom>
                    <a:avLst/>
                    <a:gdLst/>
                    <a:ahLst/>
                    <a:cxnLst>
                      <a:cxn ang="0">
                        <a:pos x="107" y="0"/>
                      </a:cxn>
                      <a:cxn ang="0">
                        <a:pos x="77" y="375"/>
                      </a:cxn>
                      <a:cxn ang="0">
                        <a:pos x="54" y="401"/>
                      </a:cxn>
                      <a:cxn ang="0">
                        <a:pos x="14" y="411"/>
                      </a:cxn>
                      <a:cxn ang="0">
                        <a:pos x="0" y="422"/>
                      </a:cxn>
                      <a:cxn ang="0">
                        <a:pos x="0" y="441"/>
                      </a:cxn>
                      <a:cxn ang="0">
                        <a:pos x="10" y="466"/>
                      </a:cxn>
                      <a:cxn ang="0">
                        <a:pos x="48" y="498"/>
                      </a:cxn>
                      <a:cxn ang="0">
                        <a:pos x="99" y="514"/>
                      </a:cxn>
                      <a:cxn ang="0">
                        <a:pos x="147" y="514"/>
                      </a:cxn>
                      <a:cxn ang="0">
                        <a:pos x="107" y="504"/>
                      </a:cxn>
                      <a:cxn ang="0">
                        <a:pos x="67" y="485"/>
                      </a:cxn>
                      <a:cxn ang="0">
                        <a:pos x="94" y="477"/>
                      </a:cxn>
                      <a:cxn ang="0">
                        <a:pos x="77" y="453"/>
                      </a:cxn>
                      <a:cxn ang="0">
                        <a:pos x="99" y="441"/>
                      </a:cxn>
                      <a:cxn ang="0">
                        <a:pos x="86" y="398"/>
                      </a:cxn>
                      <a:cxn ang="0">
                        <a:pos x="116" y="10"/>
                      </a:cxn>
                      <a:cxn ang="0">
                        <a:pos x="107" y="0"/>
                      </a:cxn>
                      <a:cxn ang="0">
                        <a:pos x="107" y="0"/>
                      </a:cxn>
                    </a:cxnLst>
                    <a:rect l="0" t="0" r="r" b="b"/>
                    <a:pathLst>
                      <a:path w="147" h="514">
                        <a:moveTo>
                          <a:pt x="107" y="0"/>
                        </a:moveTo>
                        <a:lnTo>
                          <a:pt x="77" y="375"/>
                        </a:lnTo>
                        <a:lnTo>
                          <a:pt x="54" y="401"/>
                        </a:lnTo>
                        <a:lnTo>
                          <a:pt x="14" y="411"/>
                        </a:lnTo>
                        <a:lnTo>
                          <a:pt x="0" y="422"/>
                        </a:lnTo>
                        <a:lnTo>
                          <a:pt x="0" y="441"/>
                        </a:lnTo>
                        <a:lnTo>
                          <a:pt x="10" y="466"/>
                        </a:lnTo>
                        <a:lnTo>
                          <a:pt x="48" y="498"/>
                        </a:lnTo>
                        <a:lnTo>
                          <a:pt x="99" y="514"/>
                        </a:lnTo>
                        <a:lnTo>
                          <a:pt x="147" y="514"/>
                        </a:lnTo>
                        <a:lnTo>
                          <a:pt x="107" y="504"/>
                        </a:lnTo>
                        <a:lnTo>
                          <a:pt x="67" y="485"/>
                        </a:lnTo>
                        <a:lnTo>
                          <a:pt x="94" y="477"/>
                        </a:lnTo>
                        <a:lnTo>
                          <a:pt x="77" y="453"/>
                        </a:lnTo>
                        <a:lnTo>
                          <a:pt x="99" y="441"/>
                        </a:lnTo>
                        <a:lnTo>
                          <a:pt x="86" y="398"/>
                        </a:lnTo>
                        <a:lnTo>
                          <a:pt x="116" y="10"/>
                        </a:lnTo>
                        <a:lnTo>
                          <a:pt x="107" y="0"/>
                        </a:lnTo>
                        <a:lnTo>
                          <a:pt x="107" y="0"/>
                        </a:lnTo>
                        <a:close/>
                      </a:path>
                    </a:pathLst>
                  </a:custGeom>
                  <a:solidFill>
                    <a:srgbClr val="000000"/>
                  </a:solidFill>
                  <a:ln w="9525">
                    <a:noFill/>
                    <a:round/>
                    <a:headEnd/>
                    <a:tailEnd/>
                  </a:ln>
                </p:spPr>
                <p:txBody>
                  <a:bodyPr/>
                  <a:lstStyle/>
                  <a:p>
                    <a:pPr>
                      <a:defRPr/>
                    </a:pPr>
                    <a:endParaRPr lang="en-US">
                      <a:cs typeface="+mn-cs"/>
                    </a:endParaRPr>
                  </a:p>
                </p:txBody>
              </p:sp>
              <p:sp>
                <p:nvSpPr>
                  <p:cNvPr id="411" name="Rectangle 55"/>
                  <p:cNvSpPr>
                    <a:spLocks noChangeArrowheads="1"/>
                  </p:cNvSpPr>
                  <p:nvPr/>
                </p:nvSpPr>
                <p:spPr bwMode="auto">
                  <a:xfrm>
                    <a:off x="4817" y="1438"/>
                    <a:ext cx="56" cy="209"/>
                  </a:xfrm>
                  <a:prstGeom prst="rect">
                    <a:avLst/>
                  </a:prstGeom>
                  <a:solidFill>
                    <a:schemeClr val="bg1"/>
                  </a:solidFill>
                  <a:ln w="9525">
                    <a:solidFill>
                      <a:schemeClr val="bg1"/>
                    </a:solidFill>
                    <a:miter lim="800000"/>
                    <a:headEnd/>
                    <a:tailEnd/>
                  </a:ln>
                  <a:effectLst/>
                </p:spPr>
                <p:txBody>
                  <a:bodyPr wrap="none" lIns="0" tIns="0" rIns="0" bIns="0" anchor="ctr">
                    <a:spAutoFit/>
                  </a:bodyPr>
                  <a:lstStyle/>
                  <a:p>
                    <a:pPr>
                      <a:defRPr/>
                    </a:pPr>
                    <a:endParaRPr lang="en-US">
                      <a:cs typeface="+mn-cs"/>
                    </a:endParaRPr>
                  </a:p>
                </p:txBody>
              </p:sp>
            </p:grpSp>
          </p:grpSp>
          <p:pic>
            <p:nvPicPr>
              <p:cNvPr id="357" name="Picture 56" descr="EN00293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0" y="2688"/>
                <a:ext cx="52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 name="Picture 57" descr="BS00925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 y="1008"/>
                <a:ext cx="864"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 name="Picture 58" descr="j030568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 y="1905"/>
                <a:ext cx="52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59" descr="pe07388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6" y="1728"/>
                <a:ext cx="1116"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60" descr="1vuzqzyz[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 y="2928"/>
                <a:ext cx="50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1"/>
            <p:cNvGrpSpPr>
              <a:grpSpLocks/>
            </p:cNvGrpSpPr>
            <p:nvPr/>
          </p:nvGrpSpPr>
          <p:grpSpPr bwMode="auto">
            <a:xfrm>
              <a:off x="624" y="1458"/>
              <a:ext cx="1776" cy="2142"/>
              <a:chOff x="624" y="1458"/>
              <a:chExt cx="1776" cy="2142"/>
            </a:xfrm>
          </p:grpSpPr>
          <p:pic>
            <p:nvPicPr>
              <p:cNvPr id="349" name="Picture 62" descr="j017417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2" y="2976"/>
                <a:ext cx="58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0" name="AutoShape 63"/>
              <p:cNvSpPr>
                <a:spLocks noChangeArrowheads="1"/>
              </p:cNvSpPr>
              <p:nvPr/>
            </p:nvSpPr>
            <p:spPr bwMode="auto">
              <a:xfrm rot="-785513">
                <a:off x="624" y="2448"/>
                <a:ext cx="384" cy="528"/>
              </a:xfrm>
              <a:prstGeom prst="lightningBolt">
                <a:avLst/>
              </a:prstGeom>
              <a:solidFill>
                <a:schemeClr val="accent1"/>
              </a:solidFill>
              <a:ln w="9525">
                <a:solidFill>
                  <a:schemeClr val="tx1"/>
                </a:solidFill>
                <a:miter lim="800000"/>
                <a:headEnd/>
                <a:tailEnd/>
              </a:ln>
              <a:effectLst/>
            </p:spPr>
            <p:txBody>
              <a:bodyPr wrap="none" anchor="ctr"/>
              <a:lstStyle/>
              <a:p>
                <a:pPr>
                  <a:defRPr/>
                </a:pPr>
                <a:endParaRPr lang="en-US">
                  <a:cs typeface="+mn-cs"/>
                </a:endParaRPr>
              </a:p>
            </p:txBody>
          </p:sp>
          <p:sp>
            <p:nvSpPr>
              <p:cNvPr id="351" name="AutoShape 64"/>
              <p:cNvSpPr>
                <a:spLocks noChangeArrowheads="1"/>
              </p:cNvSpPr>
              <p:nvPr/>
            </p:nvSpPr>
            <p:spPr bwMode="auto">
              <a:xfrm rot="1369433">
                <a:off x="1056" y="2064"/>
                <a:ext cx="384" cy="528"/>
              </a:xfrm>
              <a:prstGeom prst="lightningBolt">
                <a:avLst/>
              </a:prstGeom>
              <a:solidFill>
                <a:schemeClr val="accent1"/>
              </a:solidFill>
              <a:ln w="9525">
                <a:solidFill>
                  <a:schemeClr val="tx1"/>
                </a:solidFill>
                <a:miter lim="800000"/>
                <a:headEnd/>
                <a:tailEnd/>
              </a:ln>
              <a:effectLst/>
            </p:spPr>
            <p:txBody>
              <a:bodyPr wrap="none" anchor="ctr"/>
              <a:lstStyle/>
              <a:p>
                <a:pPr>
                  <a:defRPr/>
                </a:pPr>
                <a:endParaRPr lang="en-US">
                  <a:cs typeface="+mn-cs"/>
                </a:endParaRPr>
              </a:p>
            </p:txBody>
          </p:sp>
          <p:sp>
            <p:nvSpPr>
              <p:cNvPr id="352" name="AutoShape 65"/>
              <p:cNvSpPr>
                <a:spLocks noChangeArrowheads="1"/>
              </p:cNvSpPr>
              <p:nvPr/>
            </p:nvSpPr>
            <p:spPr bwMode="auto">
              <a:xfrm rot="1529721">
                <a:off x="1771" y="1458"/>
                <a:ext cx="239" cy="1286"/>
              </a:xfrm>
              <a:prstGeom prst="lightningBolt">
                <a:avLst/>
              </a:prstGeom>
              <a:solidFill>
                <a:schemeClr val="accent1"/>
              </a:solidFill>
              <a:ln w="9525">
                <a:solidFill>
                  <a:schemeClr val="tx1"/>
                </a:solidFill>
                <a:miter lim="800000"/>
                <a:headEnd/>
                <a:tailEnd/>
              </a:ln>
              <a:effectLst/>
            </p:spPr>
            <p:txBody>
              <a:bodyPr wrap="none" anchor="ctr"/>
              <a:lstStyle/>
              <a:p>
                <a:pPr>
                  <a:defRPr/>
                </a:pPr>
                <a:endParaRPr lang="en-US">
                  <a:cs typeface="+mn-cs"/>
                </a:endParaRPr>
              </a:p>
            </p:txBody>
          </p:sp>
          <p:sp>
            <p:nvSpPr>
              <p:cNvPr id="353" name="AutoShape 66"/>
              <p:cNvSpPr>
                <a:spLocks noChangeArrowheads="1"/>
              </p:cNvSpPr>
              <p:nvPr/>
            </p:nvSpPr>
            <p:spPr bwMode="auto">
              <a:xfrm rot="387772" flipH="1">
                <a:off x="1872" y="2352"/>
                <a:ext cx="384" cy="528"/>
              </a:xfrm>
              <a:prstGeom prst="lightningBolt">
                <a:avLst/>
              </a:prstGeom>
              <a:solidFill>
                <a:schemeClr val="accent1"/>
              </a:solidFill>
              <a:ln w="9525">
                <a:solidFill>
                  <a:schemeClr val="tx1"/>
                </a:solidFill>
                <a:miter lim="800000"/>
                <a:headEnd/>
                <a:tailEnd/>
              </a:ln>
              <a:effectLst/>
            </p:spPr>
            <p:txBody>
              <a:bodyPr wrap="none" anchor="ctr"/>
              <a:lstStyle/>
              <a:p>
                <a:pPr>
                  <a:defRPr/>
                </a:pPr>
                <a:endParaRPr lang="en-US">
                  <a:cs typeface="+mn-cs"/>
                </a:endParaRPr>
              </a:p>
            </p:txBody>
          </p:sp>
          <p:sp>
            <p:nvSpPr>
              <p:cNvPr id="354" name="AutoShape 67"/>
              <p:cNvSpPr>
                <a:spLocks noChangeArrowheads="1"/>
              </p:cNvSpPr>
              <p:nvPr/>
            </p:nvSpPr>
            <p:spPr bwMode="auto">
              <a:xfrm rot="1637881" flipH="1">
                <a:off x="2016" y="2784"/>
                <a:ext cx="384" cy="528"/>
              </a:xfrm>
              <a:prstGeom prst="lightningBolt">
                <a:avLst/>
              </a:prstGeom>
              <a:solidFill>
                <a:schemeClr val="accent1"/>
              </a:solidFill>
              <a:ln w="9525">
                <a:solidFill>
                  <a:schemeClr val="tx1"/>
                </a:solidFill>
                <a:miter lim="800000"/>
                <a:headEnd/>
                <a:tailEnd/>
              </a:ln>
              <a:effectLst/>
            </p:spPr>
            <p:txBody>
              <a:bodyPr wrap="none" anchor="ctr"/>
              <a:lstStyle/>
              <a:p>
                <a:pPr>
                  <a:defRPr/>
                </a:pPr>
                <a:endParaRPr lang="en-US">
                  <a:cs typeface="+mn-cs"/>
                </a:endParaRPr>
              </a:p>
            </p:txBody>
          </p:sp>
          <p:sp>
            <p:nvSpPr>
              <p:cNvPr id="355" name="AutoShape 68"/>
              <p:cNvSpPr>
                <a:spLocks noChangeArrowheads="1"/>
              </p:cNvSpPr>
              <p:nvPr/>
            </p:nvSpPr>
            <p:spPr bwMode="auto">
              <a:xfrm rot="-2969125">
                <a:off x="724" y="3125"/>
                <a:ext cx="279" cy="383"/>
              </a:xfrm>
              <a:prstGeom prst="lightningBolt">
                <a:avLst/>
              </a:prstGeom>
              <a:solidFill>
                <a:schemeClr val="accent1"/>
              </a:solidFill>
              <a:ln w="9525">
                <a:solidFill>
                  <a:schemeClr val="tx1"/>
                </a:solidFill>
                <a:miter lim="800000"/>
                <a:headEnd/>
                <a:tailEnd/>
              </a:ln>
              <a:effectLst/>
            </p:spPr>
            <p:txBody>
              <a:bodyPr wrap="none" anchor="ctr"/>
              <a:lstStyle/>
              <a:p>
                <a:pPr>
                  <a:defRPr/>
                </a:pPr>
                <a:endParaRPr lang="en-US">
                  <a:cs typeface="+mn-cs"/>
                </a:endParaRPr>
              </a:p>
            </p:txBody>
          </p:sp>
        </p:grpSp>
        <p:grpSp>
          <p:nvGrpSpPr>
            <p:cNvPr id="8" name="Group 69"/>
            <p:cNvGrpSpPr>
              <a:grpSpLocks/>
            </p:cNvGrpSpPr>
            <p:nvPr/>
          </p:nvGrpSpPr>
          <p:grpSpPr bwMode="auto">
            <a:xfrm>
              <a:off x="1824" y="2976"/>
              <a:ext cx="3608" cy="1052"/>
              <a:chOff x="1824" y="2976"/>
              <a:chExt cx="3608" cy="1052"/>
            </a:xfrm>
          </p:grpSpPr>
          <p:sp>
            <p:nvSpPr>
              <p:cNvPr id="9" name="Line 70"/>
              <p:cNvSpPr>
                <a:spLocks noChangeShapeType="1"/>
              </p:cNvSpPr>
              <p:nvPr/>
            </p:nvSpPr>
            <p:spPr bwMode="auto">
              <a:xfrm>
                <a:off x="1824" y="3456"/>
                <a:ext cx="1248" cy="96"/>
              </a:xfrm>
              <a:prstGeom prst="line">
                <a:avLst/>
              </a:prstGeom>
              <a:noFill/>
              <a:ln w="152400">
                <a:solidFill>
                  <a:srgbClr val="3333FF"/>
                </a:solidFill>
                <a:prstDash val="sysDot"/>
                <a:round/>
                <a:headEnd/>
                <a:tailEnd type="triangle" w="med" len="med"/>
              </a:ln>
              <a:effectLst>
                <a:prstShdw prst="shdw18" dist="17961" dir="13500000">
                  <a:srgbClr val="3333FF">
                    <a:gamma/>
                    <a:shade val="60000"/>
                    <a:invGamma/>
                  </a:srgbClr>
                </a:prstShdw>
              </a:effectLst>
            </p:spPr>
            <p:txBody>
              <a:bodyPr/>
              <a:lstStyle/>
              <a:p>
                <a:pPr>
                  <a:defRPr/>
                </a:pPr>
                <a:endParaRPr lang="en-US">
                  <a:cs typeface="+mn-cs"/>
                </a:endParaRPr>
              </a:p>
            </p:txBody>
          </p:sp>
          <p:grpSp>
            <p:nvGrpSpPr>
              <p:cNvPr id="10" name="Group 71"/>
              <p:cNvGrpSpPr>
                <a:grpSpLocks/>
              </p:cNvGrpSpPr>
              <p:nvPr/>
            </p:nvGrpSpPr>
            <p:grpSpPr bwMode="auto">
              <a:xfrm>
                <a:off x="3216" y="2976"/>
                <a:ext cx="2216" cy="1052"/>
                <a:chOff x="1772" y="2914"/>
                <a:chExt cx="1108" cy="526"/>
              </a:xfrm>
            </p:grpSpPr>
            <p:grpSp>
              <p:nvGrpSpPr>
                <p:cNvPr id="11" name="Group 72"/>
                <p:cNvGrpSpPr>
                  <a:grpSpLocks/>
                </p:cNvGrpSpPr>
                <p:nvPr/>
              </p:nvGrpSpPr>
              <p:grpSpPr bwMode="auto">
                <a:xfrm>
                  <a:off x="2271" y="2914"/>
                  <a:ext cx="609" cy="523"/>
                  <a:chOff x="2475" y="3382"/>
                  <a:chExt cx="609" cy="523"/>
                </a:xfrm>
              </p:grpSpPr>
              <p:sp>
                <p:nvSpPr>
                  <p:cNvPr id="181" name="Freeform 73"/>
                  <p:cNvSpPr>
                    <a:spLocks/>
                  </p:cNvSpPr>
                  <p:nvPr/>
                </p:nvSpPr>
                <p:spPr bwMode="auto">
                  <a:xfrm>
                    <a:off x="2479" y="3382"/>
                    <a:ext cx="605" cy="518"/>
                  </a:xfrm>
                  <a:custGeom>
                    <a:avLst/>
                    <a:gdLst/>
                    <a:ahLst/>
                    <a:cxnLst>
                      <a:cxn ang="0">
                        <a:pos x="1748" y="344"/>
                      </a:cxn>
                      <a:cxn ang="0">
                        <a:pos x="1488" y="219"/>
                      </a:cxn>
                      <a:cxn ang="0">
                        <a:pos x="1187" y="53"/>
                      </a:cxn>
                      <a:cxn ang="0">
                        <a:pos x="1053" y="12"/>
                      </a:cxn>
                      <a:cxn ang="0">
                        <a:pos x="888" y="0"/>
                      </a:cxn>
                      <a:cxn ang="0">
                        <a:pos x="727" y="9"/>
                      </a:cxn>
                      <a:cxn ang="0">
                        <a:pos x="623" y="20"/>
                      </a:cxn>
                      <a:cxn ang="0">
                        <a:pos x="512" y="49"/>
                      </a:cxn>
                      <a:cxn ang="0">
                        <a:pos x="384" y="99"/>
                      </a:cxn>
                      <a:cxn ang="0">
                        <a:pos x="269" y="174"/>
                      </a:cxn>
                      <a:cxn ang="0">
                        <a:pos x="158" y="266"/>
                      </a:cxn>
                      <a:cxn ang="0">
                        <a:pos x="76" y="391"/>
                      </a:cxn>
                      <a:cxn ang="0">
                        <a:pos x="25" y="551"/>
                      </a:cxn>
                      <a:cxn ang="0">
                        <a:pos x="0" y="787"/>
                      </a:cxn>
                      <a:cxn ang="0">
                        <a:pos x="7" y="1084"/>
                      </a:cxn>
                      <a:cxn ang="0">
                        <a:pos x="22" y="1397"/>
                      </a:cxn>
                      <a:cxn ang="0">
                        <a:pos x="94" y="1667"/>
                      </a:cxn>
                      <a:cxn ang="0">
                        <a:pos x="228" y="1916"/>
                      </a:cxn>
                      <a:cxn ang="0">
                        <a:pos x="334" y="2093"/>
                      </a:cxn>
                      <a:cxn ang="0">
                        <a:pos x="532" y="2268"/>
                      </a:cxn>
                      <a:cxn ang="0">
                        <a:pos x="748" y="2391"/>
                      </a:cxn>
                      <a:cxn ang="0">
                        <a:pos x="1018" y="2502"/>
                      </a:cxn>
                      <a:cxn ang="0">
                        <a:pos x="1347" y="2590"/>
                      </a:cxn>
                      <a:cxn ang="0">
                        <a:pos x="1624" y="2593"/>
                      </a:cxn>
                      <a:cxn ang="0">
                        <a:pos x="1917" y="2552"/>
                      </a:cxn>
                      <a:cxn ang="0">
                        <a:pos x="2211" y="2470"/>
                      </a:cxn>
                      <a:cxn ang="0">
                        <a:pos x="2512" y="2324"/>
                      </a:cxn>
                      <a:cxn ang="0">
                        <a:pos x="2784" y="2142"/>
                      </a:cxn>
                      <a:cxn ang="0">
                        <a:pos x="2868" y="2018"/>
                      </a:cxn>
                      <a:cxn ang="0">
                        <a:pos x="2958" y="1849"/>
                      </a:cxn>
                      <a:cxn ang="0">
                        <a:pos x="3013" y="1680"/>
                      </a:cxn>
                      <a:cxn ang="0">
                        <a:pos x="3029" y="1481"/>
                      </a:cxn>
                      <a:cxn ang="0">
                        <a:pos x="3021" y="1270"/>
                      </a:cxn>
                      <a:cxn ang="0">
                        <a:pos x="2984" y="1076"/>
                      </a:cxn>
                      <a:cxn ang="0">
                        <a:pos x="2905" y="894"/>
                      </a:cxn>
                      <a:cxn ang="0">
                        <a:pos x="2811" y="782"/>
                      </a:cxn>
                      <a:cxn ang="0">
                        <a:pos x="2665" y="691"/>
                      </a:cxn>
                      <a:cxn ang="0">
                        <a:pos x="2479" y="589"/>
                      </a:cxn>
                      <a:cxn ang="0">
                        <a:pos x="1960" y="442"/>
                      </a:cxn>
                      <a:cxn ang="0">
                        <a:pos x="1748" y="344"/>
                      </a:cxn>
                      <a:cxn ang="0">
                        <a:pos x="1748" y="344"/>
                      </a:cxn>
                    </a:cxnLst>
                    <a:rect l="0" t="0" r="r" b="b"/>
                    <a:pathLst>
                      <a:path w="3029" h="2593">
                        <a:moveTo>
                          <a:pt x="1748" y="344"/>
                        </a:moveTo>
                        <a:lnTo>
                          <a:pt x="1488" y="219"/>
                        </a:lnTo>
                        <a:lnTo>
                          <a:pt x="1187" y="53"/>
                        </a:lnTo>
                        <a:lnTo>
                          <a:pt x="1053" y="12"/>
                        </a:lnTo>
                        <a:lnTo>
                          <a:pt x="888" y="0"/>
                        </a:lnTo>
                        <a:lnTo>
                          <a:pt x="727" y="9"/>
                        </a:lnTo>
                        <a:lnTo>
                          <a:pt x="623" y="20"/>
                        </a:lnTo>
                        <a:lnTo>
                          <a:pt x="512" y="49"/>
                        </a:lnTo>
                        <a:lnTo>
                          <a:pt x="384" y="99"/>
                        </a:lnTo>
                        <a:lnTo>
                          <a:pt x="269" y="174"/>
                        </a:lnTo>
                        <a:lnTo>
                          <a:pt x="158" y="266"/>
                        </a:lnTo>
                        <a:lnTo>
                          <a:pt x="76" y="391"/>
                        </a:lnTo>
                        <a:lnTo>
                          <a:pt x="25" y="551"/>
                        </a:lnTo>
                        <a:lnTo>
                          <a:pt x="0" y="787"/>
                        </a:lnTo>
                        <a:lnTo>
                          <a:pt x="7" y="1084"/>
                        </a:lnTo>
                        <a:lnTo>
                          <a:pt x="22" y="1397"/>
                        </a:lnTo>
                        <a:lnTo>
                          <a:pt x="94" y="1667"/>
                        </a:lnTo>
                        <a:lnTo>
                          <a:pt x="228" y="1916"/>
                        </a:lnTo>
                        <a:lnTo>
                          <a:pt x="334" y="2093"/>
                        </a:lnTo>
                        <a:lnTo>
                          <a:pt x="532" y="2268"/>
                        </a:lnTo>
                        <a:lnTo>
                          <a:pt x="748" y="2391"/>
                        </a:lnTo>
                        <a:lnTo>
                          <a:pt x="1018" y="2502"/>
                        </a:lnTo>
                        <a:lnTo>
                          <a:pt x="1347" y="2590"/>
                        </a:lnTo>
                        <a:lnTo>
                          <a:pt x="1624" y="2593"/>
                        </a:lnTo>
                        <a:lnTo>
                          <a:pt x="1917" y="2552"/>
                        </a:lnTo>
                        <a:lnTo>
                          <a:pt x="2211" y="2470"/>
                        </a:lnTo>
                        <a:lnTo>
                          <a:pt x="2512" y="2324"/>
                        </a:lnTo>
                        <a:lnTo>
                          <a:pt x="2784" y="2142"/>
                        </a:lnTo>
                        <a:lnTo>
                          <a:pt x="2868" y="2018"/>
                        </a:lnTo>
                        <a:lnTo>
                          <a:pt x="2958" y="1849"/>
                        </a:lnTo>
                        <a:lnTo>
                          <a:pt x="3013" y="1680"/>
                        </a:lnTo>
                        <a:lnTo>
                          <a:pt x="3029" y="1481"/>
                        </a:lnTo>
                        <a:lnTo>
                          <a:pt x="3021" y="1270"/>
                        </a:lnTo>
                        <a:lnTo>
                          <a:pt x="2984" y="1076"/>
                        </a:lnTo>
                        <a:lnTo>
                          <a:pt x="2905" y="894"/>
                        </a:lnTo>
                        <a:lnTo>
                          <a:pt x="2811" y="782"/>
                        </a:lnTo>
                        <a:lnTo>
                          <a:pt x="2665" y="691"/>
                        </a:lnTo>
                        <a:lnTo>
                          <a:pt x="2479" y="589"/>
                        </a:lnTo>
                        <a:lnTo>
                          <a:pt x="1960" y="442"/>
                        </a:lnTo>
                        <a:lnTo>
                          <a:pt x="1748" y="344"/>
                        </a:lnTo>
                        <a:lnTo>
                          <a:pt x="1748" y="344"/>
                        </a:lnTo>
                        <a:close/>
                      </a:path>
                    </a:pathLst>
                  </a:custGeom>
                  <a:solidFill>
                    <a:srgbClr val="CCE8F4"/>
                  </a:solidFill>
                  <a:ln w="9525">
                    <a:noFill/>
                    <a:round/>
                    <a:headEnd/>
                    <a:tailEnd/>
                  </a:ln>
                </p:spPr>
                <p:txBody>
                  <a:bodyPr/>
                  <a:lstStyle/>
                  <a:p>
                    <a:pPr>
                      <a:defRPr/>
                    </a:pPr>
                    <a:endParaRPr lang="en-US">
                      <a:cs typeface="+mn-cs"/>
                    </a:endParaRPr>
                  </a:p>
                </p:txBody>
              </p:sp>
              <p:sp>
                <p:nvSpPr>
                  <p:cNvPr id="182" name="Freeform 74"/>
                  <p:cNvSpPr>
                    <a:spLocks/>
                  </p:cNvSpPr>
                  <p:nvPr/>
                </p:nvSpPr>
                <p:spPr bwMode="auto">
                  <a:xfrm>
                    <a:off x="2479" y="3518"/>
                    <a:ext cx="403" cy="255"/>
                  </a:xfrm>
                  <a:custGeom>
                    <a:avLst/>
                    <a:gdLst/>
                    <a:ahLst/>
                    <a:cxnLst>
                      <a:cxn ang="0">
                        <a:pos x="3" y="139"/>
                      </a:cxn>
                      <a:cxn ang="0">
                        <a:pos x="0" y="372"/>
                      </a:cxn>
                      <a:cxn ang="0">
                        <a:pos x="6" y="541"/>
                      </a:cxn>
                      <a:cxn ang="0">
                        <a:pos x="22" y="714"/>
                      </a:cxn>
                      <a:cxn ang="0">
                        <a:pos x="50" y="871"/>
                      </a:cxn>
                      <a:cxn ang="0">
                        <a:pos x="86" y="1004"/>
                      </a:cxn>
                      <a:cxn ang="0">
                        <a:pos x="132" y="1130"/>
                      </a:cxn>
                      <a:cxn ang="0">
                        <a:pos x="173" y="1215"/>
                      </a:cxn>
                      <a:cxn ang="0">
                        <a:pos x="208" y="1273"/>
                      </a:cxn>
                      <a:cxn ang="0">
                        <a:pos x="213" y="1272"/>
                      </a:cxn>
                      <a:cxn ang="0">
                        <a:pos x="544" y="1231"/>
                      </a:cxn>
                      <a:cxn ang="0">
                        <a:pos x="718" y="1178"/>
                      </a:cxn>
                      <a:cxn ang="0">
                        <a:pos x="1158" y="1130"/>
                      </a:cxn>
                      <a:cxn ang="0">
                        <a:pos x="1139" y="1061"/>
                      </a:cxn>
                      <a:cxn ang="0">
                        <a:pos x="1191" y="991"/>
                      </a:cxn>
                      <a:cxn ang="0">
                        <a:pos x="1275" y="975"/>
                      </a:cxn>
                      <a:cxn ang="0">
                        <a:pos x="1431" y="1007"/>
                      </a:cxn>
                      <a:cxn ang="0">
                        <a:pos x="1559" y="981"/>
                      </a:cxn>
                      <a:cxn ang="0">
                        <a:pos x="1640" y="983"/>
                      </a:cxn>
                      <a:cxn ang="0">
                        <a:pos x="2019" y="692"/>
                      </a:cxn>
                      <a:cxn ang="0">
                        <a:pos x="1855" y="0"/>
                      </a:cxn>
                      <a:cxn ang="0">
                        <a:pos x="792" y="53"/>
                      </a:cxn>
                      <a:cxn ang="0">
                        <a:pos x="3" y="139"/>
                      </a:cxn>
                      <a:cxn ang="0">
                        <a:pos x="3" y="139"/>
                      </a:cxn>
                    </a:cxnLst>
                    <a:rect l="0" t="0" r="r" b="b"/>
                    <a:pathLst>
                      <a:path w="2019" h="1273">
                        <a:moveTo>
                          <a:pt x="3" y="139"/>
                        </a:moveTo>
                        <a:lnTo>
                          <a:pt x="0" y="372"/>
                        </a:lnTo>
                        <a:lnTo>
                          <a:pt x="6" y="541"/>
                        </a:lnTo>
                        <a:lnTo>
                          <a:pt x="22" y="714"/>
                        </a:lnTo>
                        <a:lnTo>
                          <a:pt x="50" y="871"/>
                        </a:lnTo>
                        <a:lnTo>
                          <a:pt x="86" y="1004"/>
                        </a:lnTo>
                        <a:lnTo>
                          <a:pt x="132" y="1130"/>
                        </a:lnTo>
                        <a:lnTo>
                          <a:pt x="173" y="1215"/>
                        </a:lnTo>
                        <a:lnTo>
                          <a:pt x="208" y="1273"/>
                        </a:lnTo>
                        <a:lnTo>
                          <a:pt x="213" y="1272"/>
                        </a:lnTo>
                        <a:lnTo>
                          <a:pt x="544" y="1231"/>
                        </a:lnTo>
                        <a:lnTo>
                          <a:pt x="718" y="1178"/>
                        </a:lnTo>
                        <a:lnTo>
                          <a:pt x="1158" y="1130"/>
                        </a:lnTo>
                        <a:lnTo>
                          <a:pt x="1139" y="1061"/>
                        </a:lnTo>
                        <a:lnTo>
                          <a:pt x="1191" y="991"/>
                        </a:lnTo>
                        <a:lnTo>
                          <a:pt x="1275" y="975"/>
                        </a:lnTo>
                        <a:lnTo>
                          <a:pt x="1431" y="1007"/>
                        </a:lnTo>
                        <a:lnTo>
                          <a:pt x="1559" y="981"/>
                        </a:lnTo>
                        <a:lnTo>
                          <a:pt x="1640" y="983"/>
                        </a:lnTo>
                        <a:lnTo>
                          <a:pt x="2019" y="692"/>
                        </a:lnTo>
                        <a:lnTo>
                          <a:pt x="1855" y="0"/>
                        </a:lnTo>
                        <a:lnTo>
                          <a:pt x="792" y="53"/>
                        </a:lnTo>
                        <a:lnTo>
                          <a:pt x="3" y="139"/>
                        </a:lnTo>
                        <a:lnTo>
                          <a:pt x="3" y="139"/>
                        </a:lnTo>
                        <a:close/>
                      </a:path>
                    </a:pathLst>
                  </a:custGeom>
                  <a:solidFill>
                    <a:srgbClr val="A3A3D6"/>
                  </a:solidFill>
                  <a:ln w="9525">
                    <a:noFill/>
                    <a:round/>
                    <a:headEnd/>
                    <a:tailEnd/>
                  </a:ln>
                </p:spPr>
                <p:txBody>
                  <a:bodyPr/>
                  <a:lstStyle/>
                  <a:p>
                    <a:pPr>
                      <a:defRPr/>
                    </a:pPr>
                    <a:endParaRPr lang="en-US">
                      <a:cs typeface="+mn-cs"/>
                    </a:endParaRPr>
                  </a:p>
                </p:txBody>
              </p:sp>
              <p:sp>
                <p:nvSpPr>
                  <p:cNvPr id="183" name="Freeform 75"/>
                  <p:cNvSpPr>
                    <a:spLocks/>
                  </p:cNvSpPr>
                  <p:nvPr/>
                </p:nvSpPr>
                <p:spPr bwMode="auto">
                  <a:xfrm>
                    <a:off x="2476" y="3393"/>
                    <a:ext cx="592" cy="502"/>
                  </a:xfrm>
                  <a:custGeom>
                    <a:avLst/>
                    <a:gdLst/>
                    <a:ahLst/>
                    <a:cxnLst>
                      <a:cxn ang="0">
                        <a:pos x="0" y="410"/>
                      </a:cxn>
                      <a:cxn ang="0">
                        <a:pos x="159" y="236"/>
                      </a:cxn>
                      <a:cxn ang="0">
                        <a:pos x="404" y="201"/>
                      </a:cxn>
                      <a:cxn ang="0">
                        <a:pos x="590" y="129"/>
                      </a:cxn>
                      <a:cxn ang="0">
                        <a:pos x="817" y="0"/>
                      </a:cxn>
                      <a:cxn ang="0">
                        <a:pos x="1013" y="92"/>
                      </a:cxn>
                      <a:cxn ang="0">
                        <a:pos x="1189" y="224"/>
                      </a:cxn>
                      <a:cxn ang="0">
                        <a:pos x="1597" y="161"/>
                      </a:cxn>
                      <a:cxn ang="0">
                        <a:pos x="1691" y="153"/>
                      </a:cxn>
                      <a:cxn ang="0">
                        <a:pos x="1629" y="229"/>
                      </a:cxn>
                      <a:cxn ang="0">
                        <a:pos x="1622" y="321"/>
                      </a:cxn>
                      <a:cxn ang="0">
                        <a:pos x="1560" y="372"/>
                      </a:cxn>
                      <a:cxn ang="0">
                        <a:pos x="1228" y="410"/>
                      </a:cxn>
                      <a:cxn ang="0">
                        <a:pos x="683" y="442"/>
                      </a:cxn>
                      <a:cxn ang="0">
                        <a:pos x="652" y="348"/>
                      </a:cxn>
                      <a:cxn ang="0">
                        <a:pos x="576" y="402"/>
                      </a:cxn>
                      <a:cxn ang="0">
                        <a:pos x="457" y="488"/>
                      </a:cxn>
                      <a:cxn ang="0">
                        <a:pos x="839" y="479"/>
                      </a:cxn>
                      <a:cxn ang="0">
                        <a:pos x="1349" y="445"/>
                      </a:cxn>
                      <a:cxn ang="0">
                        <a:pos x="1688" y="565"/>
                      </a:cxn>
                      <a:cxn ang="0">
                        <a:pos x="1786" y="435"/>
                      </a:cxn>
                      <a:cxn ang="0">
                        <a:pos x="2017" y="337"/>
                      </a:cxn>
                      <a:cxn ang="0">
                        <a:pos x="2188" y="289"/>
                      </a:cxn>
                      <a:cxn ang="0">
                        <a:pos x="2344" y="378"/>
                      </a:cxn>
                      <a:cxn ang="0">
                        <a:pos x="2541" y="788"/>
                      </a:cxn>
                      <a:cxn ang="0">
                        <a:pos x="2342" y="1074"/>
                      </a:cxn>
                      <a:cxn ang="0">
                        <a:pos x="2491" y="1198"/>
                      </a:cxn>
                      <a:cxn ang="0">
                        <a:pos x="2816" y="1400"/>
                      </a:cxn>
                      <a:cxn ang="0">
                        <a:pos x="2895" y="1546"/>
                      </a:cxn>
                      <a:cxn ang="0">
                        <a:pos x="2956" y="1672"/>
                      </a:cxn>
                      <a:cxn ang="0">
                        <a:pos x="2893" y="1989"/>
                      </a:cxn>
                      <a:cxn ang="0">
                        <a:pos x="2050" y="2240"/>
                      </a:cxn>
                      <a:cxn ang="0">
                        <a:pos x="1651" y="2511"/>
                      </a:cxn>
                      <a:cxn ang="0">
                        <a:pos x="992" y="2326"/>
                      </a:cxn>
                      <a:cxn ang="0">
                        <a:pos x="460" y="2168"/>
                      </a:cxn>
                      <a:cxn ang="0">
                        <a:pos x="544" y="2005"/>
                      </a:cxn>
                      <a:cxn ang="0">
                        <a:pos x="720" y="1864"/>
                      </a:cxn>
                      <a:cxn ang="0">
                        <a:pos x="721" y="1754"/>
                      </a:cxn>
                      <a:cxn ang="0">
                        <a:pos x="596" y="1756"/>
                      </a:cxn>
                      <a:cxn ang="0">
                        <a:pos x="631" y="1573"/>
                      </a:cxn>
                      <a:cxn ang="0">
                        <a:pos x="605" y="1411"/>
                      </a:cxn>
                      <a:cxn ang="0">
                        <a:pos x="700" y="1442"/>
                      </a:cxn>
                      <a:cxn ang="0">
                        <a:pos x="805" y="1441"/>
                      </a:cxn>
                      <a:cxn ang="0">
                        <a:pos x="876" y="1461"/>
                      </a:cxn>
                      <a:cxn ang="0">
                        <a:pos x="980" y="1723"/>
                      </a:cxn>
                      <a:cxn ang="0">
                        <a:pos x="1222" y="1868"/>
                      </a:cxn>
                      <a:cxn ang="0">
                        <a:pos x="1184" y="1616"/>
                      </a:cxn>
                      <a:cxn ang="0">
                        <a:pos x="1516" y="1611"/>
                      </a:cxn>
                      <a:cxn ang="0">
                        <a:pos x="1658" y="1576"/>
                      </a:cxn>
                      <a:cxn ang="0">
                        <a:pos x="1775" y="1372"/>
                      </a:cxn>
                      <a:cxn ang="0">
                        <a:pos x="1910" y="1245"/>
                      </a:cxn>
                      <a:cxn ang="0">
                        <a:pos x="1823" y="989"/>
                      </a:cxn>
                      <a:cxn ang="0">
                        <a:pos x="1809" y="783"/>
                      </a:cxn>
                      <a:cxn ang="0">
                        <a:pos x="1738" y="700"/>
                      </a:cxn>
                      <a:cxn ang="0">
                        <a:pos x="867" y="683"/>
                      </a:cxn>
                      <a:cxn ang="0">
                        <a:pos x="54" y="777"/>
                      </a:cxn>
                    </a:cxnLst>
                    <a:rect l="0" t="0" r="r" b="b"/>
                    <a:pathLst>
                      <a:path w="2956" h="2511">
                        <a:moveTo>
                          <a:pt x="14" y="765"/>
                        </a:moveTo>
                        <a:lnTo>
                          <a:pt x="7" y="586"/>
                        </a:lnTo>
                        <a:lnTo>
                          <a:pt x="0" y="410"/>
                        </a:lnTo>
                        <a:lnTo>
                          <a:pt x="98" y="408"/>
                        </a:lnTo>
                        <a:lnTo>
                          <a:pt x="87" y="334"/>
                        </a:lnTo>
                        <a:lnTo>
                          <a:pt x="159" y="236"/>
                        </a:lnTo>
                        <a:lnTo>
                          <a:pt x="247" y="206"/>
                        </a:lnTo>
                        <a:lnTo>
                          <a:pt x="364" y="238"/>
                        </a:lnTo>
                        <a:lnTo>
                          <a:pt x="404" y="201"/>
                        </a:lnTo>
                        <a:lnTo>
                          <a:pt x="471" y="149"/>
                        </a:lnTo>
                        <a:lnTo>
                          <a:pt x="546" y="124"/>
                        </a:lnTo>
                        <a:lnTo>
                          <a:pt x="590" y="129"/>
                        </a:lnTo>
                        <a:lnTo>
                          <a:pt x="649" y="55"/>
                        </a:lnTo>
                        <a:lnTo>
                          <a:pt x="704" y="12"/>
                        </a:lnTo>
                        <a:lnTo>
                          <a:pt x="817" y="0"/>
                        </a:lnTo>
                        <a:lnTo>
                          <a:pt x="887" y="48"/>
                        </a:lnTo>
                        <a:lnTo>
                          <a:pt x="905" y="85"/>
                        </a:lnTo>
                        <a:lnTo>
                          <a:pt x="1013" y="92"/>
                        </a:lnTo>
                        <a:lnTo>
                          <a:pt x="1088" y="132"/>
                        </a:lnTo>
                        <a:lnTo>
                          <a:pt x="1098" y="227"/>
                        </a:lnTo>
                        <a:lnTo>
                          <a:pt x="1189" y="224"/>
                        </a:lnTo>
                        <a:lnTo>
                          <a:pt x="1343" y="156"/>
                        </a:lnTo>
                        <a:lnTo>
                          <a:pt x="1525" y="126"/>
                        </a:lnTo>
                        <a:lnTo>
                          <a:pt x="1597" y="161"/>
                        </a:lnTo>
                        <a:lnTo>
                          <a:pt x="1643" y="137"/>
                        </a:lnTo>
                        <a:lnTo>
                          <a:pt x="1679" y="147"/>
                        </a:lnTo>
                        <a:lnTo>
                          <a:pt x="1691" y="153"/>
                        </a:lnTo>
                        <a:lnTo>
                          <a:pt x="1676" y="177"/>
                        </a:lnTo>
                        <a:lnTo>
                          <a:pt x="1655" y="201"/>
                        </a:lnTo>
                        <a:lnTo>
                          <a:pt x="1629" y="229"/>
                        </a:lnTo>
                        <a:lnTo>
                          <a:pt x="1599" y="259"/>
                        </a:lnTo>
                        <a:lnTo>
                          <a:pt x="1514" y="293"/>
                        </a:lnTo>
                        <a:lnTo>
                          <a:pt x="1622" y="321"/>
                        </a:lnTo>
                        <a:lnTo>
                          <a:pt x="1630" y="348"/>
                        </a:lnTo>
                        <a:lnTo>
                          <a:pt x="1590" y="365"/>
                        </a:lnTo>
                        <a:lnTo>
                          <a:pt x="1560" y="372"/>
                        </a:lnTo>
                        <a:lnTo>
                          <a:pt x="1401" y="376"/>
                        </a:lnTo>
                        <a:lnTo>
                          <a:pt x="1380" y="367"/>
                        </a:lnTo>
                        <a:lnTo>
                          <a:pt x="1228" y="410"/>
                        </a:lnTo>
                        <a:lnTo>
                          <a:pt x="1041" y="442"/>
                        </a:lnTo>
                        <a:lnTo>
                          <a:pt x="784" y="446"/>
                        </a:lnTo>
                        <a:lnTo>
                          <a:pt x="683" y="442"/>
                        </a:lnTo>
                        <a:lnTo>
                          <a:pt x="626" y="406"/>
                        </a:lnTo>
                        <a:lnTo>
                          <a:pt x="672" y="370"/>
                        </a:lnTo>
                        <a:lnTo>
                          <a:pt x="652" y="348"/>
                        </a:lnTo>
                        <a:lnTo>
                          <a:pt x="615" y="354"/>
                        </a:lnTo>
                        <a:lnTo>
                          <a:pt x="595" y="393"/>
                        </a:lnTo>
                        <a:lnTo>
                          <a:pt x="576" y="402"/>
                        </a:lnTo>
                        <a:lnTo>
                          <a:pt x="537" y="417"/>
                        </a:lnTo>
                        <a:lnTo>
                          <a:pt x="479" y="417"/>
                        </a:lnTo>
                        <a:lnTo>
                          <a:pt x="457" y="488"/>
                        </a:lnTo>
                        <a:lnTo>
                          <a:pt x="576" y="483"/>
                        </a:lnTo>
                        <a:lnTo>
                          <a:pt x="589" y="555"/>
                        </a:lnTo>
                        <a:lnTo>
                          <a:pt x="839" y="479"/>
                        </a:lnTo>
                        <a:lnTo>
                          <a:pt x="768" y="541"/>
                        </a:lnTo>
                        <a:lnTo>
                          <a:pt x="1084" y="548"/>
                        </a:lnTo>
                        <a:lnTo>
                          <a:pt x="1349" y="445"/>
                        </a:lnTo>
                        <a:lnTo>
                          <a:pt x="1254" y="546"/>
                        </a:lnTo>
                        <a:lnTo>
                          <a:pt x="1489" y="552"/>
                        </a:lnTo>
                        <a:lnTo>
                          <a:pt x="1688" y="565"/>
                        </a:lnTo>
                        <a:lnTo>
                          <a:pt x="1700" y="499"/>
                        </a:lnTo>
                        <a:lnTo>
                          <a:pt x="1745" y="455"/>
                        </a:lnTo>
                        <a:lnTo>
                          <a:pt x="1786" y="435"/>
                        </a:lnTo>
                        <a:lnTo>
                          <a:pt x="1924" y="420"/>
                        </a:lnTo>
                        <a:lnTo>
                          <a:pt x="1964" y="355"/>
                        </a:lnTo>
                        <a:lnTo>
                          <a:pt x="2017" y="337"/>
                        </a:lnTo>
                        <a:lnTo>
                          <a:pt x="2098" y="316"/>
                        </a:lnTo>
                        <a:lnTo>
                          <a:pt x="2125" y="289"/>
                        </a:lnTo>
                        <a:lnTo>
                          <a:pt x="2188" y="289"/>
                        </a:lnTo>
                        <a:lnTo>
                          <a:pt x="2251" y="303"/>
                        </a:lnTo>
                        <a:lnTo>
                          <a:pt x="2269" y="364"/>
                        </a:lnTo>
                        <a:lnTo>
                          <a:pt x="2344" y="378"/>
                        </a:lnTo>
                        <a:lnTo>
                          <a:pt x="2441" y="453"/>
                        </a:lnTo>
                        <a:lnTo>
                          <a:pt x="2519" y="572"/>
                        </a:lnTo>
                        <a:lnTo>
                          <a:pt x="2541" y="788"/>
                        </a:lnTo>
                        <a:lnTo>
                          <a:pt x="2507" y="942"/>
                        </a:lnTo>
                        <a:lnTo>
                          <a:pt x="2438" y="1033"/>
                        </a:lnTo>
                        <a:lnTo>
                          <a:pt x="2342" y="1074"/>
                        </a:lnTo>
                        <a:lnTo>
                          <a:pt x="2321" y="1168"/>
                        </a:lnTo>
                        <a:lnTo>
                          <a:pt x="2412" y="1122"/>
                        </a:lnTo>
                        <a:lnTo>
                          <a:pt x="2491" y="1198"/>
                        </a:lnTo>
                        <a:lnTo>
                          <a:pt x="2578" y="1238"/>
                        </a:lnTo>
                        <a:lnTo>
                          <a:pt x="2793" y="1378"/>
                        </a:lnTo>
                        <a:lnTo>
                          <a:pt x="2816" y="1400"/>
                        </a:lnTo>
                        <a:lnTo>
                          <a:pt x="2857" y="1443"/>
                        </a:lnTo>
                        <a:lnTo>
                          <a:pt x="2893" y="1502"/>
                        </a:lnTo>
                        <a:lnTo>
                          <a:pt x="2895" y="1546"/>
                        </a:lnTo>
                        <a:lnTo>
                          <a:pt x="2922" y="1579"/>
                        </a:lnTo>
                        <a:lnTo>
                          <a:pt x="2939" y="1599"/>
                        </a:lnTo>
                        <a:lnTo>
                          <a:pt x="2956" y="1672"/>
                        </a:lnTo>
                        <a:lnTo>
                          <a:pt x="2951" y="1846"/>
                        </a:lnTo>
                        <a:lnTo>
                          <a:pt x="2938" y="1877"/>
                        </a:lnTo>
                        <a:lnTo>
                          <a:pt x="2893" y="1989"/>
                        </a:lnTo>
                        <a:lnTo>
                          <a:pt x="2729" y="2166"/>
                        </a:lnTo>
                        <a:lnTo>
                          <a:pt x="2449" y="2226"/>
                        </a:lnTo>
                        <a:lnTo>
                          <a:pt x="2050" y="2240"/>
                        </a:lnTo>
                        <a:lnTo>
                          <a:pt x="1957" y="2280"/>
                        </a:lnTo>
                        <a:lnTo>
                          <a:pt x="1823" y="2390"/>
                        </a:lnTo>
                        <a:lnTo>
                          <a:pt x="1651" y="2511"/>
                        </a:lnTo>
                        <a:lnTo>
                          <a:pt x="1532" y="2509"/>
                        </a:lnTo>
                        <a:lnTo>
                          <a:pt x="1081" y="2373"/>
                        </a:lnTo>
                        <a:lnTo>
                          <a:pt x="992" y="2326"/>
                        </a:lnTo>
                        <a:lnTo>
                          <a:pt x="803" y="2424"/>
                        </a:lnTo>
                        <a:lnTo>
                          <a:pt x="601" y="2282"/>
                        </a:lnTo>
                        <a:lnTo>
                          <a:pt x="460" y="2168"/>
                        </a:lnTo>
                        <a:lnTo>
                          <a:pt x="362" y="2063"/>
                        </a:lnTo>
                        <a:lnTo>
                          <a:pt x="491" y="2042"/>
                        </a:lnTo>
                        <a:lnTo>
                          <a:pt x="544" y="2005"/>
                        </a:lnTo>
                        <a:lnTo>
                          <a:pt x="612" y="1956"/>
                        </a:lnTo>
                        <a:lnTo>
                          <a:pt x="670" y="1886"/>
                        </a:lnTo>
                        <a:lnTo>
                          <a:pt x="720" y="1864"/>
                        </a:lnTo>
                        <a:lnTo>
                          <a:pt x="803" y="1844"/>
                        </a:lnTo>
                        <a:lnTo>
                          <a:pt x="768" y="1816"/>
                        </a:lnTo>
                        <a:lnTo>
                          <a:pt x="721" y="1754"/>
                        </a:lnTo>
                        <a:lnTo>
                          <a:pt x="582" y="1896"/>
                        </a:lnTo>
                        <a:lnTo>
                          <a:pt x="537" y="1864"/>
                        </a:lnTo>
                        <a:lnTo>
                          <a:pt x="596" y="1756"/>
                        </a:lnTo>
                        <a:lnTo>
                          <a:pt x="586" y="1690"/>
                        </a:lnTo>
                        <a:lnTo>
                          <a:pt x="619" y="1628"/>
                        </a:lnTo>
                        <a:lnTo>
                          <a:pt x="631" y="1573"/>
                        </a:lnTo>
                        <a:lnTo>
                          <a:pt x="665" y="1546"/>
                        </a:lnTo>
                        <a:lnTo>
                          <a:pt x="605" y="1466"/>
                        </a:lnTo>
                        <a:lnTo>
                          <a:pt x="605" y="1411"/>
                        </a:lnTo>
                        <a:lnTo>
                          <a:pt x="619" y="1394"/>
                        </a:lnTo>
                        <a:lnTo>
                          <a:pt x="652" y="1406"/>
                        </a:lnTo>
                        <a:lnTo>
                          <a:pt x="700" y="1442"/>
                        </a:lnTo>
                        <a:lnTo>
                          <a:pt x="727" y="1462"/>
                        </a:lnTo>
                        <a:lnTo>
                          <a:pt x="833" y="1532"/>
                        </a:lnTo>
                        <a:lnTo>
                          <a:pt x="805" y="1441"/>
                        </a:lnTo>
                        <a:lnTo>
                          <a:pt x="828" y="1413"/>
                        </a:lnTo>
                        <a:lnTo>
                          <a:pt x="863" y="1409"/>
                        </a:lnTo>
                        <a:lnTo>
                          <a:pt x="876" y="1461"/>
                        </a:lnTo>
                        <a:lnTo>
                          <a:pt x="945" y="1532"/>
                        </a:lnTo>
                        <a:lnTo>
                          <a:pt x="950" y="1593"/>
                        </a:lnTo>
                        <a:lnTo>
                          <a:pt x="980" y="1723"/>
                        </a:lnTo>
                        <a:lnTo>
                          <a:pt x="1012" y="1823"/>
                        </a:lnTo>
                        <a:lnTo>
                          <a:pt x="1121" y="1811"/>
                        </a:lnTo>
                        <a:lnTo>
                          <a:pt x="1222" y="1868"/>
                        </a:lnTo>
                        <a:lnTo>
                          <a:pt x="1307" y="1862"/>
                        </a:lnTo>
                        <a:lnTo>
                          <a:pt x="1169" y="1719"/>
                        </a:lnTo>
                        <a:lnTo>
                          <a:pt x="1184" y="1616"/>
                        </a:lnTo>
                        <a:lnTo>
                          <a:pt x="1251" y="1608"/>
                        </a:lnTo>
                        <a:lnTo>
                          <a:pt x="1411" y="1625"/>
                        </a:lnTo>
                        <a:lnTo>
                          <a:pt x="1516" y="1611"/>
                        </a:lnTo>
                        <a:lnTo>
                          <a:pt x="1563" y="1584"/>
                        </a:lnTo>
                        <a:lnTo>
                          <a:pt x="1626" y="1569"/>
                        </a:lnTo>
                        <a:lnTo>
                          <a:pt x="1658" y="1576"/>
                        </a:lnTo>
                        <a:lnTo>
                          <a:pt x="1737" y="1472"/>
                        </a:lnTo>
                        <a:lnTo>
                          <a:pt x="1761" y="1422"/>
                        </a:lnTo>
                        <a:lnTo>
                          <a:pt x="1775" y="1372"/>
                        </a:lnTo>
                        <a:lnTo>
                          <a:pt x="1816" y="1346"/>
                        </a:lnTo>
                        <a:lnTo>
                          <a:pt x="2005" y="1297"/>
                        </a:lnTo>
                        <a:lnTo>
                          <a:pt x="1910" y="1245"/>
                        </a:lnTo>
                        <a:lnTo>
                          <a:pt x="1889" y="1143"/>
                        </a:lnTo>
                        <a:lnTo>
                          <a:pt x="1861" y="1074"/>
                        </a:lnTo>
                        <a:lnTo>
                          <a:pt x="1823" y="989"/>
                        </a:lnTo>
                        <a:lnTo>
                          <a:pt x="1816" y="951"/>
                        </a:lnTo>
                        <a:lnTo>
                          <a:pt x="1836" y="852"/>
                        </a:lnTo>
                        <a:lnTo>
                          <a:pt x="1809" y="783"/>
                        </a:lnTo>
                        <a:lnTo>
                          <a:pt x="1832" y="730"/>
                        </a:lnTo>
                        <a:lnTo>
                          <a:pt x="1775" y="618"/>
                        </a:lnTo>
                        <a:lnTo>
                          <a:pt x="1738" y="700"/>
                        </a:lnTo>
                        <a:lnTo>
                          <a:pt x="1695" y="648"/>
                        </a:lnTo>
                        <a:lnTo>
                          <a:pt x="1560" y="664"/>
                        </a:lnTo>
                        <a:lnTo>
                          <a:pt x="867" y="683"/>
                        </a:lnTo>
                        <a:lnTo>
                          <a:pt x="570" y="689"/>
                        </a:lnTo>
                        <a:lnTo>
                          <a:pt x="143" y="751"/>
                        </a:lnTo>
                        <a:lnTo>
                          <a:pt x="54" y="777"/>
                        </a:lnTo>
                        <a:lnTo>
                          <a:pt x="14" y="765"/>
                        </a:lnTo>
                        <a:lnTo>
                          <a:pt x="14" y="765"/>
                        </a:lnTo>
                        <a:close/>
                      </a:path>
                    </a:pathLst>
                  </a:custGeom>
                  <a:solidFill>
                    <a:srgbClr val="FFFFFF"/>
                  </a:solidFill>
                  <a:ln w="9525">
                    <a:noFill/>
                    <a:round/>
                    <a:headEnd/>
                    <a:tailEnd/>
                  </a:ln>
                </p:spPr>
                <p:txBody>
                  <a:bodyPr/>
                  <a:lstStyle/>
                  <a:p>
                    <a:pPr>
                      <a:defRPr/>
                    </a:pPr>
                    <a:endParaRPr lang="en-US">
                      <a:cs typeface="+mn-cs"/>
                    </a:endParaRPr>
                  </a:p>
                </p:txBody>
              </p:sp>
              <p:sp>
                <p:nvSpPr>
                  <p:cNvPr id="184" name="Freeform 76"/>
                  <p:cNvSpPr>
                    <a:spLocks/>
                  </p:cNvSpPr>
                  <p:nvPr/>
                </p:nvSpPr>
                <p:spPr bwMode="auto">
                  <a:xfrm>
                    <a:off x="2573" y="3773"/>
                    <a:ext cx="109" cy="84"/>
                  </a:xfrm>
                  <a:custGeom>
                    <a:avLst/>
                    <a:gdLst/>
                    <a:ahLst/>
                    <a:cxnLst>
                      <a:cxn ang="0">
                        <a:pos x="0" y="170"/>
                      </a:cxn>
                      <a:cxn ang="0">
                        <a:pos x="60" y="113"/>
                      </a:cxn>
                      <a:cxn ang="0">
                        <a:pos x="87" y="133"/>
                      </a:cxn>
                      <a:cxn ang="0">
                        <a:pos x="113" y="153"/>
                      </a:cxn>
                      <a:cxn ang="0">
                        <a:pos x="144" y="177"/>
                      </a:cxn>
                      <a:cxn ang="0">
                        <a:pos x="178" y="200"/>
                      </a:cxn>
                      <a:cxn ang="0">
                        <a:pos x="207" y="222"/>
                      </a:cxn>
                      <a:cxn ang="0">
                        <a:pos x="243" y="245"/>
                      </a:cxn>
                      <a:cxn ang="0">
                        <a:pos x="242" y="234"/>
                      </a:cxn>
                      <a:cxn ang="0">
                        <a:pos x="218" y="198"/>
                      </a:cxn>
                      <a:cxn ang="0">
                        <a:pos x="191" y="154"/>
                      </a:cxn>
                      <a:cxn ang="0">
                        <a:pos x="172" y="115"/>
                      </a:cxn>
                      <a:cxn ang="0">
                        <a:pos x="173" y="93"/>
                      </a:cxn>
                      <a:cxn ang="0">
                        <a:pos x="190" y="85"/>
                      </a:cxn>
                      <a:cxn ang="0">
                        <a:pos x="236" y="76"/>
                      </a:cxn>
                      <a:cxn ang="0">
                        <a:pos x="298" y="12"/>
                      </a:cxn>
                      <a:cxn ang="0">
                        <a:pos x="378" y="0"/>
                      </a:cxn>
                      <a:cxn ang="0">
                        <a:pos x="492" y="140"/>
                      </a:cxn>
                      <a:cxn ang="0">
                        <a:pos x="469" y="208"/>
                      </a:cxn>
                      <a:cxn ang="0">
                        <a:pos x="525" y="266"/>
                      </a:cxn>
                      <a:cxn ang="0">
                        <a:pos x="543" y="308"/>
                      </a:cxn>
                      <a:cxn ang="0">
                        <a:pos x="340" y="417"/>
                      </a:cxn>
                      <a:cxn ang="0">
                        <a:pos x="58" y="215"/>
                      </a:cxn>
                      <a:cxn ang="0">
                        <a:pos x="0" y="170"/>
                      </a:cxn>
                      <a:cxn ang="0">
                        <a:pos x="0" y="170"/>
                      </a:cxn>
                    </a:cxnLst>
                    <a:rect l="0" t="0" r="r" b="b"/>
                    <a:pathLst>
                      <a:path w="543" h="417">
                        <a:moveTo>
                          <a:pt x="0" y="170"/>
                        </a:moveTo>
                        <a:lnTo>
                          <a:pt x="60" y="113"/>
                        </a:lnTo>
                        <a:lnTo>
                          <a:pt x="87" y="133"/>
                        </a:lnTo>
                        <a:lnTo>
                          <a:pt x="113" y="153"/>
                        </a:lnTo>
                        <a:lnTo>
                          <a:pt x="144" y="177"/>
                        </a:lnTo>
                        <a:lnTo>
                          <a:pt x="178" y="200"/>
                        </a:lnTo>
                        <a:lnTo>
                          <a:pt x="207" y="222"/>
                        </a:lnTo>
                        <a:lnTo>
                          <a:pt x="243" y="245"/>
                        </a:lnTo>
                        <a:lnTo>
                          <a:pt x="242" y="234"/>
                        </a:lnTo>
                        <a:lnTo>
                          <a:pt x="218" y="198"/>
                        </a:lnTo>
                        <a:lnTo>
                          <a:pt x="191" y="154"/>
                        </a:lnTo>
                        <a:lnTo>
                          <a:pt x="172" y="115"/>
                        </a:lnTo>
                        <a:lnTo>
                          <a:pt x="173" y="93"/>
                        </a:lnTo>
                        <a:lnTo>
                          <a:pt x="190" y="85"/>
                        </a:lnTo>
                        <a:lnTo>
                          <a:pt x="236" y="76"/>
                        </a:lnTo>
                        <a:lnTo>
                          <a:pt x="298" y="12"/>
                        </a:lnTo>
                        <a:lnTo>
                          <a:pt x="378" y="0"/>
                        </a:lnTo>
                        <a:lnTo>
                          <a:pt x="492" y="140"/>
                        </a:lnTo>
                        <a:lnTo>
                          <a:pt x="469" y="208"/>
                        </a:lnTo>
                        <a:lnTo>
                          <a:pt x="525" y="266"/>
                        </a:lnTo>
                        <a:lnTo>
                          <a:pt x="543" y="308"/>
                        </a:lnTo>
                        <a:lnTo>
                          <a:pt x="340" y="417"/>
                        </a:lnTo>
                        <a:lnTo>
                          <a:pt x="58" y="215"/>
                        </a:lnTo>
                        <a:lnTo>
                          <a:pt x="0" y="170"/>
                        </a:lnTo>
                        <a:lnTo>
                          <a:pt x="0" y="170"/>
                        </a:lnTo>
                        <a:close/>
                      </a:path>
                    </a:pathLst>
                  </a:custGeom>
                  <a:solidFill>
                    <a:srgbClr val="EBE399"/>
                  </a:solidFill>
                  <a:ln w="9525">
                    <a:noFill/>
                    <a:round/>
                    <a:headEnd/>
                    <a:tailEnd/>
                  </a:ln>
                </p:spPr>
                <p:txBody>
                  <a:bodyPr/>
                  <a:lstStyle/>
                  <a:p>
                    <a:pPr>
                      <a:defRPr/>
                    </a:pPr>
                    <a:endParaRPr lang="en-US">
                      <a:cs typeface="+mn-cs"/>
                    </a:endParaRPr>
                  </a:p>
                </p:txBody>
              </p:sp>
              <p:sp>
                <p:nvSpPr>
                  <p:cNvPr id="185" name="Freeform 77"/>
                  <p:cNvSpPr>
                    <a:spLocks/>
                  </p:cNvSpPr>
                  <p:nvPr/>
                </p:nvSpPr>
                <p:spPr bwMode="auto">
                  <a:xfrm>
                    <a:off x="2573" y="3805"/>
                    <a:ext cx="116" cy="52"/>
                  </a:xfrm>
                  <a:custGeom>
                    <a:avLst/>
                    <a:gdLst/>
                    <a:ahLst/>
                    <a:cxnLst>
                      <a:cxn ang="0">
                        <a:pos x="0" y="11"/>
                      </a:cxn>
                      <a:cxn ang="0">
                        <a:pos x="74" y="0"/>
                      </a:cxn>
                      <a:cxn ang="0">
                        <a:pos x="362" y="149"/>
                      </a:cxn>
                      <a:cxn ang="0">
                        <a:pos x="527" y="89"/>
                      </a:cxn>
                      <a:cxn ang="0">
                        <a:pos x="580" y="159"/>
                      </a:cxn>
                      <a:cxn ang="0">
                        <a:pos x="340" y="258"/>
                      </a:cxn>
                      <a:cxn ang="0">
                        <a:pos x="0" y="11"/>
                      </a:cxn>
                      <a:cxn ang="0">
                        <a:pos x="0" y="11"/>
                      </a:cxn>
                    </a:cxnLst>
                    <a:rect l="0" t="0" r="r" b="b"/>
                    <a:pathLst>
                      <a:path w="580" h="258">
                        <a:moveTo>
                          <a:pt x="0" y="11"/>
                        </a:moveTo>
                        <a:lnTo>
                          <a:pt x="74" y="0"/>
                        </a:lnTo>
                        <a:lnTo>
                          <a:pt x="362" y="149"/>
                        </a:lnTo>
                        <a:lnTo>
                          <a:pt x="527" y="89"/>
                        </a:lnTo>
                        <a:lnTo>
                          <a:pt x="580" y="159"/>
                        </a:lnTo>
                        <a:lnTo>
                          <a:pt x="340" y="258"/>
                        </a:lnTo>
                        <a:lnTo>
                          <a:pt x="0" y="11"/>
                        </a:lnTo>
                        <a:lnTo>
                          <a:pt x="0" y="11"/>
                        </a:lnTo>
                        <a:close/>
                      </a:path>
                    </a:pathLst>
                  </a:custGeom>
                  <a:solidFill>
                    <a:srgbClr val="948D4D"/>
                  </a:solidFill>
                  <a:ln w="9525">
                    <a:noFill/>
                    <a:round/>
                    <a:headEnd/>
                    <a:tailEnd/>
                  </a:ln>
                </p:spPr>
                <p:txBody>
                  <a:bodyPr/>
                  <a:lstStyle/>
                  <a:p>
                    <a:pPr>
                      <a:defRPr/>
                    </a:pPr>
                    <a:endParaRPr lang="en-US">
                      <a:cs typeface="+mn-cs"/>
                    </a:endParaRPr>
                  </a:p>
                </p:txBody>
              </p:sp>
              <p:sp>
                <p:nvSpPr>
                  <p:cNvPr id="186" name="Freeform 78"/>
                  <p:cNvSpPr>
                    <a:spLocks/>
                  </p:cNvSpPr>
                  <p:nvPr/>
                </p:nvSpPr>
                <p:spPr bwMode="auto">
                  <a:xfrm>
                    <a:off x="2507" y="3616"/>
                    <a:ext cx="40" cy="27"/>
                  </a:xfrm>
                  <a:custGeom>
                    <a:avLst/>
                    <a:gdLst/>
                    <a:ahLst/>
                    <a:cxnLst>
                      <a:cxn ang="0">
                        <a:pos x="0" y="9"/>
                      </a:cxn>
                      <a:cxn ang="0">
                        <a:pos x="61" y="0"/>
                      </a:cxn>
                      <a:cxn ang="0">
                        <a:pos x="143" y="16"/>
                      </a:cxn>
                      <a:cxn ang="0">
                        <a:pos x="177" y="32"/>
                      </a:cxn>
                      <a:cxn ang="0">
                        <a:pos x="200" y="135"/>
                      </a:cxn>
                      <a:cxn ang="0">
                        <a:pos x="150" y="69"/>
                      </a:cxn>
                      <a:cxn ang="0">
                        <a:pos x="102" y="41"/>
                      </a:cxn>
                      <a:cxn ang="0">
                        <a:pos x="7" y="51"/>
                      </a:cxn>
                      <a:cxn ang="0">
                        <a:pos x="0" y="9"/>
                      </a:cxn>
                      <a:cxn ang="0">
                        <a:pos x="0" y="9"/>
                      </a:cxn>
                    </a:cxnLst>
                    <a:rect l="0" t="0" r="r" b="b"/>
                    <a:pathLst>
                      <a:path w="200" h="135">
                        <a:moveTo>
                          <a:pt x="0" y="9"/>
                        </a:moveTo>
                        <a:lnTo>
                          <a:pt x="61" y="0"/>
                        </a:lnTo>
                        <a:lnTo>
                          <a:pt x="143" y="16"/>
                        </a:lnTo>
                        <a:lnTo>
                          <a:pt x="177" y="32"/>
                        </a:lnTo>
                        <a:lnTo>
                          <a:pt x="200" y="135"/>
                        </a:lnTo>
                        <a:lnTo>
                          <a:pt x="150" y="69"/>
                        </a:lnTo>
                        <a:lnTo>
                          <a:pt x="102" y="41"/>
                        </a:lnTo>
                        <a:lnTo>
                          <a:pt x="7" y="51"/>
                        </a:lnTo>
                        <a:lnTo>
                          <a:pt x="0" y="9"/>
                        </a:lnTo>
                        <a:lnTo>
                          <a:pt x="0" y="9"/>
                        </a:lnTo>
                        <a:close/>
                      </a:path>
                    </a:pathLst>
                  </a:custGeom>
                  <a:solidFill>
                    <a:srgbClr val="FFFFFF"/>
                  </a:solidFill>
                  <a:ln w="9525">
                    <a:noFill/>
                    <a:round/>
                    <a:headEnd/>
                    <a:tailEnd/>
                  </a:ln>
                </p:spPr>
                <p:txBody>
                  <a:bodyPr/>
                  <a:lstStyle/>
                  <a:p>
                    <a:pPr>
                      <a:defRPr/>
                    </a:pPr>
                    <a:endParaRPr lang="en-US">
                      <a:cs typeface="+mn-cs"/>
                    </a:endParaRPr>
                  </a:p>
                </p:txBody>
              </p:sp>
              <p:sp>
                <p:nvSpPr>
                  <p:cNvPr id="187" name="Freeform 79"/>
                  <p:cNvSpPr>
                    <a:spLocks/>
                  </p:cNvSpPr>
                  <p:nvPr/>
                </p:nvSpPr>
                <p:spPr bwMode="auto">
                  <a:xfrm>
                    <a:off x="2523" y="3673"/>
                    <a:ext cx="44" cy="33"/>
                  </a:xfrm>
                  <a:custGeom>
                    <a:avLst/>
                    <a:gdLst/>
                    <a:ahLst/>
                    <a:cxnLst>
                      <a:cxn ang="0">
                        <a:pos x="0" y="60"/>
                      </a:cxn>
                      <a:cxn ang="0">
                        <a:pos x="92" y="0"/>
                      </a:cxn>
                      <a:cxn ang="0">
                        <a:pos x="146" y="12"/>
                      </a:cxn>
                      <a:cxn ang="0">
                        <a:pos x="199" y="39"/>
                      </a:cxn>
                      <a:cxn ang="0">
                        <a:pos x="218" y="98"/>
                      </a:cxn>
                      <a:cxn ang="0">
                        <a:pos x="181" y="167"/>
                      </a:cxn>
                      <a:cxn ang="0">
                        <a:pos x="155" y="70"/>
                      </a:cxn>
                      <a:cxn ang="0">
                        <a:pos x="108" y="46"/>
                      </a:cxn>
                      <a:cxn ang="0">
                        <a:pos x="0" y="60"/>
                      </a:cxn>
                      <a:cxn ang="0">
                        <a:pos x="0" y="60"/>
                      </a:cxn>
                    </a:cxnLst>
                    <a:rect l="0" t="0" r="r" b="b"/>
                    <a:pathLst>
                      <a:path w="218" h="167">
                        <a:moveTo>
                          <a:pt x="0" y="60"/>
                        </a:moveTo>
                        <a:lnTo>
                          <a:pt x="92" y="0"/>
                        </a:lnTo>
                        <a:lnTo>
                          <a:pt x="146" y="12"/>
                        </a:lnTo>
                        <a:lnTo>
                          <a:pt x="199" y="39"/>
                        </a:lnTo>
                        <a:lnTo>
                          <a:pt x="218" y="98"/>
                        </a:lnTo>
                        <a:lnTo>
                          <a:pt x="181" y="167"/>
                        </a:lnTo>
                        <a:lnTo>
                          <a:pt x="155" y="70"/>
                        </a:lnTo>
                        <a:lnTo>
                          <a:pt x="108" y="46"/>
                        </a:lnTo>
                        <a:lnTo>
                          <a:pt x="0" y="60"/>
                        </a:lnTo>
                        <a:lnTo>
                          <a:pt x="0" y="60"/>
                        </a:lnTo>
                        <a:close/>
                      </a:path>
                    </a:pathLst>
                  </a:custGeom>
                  <a:solidFill>
                    <a:srgbClr val="FFFFFF"/>
                  </a:solidFill>
                  <a:ln w="9525">
                    <a:noFill/>
                    <a:round/>
                    <a:headEnd/>
                    <a:tailEnd/>
                  </a:ln>
                </p:spPr>
                <p:txBody>
                  <a:bodyPr/>
                  <a:lstStyle/>
                  <a:p>
                    <a:pPr>
                      <a:defRPr/>
                    </a:pPr>
                    <a:endParaRPr lang="en-US">
                      <a:cs typeface="+mn-cs"/>
                    </a:endParaRPr>
                  </a:p>
                </p:txBody>
              </p:sp>
              <p:sp>
                <p:nvSpPr>
                  <p:cNvPr id="188" name="Freeform 80"/>
                  <p:cNvSpPr>
                    <a:spLocks/>
                  </p:cNvSpPr>
                  <p:nvPr/>
                </p:nvSpPr>
                <p:spPr bwMode="auto">
                  <a:xfrm>
                    <a:off x="2571" y="3626"/>
                    <a:ext cx="31" cy="32"/>
                  </a:xfrm>
                  <a:custGeom>
                    <a:avLst/>
                    <a:gdLst/>
                    <a:ahLst/>
                    <a:cxnLst>
                      <a:cxn ang="0">
                        <a:pos x="87" y="0"/>
                      </a:cxn>
                      <a:cxn ang="0">
                        <a:pos x="157" y="98"/>
                      </a:cxn>
                      <a:cxn ang="0">
                        <a:pos x="15" y="158"/>
                      </a:cxn>
                      <a:cxn ang="0">
                        <a:pos x="0" y="72"/>
                      </a:cxn>
                      <a:cxn ang="0">
                        <a:pos x="87" y="0"/>
                      </a:cxn>
                      <a:cxn ang="0">
                        <a:pos x="87" y="0"/>
                      </a:cxn>
                    </a:cxnLst>
                    <a:rect l="0" t="0" r="r" b="b"/>
                    <a:pathLst>
                      <a:path w="157" h="158">
                        <a:moveTo>
                          <a:pt x="87" y="0"/>
                        </a:moveTo>
                        <a:lnTo>
                          <a:pt x="157" y="98"/>
                        </a:lnTo>
                        <a:lnTo>
                          <a:pt x="15" y="158"/>
                        </a:lnTo>
                        <a:lnTo>
                          <a:pt x="0" y="72"/>
                        </a:lnTo>
                        <a:lnTo>
                          <a:pt x="87" y="0"/>
                        </a:lnTo>
                        <a:lnTo>
                          <a:pt x="87" y="0"/>
                        </a:lnTo>
                        <a:close/>
                      </a:path>
                    </a:pathLst>
                  </a:custGeom>
                  <a:solidFill>
                    <a:srgbClr val="FFFFFF"/>
                  </a:solidFill>
                  <a:ln w="9525">
                    <a:noFill/>
                    <a:round/>
                    <a:headEnd/>
                    <a:tailEnd/>
                  </a:ln>
                </p:spPr>
                <p:txBody>
                  <a:bodyPr/>
                  <a:lstStyle/>
                  <a:p>
                    <a:pPr>
                      <a:defRPr/>
                    </a:pPr>
                    <a:endParaRPr lang="en-US">
                      <a:cs typeface="+mn-cs"/>
                    </a:endParaRPr>
                  </a:p>
                </p:txBody>
              </p:sp>
              <p:sp>
                <p:nvSpPr>
                  <p:cNvPr id="189" name="Freeform 81"/>
                  <p:cNvSpPr>
                    <a:spLocks/>
                  </p:cNvSpPr>
                  <p:nvPr/>
                </p:nvSpPr>
                <p:spPr bwMode="auto">
                  <a:xfrm>
                    <a:off x="2559" y="3570"/>
                    <a:ext cx="33" cy="24"/>
                  </a:xfrm>
                  <a:custGeom>
                    <a:avLst/>
                    <a:gdLst/>
                    <a:ahLst/>
                    <a:cxnLst>
                      <a:cxn ang="0">
                        <a:pos x="81" y="0"/>
                      </a:cxn>
                      <a:cxn ang="0">
                        <a:pos x="165" y="89"/>
                      </a:cxn>
                      <a:cxn ang="0">
                        <a:pos x="18" y="119"/>
                      </a:cxn>
                      <a:cxn ang="0">
                        <a:pos x="0" y="58"/>
                      </a:cxn>
                      <a:cxn ang="0">
                        <a:pos x="81" y="0"/>
                      </a:cxn>
                      <a:cxn ang="0">
                        <a:pos x="81" y="0"/>
                      </a:cxn>
                    </a:cxnLst>
                    <a:rect l="0" t="0" r="r" b="b"/>
                    <a:pathLst>
                      <a:path w="165" h="119">
                        <a:moveTo>
                          <a:pt x="81" y="0"/>
                        </a:moveTo>
                        <a:lnTo>
                          <a:pt x="165" y="89"/>
                        </a:lnTo>
                        <a:lnTo>
                          <a:pt x="18" y="119"/>
                        </a:lnTo>
                        <a:lnTo>
                          <a:pt x="0" y="58"/>
                        </a:lnTo>
                        <a:lnTo>
                          <a:pt x="81" y="0"/>
                        </a:lnTo>
                        <a:lnTo>
                          <a:pt x="81" y="0"/>
                        </a:lnTo>
                        <a:close/>
                      </a:path>
                    </a:pathLst>
                  </a:custGeom>
                  <a:solidFill>
                    <a:srgbClr val="FFFFFF"/>
                  </a:solidFill>
                  <a:ln w="9525">
                    <a:noFill/>
                    <a:round/>
                    <a:headEnd/>
                    <a:tailEnd/>
                  </a:ln>
                </p:spPr>
                <p:txBody>
                  <a:bodyPr/>
                  <a:lstStyle/>
                  <a:p>
                    <a:pPr>
                      <a:defRPr/>
                    </a:pPr>
                    <a:endParaRPr lang="en-US">
                      <a:cs typeface="+mn-cs"/>
                    </a:endParaRPr>
                  </a:p>
                </p:txBody>
              </p:sp>
              <p:sp>
                <p:nvSpPr>
                  <p:cNvPr id="190" name="Freeform 82"/>
                  <p:cNvSpPr>
                    <a:spLocks/>
                  </p:cNvSpPr>
                  <p:nvPr/>
                </p:nvSpPr>
                <p:spPr bwMode="auto">
                  <a:xfrm>
                    <a:off x="2603" y="3550"/>
                    <a:ext cx="22" cy="19"/>
                  </a:xfrm>
                  <a:custGeom>
                    <a:avLst/>
                    <a:gdLst/>
                    <a:ahLst/>
                    <a:cxnLst>
                      <a:cxn ang="0">
                        <a:pos x="0" y="7"/>
                      </a:cxn>
                      <a:cxn ang="0">
                        <a:pos x="45" y="0"/>
                      </a:cxn>
                      <a:cxn ang="0">
                        <a:pos x="85" y="14"/>
                      </a:cxn>
                      <a:cxn ang="0">
                        <a:pos x="109" y="44"/>
                      </a:cxn>
                      <a:cxn ang="0">
                        <a:pos x="106" y="63"/>
                      </a:cxn>
                      <a:cxn ang="0">
                        <a:pos x="87" y="82"/>
                      </a:cxn>
                      <a:cxn ang="0">
                        <a:pos x="47" y="96"/>
                      </a:cxn>
                      <a:cxn ang="0">
                        <a:pos x="57" y="35"/>
                      </a:cxn>
                      <a:cxn ang="0">
                        <a:pos x="0" y="7"/>
                      </a:cxn>
                      <a:cxn ang="0">
                        <a:pos x="0" y="7"/>
                      </a:cxn>
                    </a:cxnLst>
                    <a:rect l="0" t="0" r="r" b="b"/>
                    <a:pathLst>
                      <a:path w="109" h="96">
                        <a:moveTo>
                          <a:pt x="0" y="7"/>
                        </a:moveTo>
                        <a:lnTo>
                          <a:pt x="45" y="0"/>
                        </a:lnTo>
                        <a:lnTo>
                          <a:pt x="85" y="14"/>
                        </a:lnTo>
                        <a:lnTo>
                          <a:pt x="109" y="44"/>
                        </a:lnTo>
                        <a:lnTo>
                          <a:pt x="106" y="63"/>
                        </a:lnTo>
                        <a:lnTo>
                          <a:pt x="87" y="82"/>
                        </a:lnTo>
                        <a:lnTo>
                          <a:pt x="47" y="96"/>
                        </a:lnTo>
                        <a:lnTo>
                          <a:pt x="57" y="35"/>
                        </a:lnTo>
                        <a:lnTo>
                          <a:pt x="0" y="7"/>
                        </a:lnTo>
                        <a:lnTo>
                          <a:pt x="0" y="7"/>
                        </a:lnTo>
                        <a:close/>
                      </a:path>
                    </a:pathLst>
                  </a:custGeom>
                  <a:solidFill>
                    <a:srgbClr val="FFFFFF"/>
                  </a:solidFill>
                  <a:ln w="9525">
                    <a:noFill/>
                    <a:round/>
                    <a:headEnd/>
                    <a:tailEnd/>
                  </a:ln>
                </p:spPr>
                <p:txBody>
                  <a:bodyPr/>
                  <a:lstStyle/>
                  <a:p>
                    <a:pPr>
                      <a:defRPr/>
                    </a:pPr>
                    <a:endParaRPr lang="en-US">
                      <a:cs typeface="+mn-cs"/>
                    </a:endParaRPr>
                  </a:p>
                </p:txBody>
              </p:sp>
              <p:sp>
                <p:nvSpPr>
                  <p:cNvPr id="191" name="Freeform 83"/>
                  <p:cNvSpPr>
                    <a:spLocks/>
                  </p:cNvSpPr>
                  <p:nvPr/>
                </p:nvSpPr>
                <p:spPr bwMode="auto">
                  <a:xfrm>
                    <a:off x="2678" y="3697"/>
                    <a:ext cx="27" cy="18"/>
                  </a:xfrm>
                  <a:custGeom>
                    <a:avLst/>
                    <a:gdLst/>
                    <a:ahLst/>
                    <a:cxnLst>
                      <a:cxn ang="0">
                        <a:pos x="0" y="24"/>
                      </a:cxn>
                      <a:cxn ang="0">
                        <a:pos x="12" y="15"/>
                      </a:cxn>
                      <a:cxn ang="0">
                        <a:pos x="39" y="0"/>
                      </a:cxn>
                      <a:cxn ang="0">
                        <a:pos x="97" y="5"/>
                      </a:cxn>
                      <a:cxn ang="0">
                        <a:pos x="129" y="35"/>
                      </a:cxn>
                      <a:cxn ang="0">
                        <a:pos x="135" y="53"/>
                      </a:cxn>
                      <a:cxn ang="0">
                        <a:pos x="120" y="74"/>
                      </a:cxn>
                      <a:cxn ang="0">
                        <a:pos x="69" y="93"/>
                      </a:cxn>
                      <a:cxn ang="0">
                        <a:pos x="48" y="37"/>
                      </a:cxn>
                      <a:cxn ang="0">
                        <a:pos x="0" y="24"/>
                      </a:cxn>
                      <a:cxn ang="0">
                        <a:pos x="0" y="24"/>
                      </a:cxn>
                    </a:cxnLst>
                    <a:rect l="0" t="0" r="r" b="b"/>
                    <a:pathLst>
                      <a:path w="135" h="93">
                        <a:moveTo>
                          <a:pt x="0" y="24"/>
                        </a:moveTo>
                        <a:lnTo>
                          <a:pt x="12" y="15"/>
                        </a:lnTo>
                        <a:lnTo>
                          <a:pt x="39" y="0"/>
                        </a:lnTo>
                        <a:lnTo>
                          <a:pt x="97" y="5"/>
                        </a:lnTo>
                        <a:lnTo>
                          <a:pt x="129" y="35"/>
                        </a:lnTo>
                        <a:lnTo>
                          <a:pt x="135" y="53"/>
                        </a:lnTo>
                        <a:lnTo>
                          <a:pt x="120" y="74"/>
                        </a:lnTo>
                        <a:lnTo>
                          <a:pt x="69" y="93"/>
                        </a:lnTo>
                        <a:lnTo>
                          <a:pt x="48" y="37"/>
                        </a:lnTo>
                        <a:lnTo>
                          <a:pt x="0" y="24"/>
                        </a:lnTo>
                        <a:lnTo>
                          <a:pt x="0" y="24"/>
                        </a:lnTo>
                        <a:close/>
                      </a:path>
                    </a:pathLst>
                  </a:custGeom>
                  <a:solidFill>
                    <a:srgbClr val="FFFFFF"/>
                  </a:solidFill>
                  <a:ln w="9525">
                    <a:noFill/>
                    <a:round/>
                    <a:headEnd/>
                    <a:tailEnd/>
                  </a:ln>
                </p:spPr>
                <p:txBody>
                  <a:bodyPr/>
                  <a:lstStyle/>
                  <a:p>
                    <a:pPr>
                      <a:defRPr/>
                    </a:pPr>
                    <a:endParaRPr lang="en-US">
                      <a:cs typeface="+mn-cs"/>
                    </a:endParaRPr>
                  </a:p>
                </p:txBody>
              </p:sp>
              <p:sp>
                <p:nvSpPr>
                  <p:cNvPr id="192" name="Freeform 84"/>
                  <p:cNvSpPr>
                    <a:spLocks/>
                  </p:cNvSpPr>
                  <p:nvPr/>
                </p:nvSpPr>
                <p:spPr bwMode="auto">
                  <a:xfrm>
                    <a:off x="2804" y="3546"/>
                    <a:ext cx="22" cy="15"/>
                  </a:xfrm>
                  <a:custGeom>
                    <a:avLst/>
                    <a:gdLst/>
                    <a:ahLst/>
                    <a:cxnLst>
                      <a:cxn ang="0">
                        <a:pos x="54" y="27"/>
                      </a:cxn>
                      <a:cxn ang="0">
                        <a:pos x="0" y="20"/>
                      </a:cxn>
                      <a:cxn ang="0">
                        <a:pos x="13" y="11"/>
                      </a:cxn>
                      <a:cxn ang="0">
                        <a:pos x="42" y="0"/>
                      </a:cxn>
                      <a:cxn ang="0">
                        <a:pos x="99" y="14"/>
                      </a:cxn>
                      <a:cxn ang="0">
                        <a:pos x="110" y="41"/>
                      </a:cxn>
                      <a:cxn ang="0">
                        <a:pos x="95" y="63"/>
                      </a:cxn>
                      <a:cxn ang="0">
                        <a:pos x="85" y="75"/>
                      </a:cxn>
                      <a:cxn ang="0">
                        <a:pos x="42" y="69"/>
                      </a:cxn>
                      <a:cxn ang="0">
                        <a:pos x="54" y="27"/>
                      </a:cxn>
                      <a:cxn ang="0">
                        <a:pos x="54" y="27"/>
                      </a:cxn>
                    </a:cxnLst>
                    <a:rect l="0" t="0" r="r" b="b"/>
                    <a:pathLst>
                      <a:path w="110" h="75">
                        <a:moveTo>
                          <a:pt x="54" y="27"/>
                        </a:moveTo>
                        <a:lnTo>
                          <a:pt x="0" y="20"/>
                        </a:lnTo>
                        <a:lnTo>
                          <a:pt x="13" y="11"/>
                        </a:lnTo>
                        <a:lnTo>
                          <a:pt x="42" y="0"/>
                        </a:lnTo>
                        <a:lnTo>
                          <a:pt x="99" y="14"/>
                        </a:lnTo>
                        <a:lnTo>
                          <a:pt x="110" y="41"/>
                        </a:lnTo>
                        <a:lnTo>
                          <a:pt x="95" y="63"/>
                        </a:lnTo>
                        <a:lnTo>
                          <a:pt x="85" y="75"/>
                        </a:lnTo>
                        <a:lnTo>
                          <a:pt x="42" y="69"/>
                        </a:lnTo>
                        <a:lnTo>
                          <a:pt x="54" y="27"/>
                        </a:lnTo>
                        <a:lnTo>
                          <a:pt x="54" y="27"/>
                        </a:lnTo>
                        <a:close/>
                      </a:path>
                    </a:pathLst>
                  </a:custGeom>
                  <a:solidFill>
                    <a:srgbClr val="FFFFFF"/>
                  </a:solidFill>
                  <a:ln w="9525">
                    <a:noFill/>
                    <a:round/>
                    <a:headEnd/>
                    <a:tailEnd/>
                  </a:ln>
                </p:spPr>
                <p:txBody>
                  <a:bodyPr/>
                  <a:lstStyle/>
                  <a:p>
                    <a:pPr>
                      <a:defRPr/>
                    </a:pPr>
                    <a:endParaRPr lang="en-US">
                      <a:cs typeface="+mn-cs"/>
                    </a:endParaRPr>
                  </a:p>
                </p:txBody>
              </p:sp>
              <p:sp>
                <p:nvSpPr>
                  <p:cNvPr id="193" name="Freeform 85"/>
                  <p:cNvSpPr>
                    <a:spLocks/>
                  </p:cNvSpPr>
                  <p:nvPr/>
                </p:nvSpPr>
                <p:spPr bwMode="auto">
                  <a:xfrm>
                    <a:off x="2830" y="3628"/>
                    <a:ext cx="13" cy="13"/>
                  </a:xfrm>
                  <a:custGeom>
                    <a:avLst/>
                    <a:gdLst/>
                    <a:ahLst/>
                    <a:cxnLst>
                      <a:cxn ang="0">
                        <a:pos x="2" y="1"/>
                      </a:cxn>
                      <a:cxn ang="0">
                        <a:pos x="48" y="0"/>
                      </a:cxn>
                      <a:cxn ang="0">
                        <a:pos x="64" y="42"/>
                      </a:cxn>
                      <a:cxn ang="0">
                        <a:pos x="41" y="62"/>
                      </a:cxn>
                      <a:cxn ang="0">
                        <a:pos x="0" y="44"/>
                      </a:cxn>
                      <a:cxn ang="0">
                        <a:pos x="2" y="1"/>
                      </a:cxn>
                      <a:cxn ang="0">
                        <a:pos x="2" y="1"/>
                      </a:cxn>
                    </a:cxnLst>
                    <a:rect l="0" t="0" r="r" b="b"/>
                    <a:pathLst>
                      <a:path w="64" h="62">
                        <a:moveTo>
                          <a:pt x="2" y="1"/>
                        </a:moveTo>
                        <a:lnTo>
                          <a:pt x="48" y="0"/>
                        </a:lnTo>
                        <a:lnTo>
                          <a:pt x="64" y="42"/>
                        </a:lnTo>
                        <a:lnTo>
                          <a:pt x="41" y="62"/>
                        </a:lnTo>
                        <a:lnTo>
                          <a:pt x="0" y="44"/>
                        </a:lnTo>
                        <a:lnTo>
                          <a:pt x="2" y="1"/>
                        </a:lnTo>
                        <a:lnTo>
                          <a:pt x="2" y="1"/>
                        </a:lnTo>
                        <a:close/>
                      </a:path>
                    </a:pathLst>
                  </a:custGeom>
                  <a:solidFill>
                    <a:srgbClr val="FFFFFF"/>
                  </a:solidFill>
                  <a:ln w="9525">
                    <a:noFill/>
                    <a:round/>
                    <a:headEnd/>
                    <a:tailEnd/>
                  </a:ln>
                </p:spPr>
                <p:txBody>
                  <a:bodyPr/>
                  <a:lstStyle/>
                  <a:p>
                    <a:pPr>
                      <a:defRPr/>
                    </a:pPr>
                    <a:endParaRPr lang="en-US">
                      <a:cs typeface="+mn-cs"/>
                    </a:endParaRPr>
                  </a:p>
                </p:txBody>
              </p:sp>
              <p:sp>
                <p:nvSpPr>
                  <p:cNvPr id="194" name="Freeform 86"/>
                  <p:cNvSpPr>
                    <a:spLocks/>
                  </p:cNvSpPr>
                  <p:nvPr/>
                </p:nvSpPr>
                <p:spPr bwMode="auto">
                  <a:xfrm>
                    <a:off x="2857" y="3457"/>
                    <a:ext cx="67" cy="145"/>
                  </a:xfrm>
                  <a:custGeom>
                    <a:avLst/>
                    <a:gdLst/>
                    <a:ahLst/>
                    <a:cxnLst>
                      <a:cxn ang="0">
                        <a:pos x="264" y="0"/>
                      </a:cxn>
                      <a:cxn ang="0">
                        <a:pos x="131" y="58"/>
                      </a:cxn>
                      <a:cxn ang="0">
                        <a:pos x="108" y="83"/>
                      </a:cxn>
                      <a:cxn ang="0">
                        <a:pos x="78" y="129"/>
                      </a:cxn>
                      <a:cxn ang="0">
                        <a:pos x="43" y="239"/>
                      </a:cxn>
                      <a:cxn ang="0">
                        <a:pos x="43" y="375"/>
                      </a:cxn>
                      <a:cxn ang="0">
                        <a:pos x="0" y="433"/>
                      </a:cxn>
                      <a:cxn ang="0">
                        <a:pos x="8" y="500"/>
                      </a:cxn>
                      <a:cxn ang="0">
                        <a:pos x="19" y="541"/>
                      </a:cxn>
                      <a:cxn ang="0">
                        <a:pos x="35" y="579"/>
                      </a:cxn>
                      <a:cxn ang="0">
                        <a:pos x="44" y="659"/>
                      </a:cxn>
                      <a:cxn ang="0">
                        <a:pos x="108" y="727"/>
                      </a:cxn>
                      <a:cxn ang="0">
                        <a:pos x="192" y="690"/>
                      </a:cxn>
                      <a:cxn ang="0">
                        <a:pos x="217" y="629"/>
                      </a:cxn>
                      <a:cxn ang="0">
                        <a:pos x="204" y="556"/>
                      </a:cxn>
                      <a:cxn ang="0">
                        <a:pos x="194" y="529"/>
                      </a:cxn>
                      <a:cxn ang="0">
                        <a:pos x="174" y="495"/>
                      </a:cxn>
                      <a:cxn ang="0">
                        <a:pos x="149" y="498"/>
                      </a:cxn>
                      <a:cxn ang="0">
                        <a:pos x="124" y="475"/>
                      </a:cxn>
                      <a:cxn ang="0">
                        <a:pos x="103" y="377"/>
                      </a:cxn>
                      <a:cxn ang="0">
                        <a:pos x="94" y="312"/>
                      </a:cxn>
                      <a:cxn ang="0">
                        <a:pos x="135" y="126"/>
                      </a:cxn>
                      <a:cxn ang="0">
                        <a:pos x="217" y="51"/>
                      </a:cxn>
                      <a:cxn ang="0">
                        <a:pos x="332" y="23"/>
                      </a:cxn>
                      <a:cxn ang="0">
                        <a:pos x="264" y="0"/>
                      </a:cxn>
                      <a:cxn ang="0">
                        <a:pos x="264" y="0"/>
                      </a:cxn>
                    </a:cxnLst>
                    <a:rect l="0" t="0" r="r" b="b"/>
                    <a:pathLst>
                      <a:path w="332" h="727">
                        <a:moveTo>
                          <a:pt x="264" y="0"/>
                        </a:moveTo>
                        <a:lnTo>
                          <a:pt x="131" y="58"/>
                        </a:lnTo>
                        <a:lnTo>
                          <a:pt x="108" y="83"/>
                        </a:lnTo>
                        <a:lnTo>
                          <a:pt x="78" y="129"/>
                        </a:lnTo>
                        <a:lnTo>
                          <a:pt x="43" y="239"/>
                        </a:lnTo>
                        <a:lnTo>
                          <a:pt x="43" y="375"/>
                        </a:lnTo>
                        <a:lnTo>
                          <a:pt x="0" y="433"/>
                        </a:lnTo>
                        <a:lnTo>
                          <a:pt x="8" y="500"/>
                        </a:lnTo>
                        <a:lnTo>
                          <a:pt x="19" y="541"/>
                        </a:lnTo>
                        <a:lnTo>
                          <a:pt x="35" y="579"/>
                        </a:lnTo>
                        <a:lnTo>
                          <a:pt x="44" y="659"/>
                        </a:lnTo>
                        <a:lnTo>
                          <a:pt x="108" y="727"/>
                        </a:lnTo>
                        <a:lnTo>
                          <a:pt x="192" y="690"/>
                        </a:lnTo>
                        <a:lnTo>
                          <a:pt x="217" y="629"/>
                        </a:lnTo>
                        <a:lnTo>
                          <a:pt x="204" y="556"/>
                        </a:lnTo>
                        <a:lnTo>
                          <a:pt x="194" y="529"/>
                        </a:lnTo>
                        <a:lnTo>
                          <a:pt x="174" y="495"/>
                        </a:lnTo>
                        <a:lnTo>
                          <a:pt x="149" y="498"/>
                        </a:lnTo>
                        <a:lnTo>
                          <a:pt x="124" y="475"/>
                        </a:lnTo>
                        <a:lnTo>
                          <a:pt x="103" y="377"/>
                        </a:lnTo>
                        <a:lnTo>
                          <a:pt x="94" y="312"/>
                        </a:lnTo>
                        <a:lnTo>
                          <a:pt x="135" y="126"/>
                        </a:lnTo>
                        <a:lnTo>
                          <a:pt x="217" y="51"/>
                        </a:lnTo>
                        <a:lnTo>
                          <a:pt x="332" y="23"/>
                        </a:lnTo>
                        <a:lnTo>
                          <a:pt x="264" y="0"/>
                        </a:lnTo>
                        <a:lnTo>
                          <a:pt x="264" y="0"/>
                        </a:lnTo>
                        <a:close/>
                      </a:path>
                    </a:pathLst>
                  </a:custGeom>
                  <a:solidFill>
                    <a:srgbClr val="A3A3D6"/>
                  </a:solidFill>
                  <a:ln w="9525">
                    <a:noFill/>
                    <a:round/>
                    <a:headEnd/>
                    <a:tailEnd/>
                  </a:ln>
                </p:spPr>
                <p:txBody>
                  <a:bodyPr/>
                  <a:lstStyle/>
                  <a:p>
                    <a:pPr>
                      <a:defRPr/>
                    </a:pPr>
                    <a:endParaRPr lang="en-US">
                      <a:cs typeface="+mn-cs"/>
                    </a:endParaRPr>
                  </a:p>
                </p:txBody>
              </p:sp>
              <p:sp>
                <p:nvSpPr>
                  <p:cNvPr id="195" name="Freeform 87"/>
                  <p:cNvSpPr>
                    <a:spLocks/>
                  </p:cNvSpPr>
                  <p:nvPr/>
                </p:nvSpPr>
                <p:spPr bwMode="auto">
                  <a:xfrm>
                    <a:off x="2827" y="3631"/>
                    <a:ext cx="19" cy="14"/>
                  </a:xfrm>
                  <a:custGeom>
                    <a:avLst/>
                    <a:gdLst/>
                    <a:ahLst/>
                    <a:cxnLst>
                      <a:cxn ang="0">
                        <a:pos x="16" y="28"/>
                      </a:cxn>
                      <a:cxn ang="0">
                        <a:pos x="28" y="0"/>
                      </a:cxn>
                      <a:cxn ang="0">
                        <a:pos x="37" y="12"/>
                      </a:cxn>
                      <a:cxn ang="0">
                        <a:pos x="55" y="21"/>
                      </a:cxn>
                      <a:cxn ang="0">
                        <a:pos x="76" y="8"/>
                      </a:cxn>
                      <a:cxn ang="0">
                        <a:pos x="91" y="1"/>
                      </a:cxn>
                      <a:cxn ang="0">
                        <a:pos x="94" y="41"/>
                      </a:cxn>
                      <a:cxn ang="0">
                        <a:pos x="64" y="67"/>
                      </a:cxn>
                      <a:cxn ang="0">
                        <a:pos x="0" y="57"/>
                      </a:cxn>
                      <a:cxn ang="0">
                        <a:pos x="16" y="28"/>
                      </a:cxn>
                      <a:cxn ang="0">
                        <a:pos x="16" y="28"/>
                      </a:cxn>
                    </a:cxnLst>
                    <a:rect l="0" t="0" r="r" b="b"/>
                    <a:pathLst>
                      <a:path w="94" h="67">
                        <a:moveTo>
                          <a:pt x="16" y="28"/>
                        </a:moveTo>
                        <a:lnTo>
                          <a:pt x="28" y="0"/>
                        </a:lnTo>
                        <a:lnTo>
                          <a:pt x="37" y="12"/>
                        </a:lnTo>
                        <a:lnTo>
                          <a:pt x="55" y="21"/>
                        </a:lnTo>
                        <a:lnTo>
                          <a:pt x="76" y="8"/>
                        </a:lnTo>
                        <a:lnTo>
                          <a:pt x="91" y="1"/>
                        </a:lnTo>
                        <a:lnTo>
                          <a:pt x="94" y="41"/>
                        </a:lnTo>
                        <a:lnTo>
                          <a:pt x="64" y="67"/>
                        </a:lnTo>
                        <a:lnTo>
                          <a:pt x="0" y="57"/>
                        </a:lnTo>
                        <a:lnTo>
                          <a:pt x="16" y="28"/>
                        </a:lnTo>
                        <a:lnTo>
                          <a:pt x="16" y="28"/>
                        </a:lnTo>
                        <a:close/>
                      </a:path>
                    </a:pathLst>
                  </a:custGeom>
                  <a:solidFill>
                    <a:srgbClr val="666666"/>
                  </a:solidFill>
                  <a:ln w="9525">
                    <a:noFill/>
                    <a:round/>
                    <a:headEnd/>
                    <a:tailEnd/>
                  </a:ln>
                </p:spPr>
                <p:txBody>
                  <a:bodyPr/>
                  <a:lstStyle/>
                  <a:p>
                    <a:pPr>
                      <a:defRPr/>
                    </a:pPr>
                    <a:endParaRPr lang="en-US">
                      <a:cs typeface="+mn-cs"/>
                    </a:endParaRPr>
                  </a:p>
                </p:txBody>
              </p:sp>
              <p:sp>
                <p:nvSpPr>
                  <p:cNvPr id="196" name="Freeform 88"/>
                  <p:cNvSpPr>
                    <a:spLocks/>
                  </p:cNvSpPr>
                  <p:nvPr/>
                </p:nvSpPr>
                <p:spPr bwMode="auto">
                  <a:xfrm>
                    <a:off x="2677" y="3839"/>
                    <a:ext cx="135" cy="64"/>
                  </a:xfrm>
                  <a:custGeom>
                    <a:avLst/>
                    <a:gdLst/>
                    <a:ahLst/>
                    <a:cxnLst>
                      <a:cxn ang="0">
                        <a:pos x="154" y="287"/>
                      </a:cxn>
                      <a:cxn ang="0">
                        <a:pos x="113" y="274"/>
                      </a:cxn>
                      <a:cxn ang="0">
                        <a:pos x="53" y="242"/>
                      </a:cxn>
                      <a:cxn ang="0">
                        <a:pos x="12" y="185"/>
                      </a:cxn>
                      <a:cxn ang="0">
                        <a:pos x="0" y="117"/>
                      </a:cxn>
                      <a:cxn ang="0">
                        <a:pos x="16" y="88"/>
                      </a:cxn>
                      <a:cxn ang="0">
                        <a:pos x="40" y="66"/>
                      </a:cxn>
                      <a:cxn ang="0">
                        <a:pos x="70" y="47"/>
                      </a:cxn>
                      <a:cxn ang="0">
                        <a:pos x="132" y="0"/>
                      </a:cxn>
                      <a:cxn ang="0">
                        <a:pos x="230" y="82"/>
                      </a:cxn>
                      <a:cxn ang="0">
                        <a:pos x="496" y="206"/>
                      </a:cxn>
                      <a:cxn ang="0">
                        <a:pos x="672" y="253"/>
                      </a:cxn>
                      <a:cxn ang="0">
                        <a:pos x="577" y="304"/>
                      </a:cxn>
                      <a:cxn ang="0">
                        <a:pos x="542" y="311"/>
                      </a:cxn>
                      <a:cxn ang="0">
                        <a:pos x="445" y="320"/>
                      </a:cxn>
                      <a:cxn ang="0">
                        <a:pos x="248" y="309"/>
                      </a:cxn>
                      <a:cxn ang="0">
                        <a:pos x="154" y="287"/>
                      </a:cxn>
                      <a:cxn ang="0">
                        <a:pos x="154" y="287"/>
                      </a:cxn>
                    </a:cxnLst>
                    <a:rect l="0" t="0" r="r" b="b"/>
                    <a:pathLst>
                      <a:path w="672" h="320">
                        <a:moveTo>
                          <a:pt x="154" y="287"/>
                        </a:moveTo>
                        <a:lnTo>
                          <a:pt x="113" y="274"/>
                        </a:lnTo>
                        <a:lnTo>
                          <a:pt x="53" y="242"/>
                        </a:lnTo>
                        <a:lnTo>
                          <a:pt x="12" y="185"/>
                        </a:lnTo>
                        <a:lnTo>
                          <a:pt x="0" y="117"/>
                        </a:lnTo>
                        <a:lnTo>
                          <a:pt x="16" y="88"/>
                        </a:lnTo>
                        <a:lnTo>
                          <a:pt x="40" y="66"/>
                        </a:lnTo>
                        <a:lnTo>
                          <a:pt x="70" y="47"/>
                        </a:lnTo>
                        <a:lnTo>
                          <a:pt x="132" y="0"/>
                        </a:lnTo>
                        <a:lnTo>
                          <a:pt x="230" y="82"/>
                        </a:lnTo>
                        <a:lnTo>
                          <a:pt x="496" y="206"/>
                        </a:lnTo>
                        <a:lnTo>
                          <a:pt x="672" y="253"/>
                        </a:lnTo>
                        <a:lnTo>
                          <a:pt x="577" y="304"/>
                        </a:lnTo>
                        <a:lnTo>
                          <a:pt x="542" y="311"/>
                        </a:lnTo>
                        <a:lnTo>
                          <a:pt x="445" y="320"/>
                        </a:lnTo>
                        <a:lnTo>
                          <a:pt x="248" y="309"/>
                        </a:lnTo>
                        <a:lnTo>
                          <a:pt x="154" y="287"/>
                        </a:lnTo>
                        <a:lnTo>
                          <a:pt x="154" y="287"/>
                        </a:lnTo>
                        <a:close/>
                      </a:path>
                    </a:pathLst>
                  </a:custGeom>
                  <a:solidFill>
                    <a:srgbClr val="AE4D4D"/>
                  </a:solidFill>
                  <a:ln w="9525">
                    <a:noFill/>
                    <a:round/>
                    <a:headEnd/>
                    <a:tailEnd/>
                  </a:ln>
                </p:spPr>
                <p:txBody>
                  <a:bodyPr/>
                  <a:lstStyle/>
                  <a:p>
                    <a:pPr>
                      <a:defRPr/>
                    </a:pPr>
                    <a:endParaRPr lang="en-US">
                      <a:cs typeface="+mn-cs"/>
                    </a:endParaRPr>
                  </a:p>
                </p:txBody>
              </p:sp>
              <p:sp>
                <p:nvSpPr>
                  <p:cNvPr id="197" name="Freeform 89"/>
                  <p:cNvSpPr>
                    <a:spLocks/>
                  </p:cNvSpPr>
                  <p:nvPr/>
                </p:nvSpPr>
                <p:spPr bwMode="auto">
                  <a:xfrm>
                    <a:off x="2667" y="3623"/>
                    <a:ext cx="385" cy="277"/>
                  </a:xfrm>
                  <a:custGeom>
                    <a:avLst/>
                    <a:gdLst/>
                    <a:ahLst/>
                    <a:cxnLst>
                      <a:cxn ang="0">
                        <a:pos x="0" y="962"/>
                      </a:cxn>
                      <a:cxn ang="0">
                        <a:pos x="51" y="909"/>
                      </a:cxn>
                      <a:cxn ang="0">
                        <a:pos x="120" y="833"/>
                      </a:cxn>
                      <a:cxn ang="0">
                        <a:pos x="291" y="853"/>
                      </a:cxn>
                      <a:cxn ang="0">
                        <a:pos x="325" y="882"/>
                      </a:cxn>
                      <a:cxn ang="0">
                        <a:pos x="332" y="900"/>
                      </a:cxn>
                      <a:cxn ang="0">
                        <a:pos x="485" y="909"/>
                      </a:cxn>
                      <a:cxn ang="0">
                        <a:pos x="619" y="921"/>
                      </a:cxn>
                      <a:cxn ang="0">
                        <a:pos x="619" y="736"/>
                      </a:cxn>
                      <a:cxn ang="0">
                        <a:pos x="663" y="599"/>
                      </a:cxn>
                      <a:cxn ang="0">
                        <a:pos x="729" y="485"/>
                      </a:cxn>
                      <a:cxn ang="0">
                        <a:pos x="812" y="395"/>
                      </a:cxn>
                      <a:cxn ang="0">
                        <a:pos x="800" y="332"/>
                      </a:cxn>
                      <a:cxn ang="0">
                        <a:pos x="824" y="242"/>
                      </a:cxn>
                      <a:cxn ang="0">
                        <a:pos x="916" y="281"/>
                      </a:cxn>
                      <a:cxn ang="0">
                        <a:pos x="1017" y="230"/>
                      </a:cxn>
                      <a:cxn ang="0">
                        <a:pos x="1172" y="166"/>
                      </a:cxn>
                      <a:cxn ang="0">
                        <a:pos x="1132" y="141"/>
                      </a:cxn>
                      <a:cxn ang="0">
                        <a:pos x="1441" y="0"/>
                      </a:cxn>
                      <a:cxn ang="0">
                        <a:pos x="1561" y="67"/>
                      </a:cxn>
                      <a:cxn ang="0">
                        <a:pos x="1391" y="110"/>
                      </a:cxn>
                      <a:cxn ang="0">
                        <a:pos x="1587" y="152"/>
                      </a:cxn>
                      <a:cxn ang="0">
                        <a:pos x="1679" y="213"/>
                      </a:cxn>
                      <a:cxn ang="0">
                        <a:pos x="1803" y="280"/>
                      </a:cxn>
                      <a:cxn ang="0">
                        <a:pos x="1923" y="379"/>
                      </a:cxn>
                      <a:cxn ang="0">
                        <a:pos x="1524" y="466"/>
                      </a:cxn>
                      <a:cxn ang="0">
                        <a:pos x="1168" y="772"/>
                      </a:cxn>
                      <a:cxn ang="0">
                        <a:pos x="1081" y="1115"/>
                      </a:cxn>
                      <a:cxn ang="0">
                        <a:pos x="896" y="1375"/>
                      </a:cxn>
                      <a:cxn ang="0">
                        <a:pos x="653" y="1388"/>
                      </a:cxn>
                      <a:cxn ang="0">
                        <a:pos x="268" y="1212"/>
                      </a:cxn>
                      <a:cxn ang="0">
                        <a:pos x="183" y="1128"/>
                      </a:cxn>
                      <a:cxn ang="0">
                        <a:pos x="168" y="1055"/>
                      </a:cxn>
                      <a:cxn ang="0">
                        <a:pos x="87" y="1069"/>
                      </a:cxn>
                    </a:cxnLst>
                    <a:rect l="0" t="0" r="r" b="b"/>
                    <a:pathLst>
                      <a:path w="1923" h="1388">
                        <a:moveTo>
                          <a:pt x="87" y="1069"/>
                        </a:moveTo>
                        <a:lnTo>
                          <a:pt x="0" y="962"/>
                        </a:lnTo>
                        <a:lnTo>
                          <a:pt x="27" y="933"/>
                        </a:lnTo>
                        <a:lnTo>
                          <a:pt x="51" y="909"/>
                        </a:lnTo>
                        <a:lnTo>
                          <a:pt x="75" y="890"/>
                        </a:lnTo>
                        <a:lnTo>
                          <a:pt x="120" y="833"/>
                        </a:lnTo>
                        <a:lnTo>
                          <a:pt x="183" y="825"/>
                        </a:lnTo>
                        <a:lnTo>
                          <a:pt x="291" y="853"/>
                        </a:lnTo>
                        <a:lnTo>
                          <a:pt x="320" y="865"/>
                        </a:lnTo>
                        <a:lnTo>
                          <a:pt x="325" y="882"/>
                        </a:lnTo>
                        <a:lnTo>
                          <a:pt x="309" y="912"/>
                        </a:lnTo>
                        <a:lnTo>
                          <a:pt x="332" y="900"/>
                        </a:lnTo>
                        <a:lnTo>
                          <a:pt x="378" y="887"/>
                        </a:lnTo>
                        <a:lnTo>
                          <a:pt x="485" y="909"/>
                        </a:lnTo>
                        <a:lnTo>
                          <a:pt x="558" y="937"/>
                        </a:lnTo>
                        <a:lnTo>
                          <a:pt x="619" y="921"/>
                        </a:lnTo>
                        <a:lnTo>
                          <a:pt x="609" y="797"/>
                        </a:lnTo>
                        <a:lnTo>
                          <a:pt x="619" y="736"/>
                        </a:lnTo>
                        <a:lnTo>
                          <a:pt x="638" y="668"/>
                        </a:lnTo>
                        <a:lnTo>
                          <a:pt x="663" y="599"/>
                        </a:lnTo>
                        <a:lnTo>
                          <a:pt x="696" y="536"/>
                        </a:lnTo>
                        <a:lnTo>
                          <a:pt x="729" y="485"/>
                        </a:lnTo>
                        <a:lnTo>
                          <a:pt x="764" y="447"/>
                        </a:lnTo>
                        <a:lnTo>
                          <a:pt x="812" y="395"/>
                        </a:lnTo>
                        <a:lnTo>
                          <a:pt x="817" y="363"/>
                        </a:lnTo>
                        <a:lnTo>
                          <a:pt x="800" y="332"/>
                        </a:lnTo>
                        <a:lnTo>
                          <a:pt x="799" y="253"/>
                        </a:lnTo>
                        <a:lnTo>
                          <a:pt x="824" y="242"/>
                        </a:lnTo>
                        <a:lnTo>
                          <a:pt x="858" y="250"/>
                        </a:lnTo>
                        <a:lnTo>
                          <a:pt x="916" y="281"/>
                        </a:lnTo>
                        <a:lnTo>
                          <a:pt x="967" y="275"/>
                        </a:lnTo>
                        <a:lnTo>
                          <a:pt x="1017" y="230"/>
                        </a:lnTo>
                        <a:lnTo>
                          <a:pt x="1121" y="186"/>
                        </a:lnTo>
                        <a:lnTo>
                          <a:pt x="1172" y="166"/>
                        </a:lnTo>
                        <a:lnTo>
                          <a:pt x="1157" y="148"/>
                        </a:lnTo>
                        <a:lnTo>
                          <a:pt x="1132" y="141"/>
                        </a:lnTo>
                        <a:lnTo>
                          <a:pt x="1298" y="53"/>
                        </a:lnTo>
                        <a:lnTo>
                          <a:pt x="1441" y="0"/>
                        </a:lnTo>
                        <a:lnTo>
                          <a:pt x="1514" y="6"/>
                        </a:lnTo>
                        <a:lnTo>
                          <a:pt x="1561" y="67"/>
                        </a:lnTo>
                        <a:lnTo>
                          <a:pt x="1494" y="65"/>
                        </a:lnTo>
                        <a:lnTo>
                          <a:pt x="1391" y="110"/>
                        </a:lnTo>
                        <a:lnTo>
                          <a:pt x="1488" y="110"/>
                        </a:lnTo>
                        <a:lnTo>
                          <a:pt x="1587" y="152"/>
                        </a:lnTo>
                        <a:lnTo>
                          <a:pt x="1639" y="183"/>
                        </a:lnTo>
                        <a:lnTo>
                          <a:pt x="1679" y="213"/>
                        </a:lnTo>
                        <a:lnTo>
                          <a:pt x="1707" y="258"/>
                        </a:lnTo>
                        <a:lnTo>
                          <a:pt x="1803" y="280"/>
                        </a:lnTo>
                        <a:lnTo>
                          <a:pt x="1886" y="332"/>
                        </a:lnTo>
                        <a:lnTo>
                          <a:pt x="1923" y="379"/>
                        </a:lnTo>
                        <a:lnTo>
                          <a:pt x="1758" y="385"/>
                        </a:lnTo>
                        <a:lnTo>
                          <a:pt x="1524" y="466"/>
                        </a:lnTo>
                        <a:lnTo>
                          <a:pt x="1286" y="623"/>
                        </a:lnTo>
                        <a:lnTo>
                          <a:pt x="1168" y="772"/>
                        </a:lnTo>
                        <a:lnTo>
                          <a:pt x="1115" y="954"/>
                        </a:lnTo>
                        <a:lnTo>
                          <a:pt x="1081" y="1115"/>
                        </a:lnTo>
                        <a:lnTo>
                          <a:pt x="1179" y="1319"/>
                        </a:lnTo>
                        <a:lnTo>
                          <a:pt x="896" y="1375"/>
                        </a:lnTo>
                        <a:lnTo>
                          <a:pt x="729" y="1382"/>
                        </a:lnTo>
                        <a:lnTo>
                          <a:pt x="653" y="1388"/>
                        </a:lnTo>
                        <a:lnTo>
                          <a:pt x="435" y="1322"/>
                        </a:lnTo>
                        <a:lnTo>
                          <a:pt x="268" y="1212"/>
                        </a:lnTo>
                        <a:lnTo>
                          <a:pt x="235" y="1184"/>
                        </a:lnTo>
                        <a:lnTo>
                          <a:pt x="183" y="1128"/>
                        </a:lnTo>
                        <a:lnTo>
                          <a:pt x="167" y="1077"/>
                        </a:lnTo>
                        <a:lnTo>
                          <a:pt x="168" y="1055"/>
                        </a:lnTo>
                        <a:lnTo>
                          <a:pt x="87" y="1069"/>
                        </a:lnTo>
                        <a:lnTo>
                          <a:pt x="87" y="1069"/>
                        </a:lnTo>
                        <a:close/>
                      </a:path>
                    </a:pathLst>
                  </a:custGeom>
                  <a:solidFill>
                    <a:srgbClr val="FFE5E5"/>
                  </a:solidFill>
                  <a:ln w="9525">
                    <a:noFill/>
                    <a:round/>
                    <a:headEnd/>
                    <a:tailEnd/>
                  </a:ln>
                </p:spPr>
                <p:txBody>
                  <a:bodyPr/>
                  <a:lstStyle/>
                  <a:p>
                    <a:pPr>
                      <a:defRPr/>
                    </a:pPr>
                    <a:endParaRPr lang="en-US">
                      <a:cs typeface="+mn-cs"/>
                    </a:endParaRPr>
                  </a:p>
                </p:txBody>
              </p:sp>
              <p:sp>
                <p:nvSpPr>
                  <p:cNvPr id="198" name="Freeform 90"/>
                  <p:cNvSpPr>
                    <a:spLocks/>
                  </p:cNvSpPr>
                  <p:nvPr/>
                </p:nvSpPr>
                <p:spPr bwMode="auto">
                  <a:xfrm>
                    <a:off x="2711" y="3715"/>
                    <a:ext cx="96" cy="81"/>
                  </a:xfrm>
                  <a:custGeom>
                    <a:avLst/>
                    <a:gdLst/>
                    <a:ahLst/>
                    <a:cxnLst>
                      <a:cxn ang="0">
                        <a:pos x="39" y="186"/>
                      </a:cxn>
                      <a:cxn ang="0">
                        <a:pos x="0" y="125"/>
                      </a:cxn>
                      <a:cxn ang="0">
                        <a:pos x="23" y="60"/>
                      </a:cxn>
                      <a:cxn ang="0">
                        <a:pos x="41" y="50"/>
                      </a:cxn>
                      <a:cxn ang="0">
                        <a:pos x="74" y="44"/>
                      </a:cxn>
                      <a:cxn ang="0">
                        <a:pos x="99" y="60"/>
                      </a:cxn>
                      <a:cxn ang="0">
                        <a:pos x="121" y="74"/>
                      </a:cxn>
                      <a:cxn ang="0">
                        <a:pos x="186" y="60"/>
                      </a:cxn>
                      <a:cxn ang="0">
                        <a:pos x="371" y="37"/>
                      </a:cxn>
                      <a:cxn ang="0">
                        <a:pos x="448" y="14"/>
                      </a:cxn>
                      <a:cxn ang="0">
                        <a:pos x="478" y="0"/>
                      </a:cxn>
                      <a:cxn ang="0">
                        <a:pos x="417" y="123"/>
                      </a:cxn>
                      <a:cxn ang="0">
                        <a:pos x="354" y="161"/>
                      </a:cxn>
                      <a:cxn ang="0">
                        <a:pos x="320" y="176"/>
                      </a:cxn>
                      <a:cxn ang="0">
                        <a:pos x="180" y="194"/>
                      </a:cxn>
                      <a:cxn ang="0">
                        <a:pos x="299" y="303"/>
                      </a:cxn>
                      <a:cxn ang="0">
                        <a:pos x="401" y="340"/>
                      </a:cxn>
                      <a:cxn ang="0">
                        <a:pos x="426" y="394"/>
                      </a:cxn>
                      <a:cxn ang="0">
                        <a:pos x="301" y="404"/>
                      </a:cxn>
                      <a:cxn ang="0">
                        <a:pos x="151" y="268"/>
                      </a:cxn>
                      <a:cxn ang="0">
                        <a:pos x="134" y="253"/>
                      </a:cxn>
                      <a:cxn ang="0">
                        <a:pos x="71" y="205"/>
                      </a:cxn>
                      <a:cxn ang="0">
                        <a:pos x="39" y="186"/>
                      </a:cxn>
                      <a:cxn ang="0">
                        <a:pos x="39" y="186"/>
                      </a:cxn>
                    </a:cxnLst>
                    <a:rect l="0" t="0" r="r" b="b"/>
                    <a:pathLst>
                      <a:path w="478" h="404">
                        <a:moveTo>
                          <a:pt x="39" y="186"/>
                        </a:moveTo>
                        <a:lnTo>
                          <a:pt x="0" y="125"/>
                        </a:lnTo>
                        <a:lnTo>
                          <a:pt x="23" y="60"/>
                        </a:lnTo>
                        <a:lnTo>
                          <a:pt x="41" y="50"/>
                        </a:lnTo>
                        <a:lnTo>
                          <a:pt x="74" y="44"/>
                        </a:lnTo>
                        <a:lnTo>
                          <a:pt x="99" y="60"/>
                        </a:lnTo>
                        <a:lnTo>
                          <a:pt x="121" y="74"/>
                        </a:lnTo>
                        <a:lnTo>
                          <a:pt x="186" y="60"/>
                        </a:lnTo>
                        <a:lnTo>
                          <a:pt x="371" y="37"/>
                        </a:lnTo>
                        <a:lnTo>
                          <a:pt x="448" y="14"/>
                        </a:lnTo>
                        <a:lnTo>
                          <a:pt x="478" y="0"/>
                        </a:lnTo>
                        <a:lnTo>
                          <a:pt x="417" y="123"/>
                        </a:lnTo>
                        <a:lnTo>
                          <a:pt x="354" y="161"/>
                        </a:lnTo>
                        <a:lnTo>
                          <a:pt x="320" y="176"/>
                        </a:lnTo>
                        <a:lnTo>
                          <a:pt x="180" y="194"/>
                        </a:lnTo>
                        <a:lnTo>
                          <a:pt x="299" y="303"/>
                        </a:lnTo>
                        <a:lnTo>
                          <a:pt x="401" y="340"/>
                        </a:lnTo>
                        <a:lnTo>
                          <a:pt x="426" y="394"/>
                        </a:lnTo>
                        <a:lnTo>
                          <a:pt x="301" y="404"/>
                        </a:lnTo>
                        <a:lnTo>
                          <a:pt x="151" y="268"/>
                        </a:lnTo>
                        <a:lnTo>
                          <a:pt x="134" y="253"/>
                        </a:lnTo>
                        <a:lnTo>
                          <a:pt x="71" y="205"/>
                        </a:lnTo>
                        <a:lnTo>
                          <a:pt x="39" y="186"/>
                        </a:lnTo>
                        <a:lnTo>
                          <a:pt x="39" y="186"/>
                        </a:lnTo>
                        <a:close/>
                      </a:path>
                    </a:pathLst>
                  </a:custGeom>
                  <a:solidFill>
                    <a:srgbClr val="80C5E4"/>
                  </a:solidFill>
                  <a:ln w="9525">
                    <a:noFill/>
                    <a:round/>
                    <a:headEnd/>
                    <a:tailEnd/>
                  </a:ln>
                </p:spPr>
                <p:txBody>
                  <a:bodyPr/>
                  <a:lstStyle/>
                  <a:p>
                    <a:pPr>
                      <a:defRPr/>
                    </a:pPr>
                    <a:endParaRPr lang="en-US">
                      <a:cs typeface="+mn-cs"/>
                    </a:endParaRPr>
                  </a:p>
                </p:txBody>
              </p:sp>
              <p:sp>
                <p:nvSpPr>
                  <p:cNvPr id="199" name="Freeform 91"/>
                  <p:cNvSpPr>
                    <a:spLocks/>
                  </p:cNvSpPr>
                  <p:nvPr/>
                </p:nvSpPr>
                <p:spPr bwMode="auto">
                  <a:xfrm>
                    <a:off x="2545" y="3791"/>
                    <a:ext cx="159" cy="93"/>
                  </a:xfrm>
                  <a:custGeom>
                    <a:avLst/>
                    <a:gdLst/>
                    <a:ahLst/>
                    <a:cxnLst>
                      <a:cxn ang="0">
                        <a:pos x="184" y="0"/>
                      </a:cxn>
                      <a:cxn ang="0">
                        <a:pos x="0" y="75"/>
                      </a:cxn>
                      <a:cxn ang="0">
                        <a:pos x="446" y="469"/>
                      </a:cxn>
                      <a:cxn ang="0">
                        <a:pos x="642" y="378"/>
                      </a:cxn>
                      <a:cxn ang="0">
                        <a:pos x="681" y="334"/>
                      </a:cxn>
                      <a:cxn ang="0">
                        <a:pos x="750" y="294"/>
                      </a:cxn>
                      <a:cxn ang="0">
                        <a:pos x="795" y="242"/>
                      </a:cxn>
                      <a:cxn ang="0">
                        <a:pos x="668" y="223"/>
                      </a:cxn>
                      <a:cxn ang="0">
                        <a:pos x="483" y="318"/>
                      </a:cxn>
                      <a:cxn ang="0">
                        <a:pos x="143" y="84"/>
                      </a:cxn>
                      <a:cxn ang="0">
                        <a:pos x="184" y="0"/>
                      </a:cxn>
                      <a:cxn ang="0">
                        <a:pos x="184" y="0"/>
                      </a:cxn>
                    </a:cxnLst>
                    <a:rect l="0" t="0" r="r" b="b"/>
                    <a:pathLst>
                      <a:path w="795" h="469">
                        <a:moveTo>
                          <a:pt x="184" y="0"/>
                        </a:moveTo>
                        <a:lnTo>
                          <a:pt x="0" y="75"/>
                        </a:lnTo>
                        <a:lnTo>
                          <a:pt x="446" y="469"/>
                        </a:lnTo>
                        <a:lnTo>
                          <a:pt x="642" y="378"/>
                        </a:lnTo>
                        <a:lnTo>
                          <a:pt x="681" y="334"/>
                        </a:lnTo>
                        <a:lnTo>
                          <a:pt x="750" y="294"/>
                        </a:lnTo>
                        <a:lnTo>
                          <a:pt x="795" y="242"/>
                        </a:lnTo>
                        <a:lnTo>
                          <a:pt x="668" y="223"/>
                        </a:lnTo>
                        <a:lnTo>
                          <a:pt x="483" y="318"/>
                        </a:lnTo>
                        <a:lnTo>
                          <a:pt x="143" y="84"/>
                        </a:lnTo>
                        <a:lnTo>
                          <a:pt x="184" y="0"/>
                        </a:lnTo>
                        <a:lnTo>
                          <a:pt x="184" y="0"/>
                        </a:lnTo>
                        <a:close/>
                      </a:path>
                    </a:pathLst>
                  </a:custGeom>
                  <a:solidFill>
                    <a:srgbClr val="999999"/>
                  </a:solidFill>
                  <a:ln w="9525">
                    <a:noFill/>
                    <a:round/>
                    <a:headEnd/>
                    <a:tailEnd/>
                  </a:ln>
                </p:spPr>
                <p:txBody>
                  <a:bodyPr/>
                  <a:lstStyle/>
                  <a:p>
                    <a:pPr>
                      <a:defRPr/>
                    </a:pPr>
                    <a:endParaRPr lang="en-US">
                      <a:cs typeface="+mn-cs"/>
                    </a:endParaRPr>
                  </a:p>
                </p:txBody>
              </p:sp>
              <p:sp>
                <p:nvSpPr>
                  <p:cNvPr id="200" name="Freeform 92"/>
                  <p:cNvSpPr>
                    <a:spLocks/>
                  </p:cNvSpPr>
                  <p:nvPr/>
                </p:nvSpPr>
                <p:spPr bwMode="auto">
                  <a:xfrm>
                    <a:off x="2684" y="3764"/>
                    <a:ext cx="77" cy="27"/>
                  </a:xfrm>
                  <a:custGeom>
                    <a:avLst/>
                    <a:gdLst/>
                    <a:ahLst/>
                    <a:cxnLst>
                      <a:cxn ang="0">
                        <a:pos x="0" y="7"/>
                      </a:cxn>
                      <a:cxn ang="0">
                        <a:pos x="3" y="0"/>
                      </a:cxn>
                      <a:cxn ang="0">
                        <a:pos x="32" y="0"/>
                      </a:cxn>
                      <a:cxn ang="0">
                        <a:pos x="101" y="25"/>
                      </a:cxn>
                      <a:cxn ang="0">
                        <a:pos x="179" y="52"/>
                      </a:cxn>
                      <a:cxn ang="0">
                        <a:pos x="258" y="55"/>
                      </a:cxn>
                      <a:cxn ang="0">
                        <a:pos x="275" y="43"/>
                      </a:cxn>
                      <a:cxn ang="0">
                        <a:pos x="311" y="89"/>
                      </a:cxn>
                      <a:cxn ang="0">
                        <a:pos x="387" y="132"/>
                      </a:cxn>
                      <a:cxn ang="0">
                        <a:pos x="232" y="112"/>
                      </a:cxn>
                      <a:cxn ang="0">
                        <a:pos x="183" y="87"/>
                      </a:cxn>
                      <a:cxn ang="0">
                        <a:pos x="18" y="48"/>
                      </a:cxn>
                      <a:cxn ang="0">
                        <a:pos x="0" y="7"/>
                      </a:cxn>
                      <a:cxn ang="0">
                        <a:pos x="0" y="7"/>
                      </a:cxn>
                    </a:cxnLst>
                    <a:rect l="0" t="0" r="r" b="b"/>
                    <a:pathLst>
                      <a:path w="387" h="132">
                        <a:moveTo>
                          <a:pt x="0" y="7"/>
                        </a:moveTo>
                        <a:lnTo>
                          <a:pt x="3" y="0"/>
                        </a:lnTo>
                        <a:lnTo>
                          <a:pt x="32" y="0"/>
                        </a:lnTo>
                        <a:lnTo>
                          <a:pt x="101" y="25"/>
                        </a:lnTo>
                        <a:lnTo>
                          <a:pt x="179" y="52"/>
                        </a:lnTo>
                        <a:lnTo>
                          <a:pt x="258" y="55"/>
                        </a:lnTo>
                        <a:lnTo>
                          <a:pt x="275" y="43"/>
                        </a:lnTo>
                        <a:lnTo>
                          <a:pt x="311" y="89"/>
                        </a:lnTo>
                        <a:lnTo>
                          <a:pt x="387" y="132"/>
                        </a:lnTo>
                        <a:lnTo>
                          <a:pt x="232" y="112"/>
                        </a:lnTo>
                        <a:lnTo>
                          <a:pt x="183" y="87"/>
                        </a:lnTo>
                        <a:lnTo>
                          <a:pt x="18" y="48"/>
                        </a:lnTo>
                        <a:lnTo>
                          <a:pt x="0" y="7"/>
                        </a:lnTo>
                        <a:lnTo>
                          <a:pt x="0" y="7"/>
                        </a:lnTo>
                        <a:close/>
                      </a:path>
                    </a:pathLst>
                  </a:custGeom>
                  <a:solidFill>
                    <a:srgbClr val="EBE399"/>
                  </a:solidFill>
                  <a:ln w="9525">
                    <a:noFill/>
                    <a:round/>
                    <a:headEnd/>
                    <a:tailEnd/>
                  </a:ln>
                </p:spPr>
                <p:txBody>
                  <a:bodyPr/>
                  <a:lstStyle/>
                  <a:p>
                    <a:pPr>
                      <a:defRPr/>
                    </a:pPr>
                    <a:endParaRPr lang="en-US">
                      <a:cs typeface="+mn-cs"/>
                    </a:endParaRPr>
                  </a:p>
                </p:txBody>
              </p:sp>
              <p:sp>
                <p:nvSpPr>
                  <p:cNvPr id="201" name="Freeform 93"/>
                  <p:cNvSpPr>
                    <a:spLocks/>
                  </p:cNvSpPr>
                  <p:nvPr/>
                </p:nvSpPr>
                <p:spPr bwMode="auto">
                  <a:xfrm>
                    <a:off x="2496" y="3620"/>
                    <a:ext cx="44" cy="53"/>
                  </a:xfrm>
                  <a:custGeom>
                    <a:avLst/>
                    <a:gdLst/>
                    <a:ahLst/>
                    <a:cxnLst>
                      <a:cxn ang="0">
                        <a:pos x="70" y="0"/>
                      </a:cxn>
                      <a:cxn ang="0">
                        <a:pos x="123" y="26"/>
                      </a:cxn>
                      <a:cxn ang="0">
                        <a:pos x="114" y="127"/>
                      </a:cxn>
                      <a:cxn ang="0">
                        <a:pos x="222" y="152"/>
                      </a:cxn>
                      <a:cxn ang="0">
                        <a:pos x="187" y="190"/>
                      </a:cxn>
                      <a:cxn ang="0">
                        <a:pos x="155" y="222"/>
                      </a:cxn>
                      <a:cxn ang="0">
                        <a:pos x="123" y="250"/>
                      </a:cxn>
                      <a:cxn ang="0">
                        <a:pos x="80" y="269"/>
                      </a:cxn>
                      <a:cxn ang="0">
                        <a:pos x="47" y="261"/>
                      </a:cxn>
                      <a:cxn ang="0">
                        <a:pos x="0" y="206"/>
                      </a:cxn>
                      <a:cxn ang="0">
                        <a:pos x="16" y="130"/>
                      </a:cxn>
                      <a:cxn ang="0">
                        <a:pos x="32" y="85"/>
                      </a:cxn>
                      <a:cxn ang="0">
                        <a:pos x="70" y="0"/>
                      </a:cxn>
                      <a:cxn ang="0">
                        <a:pos x="70" y="0"/>
                      </a:cxn>
                    </a:cxnLst>
                    <a:rect l="0" t="0" r="r" b="b"/>
                    <a:pathLst>
                      <a:path w="222" h="269">
                        <a:moveTo>
                          <a:pt x="70" y="0"/>
                        </a:moveTo>
                        <a:lnTo>
                          <a:pt x="123" y="26"/>
                        </a:lnTo>
                        <a:lnTo>
                          <a:pt x="114" y="127"/>
                        </a:lnTo>
                        <a:lnTo>
                          <a:pt x="222" y="152"/>
                        </a:lnTo>
                        <a:lnTo>
                          <a:pt x="187" y="190"/>
                        </a:lnTo>
                        <a:lnTo>
                          <a:pt x="155" y="222"/>
                        </a:lnTo>
                        <a:lnTo>
                          <a:pt x="123" y="250"/>
                        </a:lnTo>
                        <a:lnTo>
                          <a:pt x="80" y="269"/>
                        </a:lnTo>
                        <a:lnTo>
                          <a:pt x="47" y="261"/>
                        </a:lnTo>
                        <a:lnTo>
                          <a:pt x="0" y="206"/>
                        </a:lnTo>
                        <a:lnTo>
                          <a:pt x="16" y="130"/>
                        </a:lnTo>
                        <a:lnTo>
                          <a:pt x="32" y="85"/>
                        </a:lnTo>
                        <a:lnTo>
                          <a:pt x="70" y="0"/>
                        </a:lnTo>
                        <a:lnTo>
                          <a:pt x="70" y="0"/>
                        </a:lnTo>
                        <a:close/>
                      </a:path>
                    </a:pathLst>
                  </a:custGeom>
                  <a:solidFill>
                    <a:srgbClr val="7A7AAD"/>
                  </a:solidFill>
                  <a:ln w="9525">
                    <a:noFill/>
                    <a:round/>
                    <a:headEnd/>
                    <a:tailEnd/>
                  </a:ln>
                </p:spPr>
                <p:txBody>
                  <a:bodyPr/>
                  <a:lstStyle/>
                  <a:p>
                    <a:pPr>
                      <a:defRPr/>
                    </a:pPr>
                    <a:endParaRPr lang="en-US">
                      <a:cs typeface="+mn-cs"/>
                    </a:endParaRPr>
                  </a:p>
                </p:txBody>
              </p:sp>
              <p:sp>
                <p:nvSpPr>
                  <p:cNvPr id="202" name="Freeform 94"/>
                  <p:cNvSpPr>
                    <a:spLocks/>
                  </p:cNvSpPr>
                  <p:nvPr/>
                </p:nvSpPr>
                <p:spPr bwMode="auto">
                  <a:xfrm>
                    <a:off x="2512" y="3682"/>
                    <a:ext cx="42" cy="45"/>
                  </a:xfrm>
                  <a:custGeom>
                    <a:avLst/>
                    <a:gdLst/>
                    <a:ahLst/>
                    <a:cxnLst>
                      <a:cxn ang="0">
                        <a:pos x="78" y="8"/>
                      </a:cxn>
                      <a:cxn ang="0">
                        <a:pos x="146" y="0"/>
                      </a:cxn>
                      <a:cxn ang="0">
                        <a:pos x="152" y="107"/>
                      </a:cxn>
                      <a:cxn ang="0">
                        <a:pos x="210" y="130"/>
                      </a:cxn>
                      <a:cxn ang="0">
                        <a:pos x="200" y="140"/>
                      </a:cxn>
                      <a:cxn ang="0">
                        <a:pos x="173" y="163"/>
                      </a:cxn>
                      <a:cxn ang="0">
                        <a:pos x="138" y="189"/>
                      </a:cxn>
                      <a:cxn ang="0">
                        <a:pos x="103" y="212"/>
                      </a:cxn>
                      <a:cxn ang="0">
                        <a:pos x="52" y="226"/>
                      </a:cxn>
                      <a:cxn ang="0">
                        <a:pos x="21" y="210"/>
                      </a:cxn>
                      <a:cxn ang="0">
                        <a:pos x="0" y="181"/>
                      </a:cxn>
                      <a:cxn ang="0">
                        <a:pos x="7" y="128"/>
                      </a:cxn>
                      <a:cxn ang="0">
                        <a:pos x="26" y="90"/>
                      </a:cxn>
                      <a:cxn ang="0">
                        <a:pos x="49" y="51"/>
                      </a:cxn>
                      <a:cxn ang="0">
                        <a:pos x="78" y="8"/>
                      </a:cxn>
                      <a:cxn ang="0">
                        <a:pos x="78" y="8"/>
                      </a:cxn>
                    </a:cxnLst>
                    <a:rect l="0" t="0" r="r" b="b"/>
                    <a:pathLst>
                      <a:path w="210" h="226">
                        <a:moveTo>
                          <a:pt x="78" y="8"/>
                        </a:moveTo>
                        <a:lnTo>
                          <a:pt x="146" y="0"/>
                        </a:lnTo>
                        <a:lnTo>
                          <a:pt x="152" y="107"/>
                        </a:lnTo>
                        <a:lnTo>
                          <a:pt x="210" y="130"/>
                        </a:lnTo>
                        <a:lnTo>
                          <a:pt x="200" y="140"/>
                        </a:lnTo>
                        <a:lnTo>
                          <a:pt x="173" y="163"/>
                        </a:lnTo>
                        <a:lnTo>
                          <a:pt x="138" y="189"/>
                        </a:lnTo>
                        <a:lnTo>
                          <a:pt x="103" y="212"/>
                        </a:lnTo>
                        <a:lnTo>
                          <a:pt x="52" y="226"/>
                        </a:lnTo>
                        <a:lnTo>
                          <a:pt x="21" y="210"/>
                        </a:lnTo>
                        <a:lnTo>
                          <a:pt x="0" y="181"/>
                        </a:lnTo>
                        <a:lnTo>
                          <a:pt x="7" y="128"/>
                        </a:lnTo>
                        <a:lnTo>
                          <a:pt x="26" y="90"/>
                        </a:lnTo>
                        <a:lnTo>
                          <a:pt x="49" y="51"/>
                        </a:lnTo>
                        <a:lnTo>
                          <a:pt x="78" y="8"/>
                        </a:lnTo>
                        <a:lnTo>
                          <a:pt x="78" y="8"/>
                        </a:lnTo>
                        <a:close/>
                      </a:path>
                    </a:pathLst>
                  </a:custGeom>
                  <a:solidFill>
                    <a:srgbClr val="7A7AAD"/>
                  </a:solidFill>
                  <a:ln w="9525">
                    <a:noFill/>
                    <a:round/>
                    <a:headEnd/>
                    <a:tailEnd/>
                  </a:ln>
                </p:spPr>
                <p:txBody>
                  <a:bodyPr/>
                  <a:lstStyle/>
                  <a:p>
                    <a:pPr>
                      <a:defRPr/>
                    </a:pPr>
                    <a:endParaRPr lang="en-US">
                      <a:cs typeface="+mn-cs"/>
                    </a:endParaRPr>
                  </a:p>
                </p:txBody>
              </p:sp>
              <p:sp>
                <p:nvSpPr>
                  <p:cNvPr id="203" name="Freeform 95"/>
                  <p:cNvSpPr>
                    <a:spLocks/>
                  </p:cNvSpPr>
                  <p:nvPr/>
                </p:nvSpPr>
                <p:spPr bwMode="auto">
                  <a:xfrm>
                    <a:off x="2594" y="3551"/>
                    <a:ext cx="23" cy="28"/>
                  </a:xfrm>
                  <a:custGeom>
                    <a:avLst/>
                    <a:gdLst/>
                    <a:ahLst/>
                    <a:cxnLst>
                      <a:cxn ang="0">
                        <a:pos x="46" y="0"/>
                      </a:cxn>
                      <a:cxn ang="0">
                        <a:pos x="25" y="22"/>
                      </a:cxn>
                      <a:cxn ang="0">
                        <a:pos x="0" y="71"/>
                      </a:cxn>
                      <a:cxn ang="0">
                        <a:pos x="10" y="118"/>
                      </a:cxn>
                      <a:cxn ang="0">
                        <a:pos x="27" y="132"/>
                      </a:cxn>
                      <a:cxn ang="0">
                        <a:pos x="49" y="138"/>
                      </a:cxn>
                      <a:cxn ang="0">
                        <a:pos x="94" y="119"/>
                      </a:cxn>
                      <a:cxn ang="0">
                        <a:pos x="115" y="101"/>
                      </a:cxn>
                      <a:cxn ang="0">
                        <a:pos x="45" y="68"/>
                      </a:cxn>
                      <a:cxn ang="0">
                        <a:pos x="46" y="0"/>
                      </a:cxn>
                      <a:cxn ang="0">
                        <a:pos x="46" y="0"/>
                      </a:cxn>
                    </a:cxnLst>
                    <a:rect l="0" t="0" r="r" b="b"/>
                    <a:pathLst>
                      <a:path w="115" h="138">
                        <a:moveTo>
                          <a:pt x="46" y="0"/>
                        </a:moveTo>
                        <a:lnTo>
                          <a:pt x="25" y="22"/>
                        </a:lnTo>
                        <a:lnTo>
                          <a:pt x="0" y="71"/>
                        </a:lnTo>
                        <a:lnTo>
                          <a:pt x="10" y="118"/>
                        </a:lnTo>
                        <a:lnTo>
                          <a:pt x="27" y="132"/>
                        </a:lnTo>
                        <a:lnTo>
                          <a:pt x="49" y="138"/>
                        </a:lnTo>
                        <a:lnTo>
                          <a:pt x="94" y="119"/>
                        </a:lnTo>
                        <a:lnTo>
                          <a:pt x="115" y="101"/>
                        </a:lnTo>
                        <a:lnTo>
                          <a:pt x="45" y="68"/>
                        </a:lnTo>
                        <a:lnTo>
                          <a:pt x="46" y="0"/>
                        </a:lnTo>
                        <a:lnTo>
                          <a:pt x="46" y="0"/>
                        </a:lnTo>
                        <a:close/>
                      </a:path>
                    </a:pathLst>
                  </a:custGeom>
                  <a:solidFill>
                    <a:srgbClr val="7A7AAD"/>
                  </a:solidFill>
                  <a:ln w="9525">
                    <a:noFill/>
                    <a:round/>
                    <a:headEnd/>
                    <a:tailEnd/>
                  </a:ln>
                </p:spPr>
                <p:txBody>
                  <a:bodyPr/>
                  <a:lstStyle/>
                  <a:p>
                    <a:pPr>
                      <a:defRPr/>
                    </a:pPr>
                    <a:endParaRPr lang="en-US">
                      <a:cs typeface="+mn-cs"/>
                    </a:endParaRPr>
                  </a:p>
                </p:txBody>
              </p:sp>
              <p:sp>
                <p:nvSpPr>
                  <p:cNvPr id="204" name="Freeform 96"/>
                  <p:cNvSpPr>
                    <a:spLocks/>
                  </p:cNvSpPr>
                  <p:nvPr/>
                </p:nvSpPr>
                <p:spPr bwMode="auto">
                  <a:xfrm>
                    <a:off x="2796" y="3550"/>
                    <a:ext cx="23" cy="26"/>
                  </a:xfrm>
                  <a:custGeom>
                    <a:avLst/>
                    <a:gdLst/>
                    <a:ahLst/>
                    <a:cxnLst>
                      <a:cxn ang="0">
                        <a:pos x="32" y="0"/>
                      </a:cxn>
                      <a:cxn ang="0">
                        <a:pos x="17" y="23"/>
                      </a:cxn>
                      <a:cxn ang="0">
                        <a:pos x="0" y="67"/>
                      </a:cxn>
                      <a:cxn ang="0">
                        <a:pos x="8" y="102"/>
                      </a:cxn>
                      <a:cxn ang="0">
                        <a:pos x="33" y="122"/>
                      </a:cxn>
                      <a:cxn ang="0">
                        <a:pos x="60" y="129"/>
                      </a:cxn>
                      <a:cxn ang="0">
                        <a:pos x="84" y="115"/>
                      </a:cxn>
                      <a:cxn ang="0">
                        <a:pos x="106" y="78"/>
                      </a:cxn>
                      <a:cxn ang="0">
                        <a:pos x="116" y="55"/>
                      </a:cxn>
                      <a:cxn ang="0">
                        <a:pos x="36" y="55"/>
                      </a:cxn>
                      <a:cxn ang="0">
                        <a:pos x="32" y="0"/>
                      </a:cxn>
                      <a:cxn ang="0">
                        <a:pos x="32" y="0"/>
                      </a:cxn>
                    </a:cxnLst>
                    <a:rect l="0" t="0" r="r" b="b"/>
                    <a:pathLst>
                      <a:path w="116" h="129">
                        <a:moveTo>
                          <a:pt x="32" y="0"/>
                        </a:moveTo>
                        <a:lnTo>
                          <a:pt x="17" y="23"/>
                        </a:lnTo>
                        <a:lnTo>
                          <a:pt x="0" y="67"/>
                        </a:lnTo>
                        <a:lnTo>
                          <a:pt x="8" y="102"/>
                        </a:lnTo>
                        <a:lnTo>
                          <a:pt x="33" y="122"/>
                        </a:lnTo>
                        <a:lnTo>
                          <a:pt x="60" y="129"/>
                        </a:lnTo>
                        <a:lnTo>
                          <a:pt x="84" y="115"/>
                        </a:lnTo>
                        <a:lnTo>
                          <a:pt x="106" y="78"/>
                        </a:lnTo>
                        <a:lnTo>
                          <a:pt x="116" y="55"/>
                        </a:lnTo>
                        <a:lnTo>
                          <a:pt x="36" y="55"/>
                        </a:lnTo>
                        <a:lnTo>
                          <a:pt x="32" y="0"/>
                        </a:lnTo>
                        <a:lnTo>
                          <a:pt x="32" y="0"/>
                        </a:lnTo>
                        <a:close/>
                      </a:path>
                    </a:pathLst>
                  </a:custGeom>
                  <a:solidFill>
                    <a:srgbClr val="7A7AAD"/>
                  </a:solidFill>
                  <a:ln w="9525">
                    <a:noFill/>
                    <a:round/>
                    <a:headEnd/>
                    <a:tailEnd/>
                  </a:ln>
                </p:spPr>
                <p:txBody>
                  <a:bodyPr/>
                  <a:lstStyle/>
                  <a:p>
                    <a:pPr>
                      <a:defRPr/>
                    </a:pPr>
                    <a:endParaRPr lang="en-US">
                      <a:cs typeface="+mn-cs"/>
                    </a:endParaRPr>
                  </a:p>
                </p:txBody>
              </p:sp>
              <p:sp>
                <p:nvSpPr>
                  <p:cNvPr id="205" name="Freeform 97"/>
                  <p:cNvSpPr>
                    <a:spLocks/>
                  </p:cNvSpPr>
                  <p:nvPr/>
                </p:nvSpPr>
                <p:spPr bwMode="auto">
                  <a:xfrm>
                    <a:off x="2672" y="3704"/>
                    <a:ext cx="27" cy="25"/>
                  </a:xfrm>
                  <a:custGeom>
                    <a:avLst/>
                    <a:gdLst/>
                    <a:ahLst/>
                    <a:cxnLst>
                      <a:cxn ang="0">
                        <a:pos x="45" y="0"/>
                      </a:cxn>
                      <a:cxn ang="0">
                        <a:pos x="43" y="48"/>
                      </a:cxn>
                      <a:cxn ang="0">
                        <a:pos x="81" y="68"/>
                      </a:cxn>
                      <a:cxn ang="0">
                        <a:pos x="137" y="62"/>
                      </a:cxn>
                      <a:cxn ang="0">
                        <a:pos x="118" y="82"/>
                      </a:cxn>
                      <a:cxn ang="0">
                        <a:pos x="99" y="99"/>
                      </a:cxn>
                      <a:cxn ang="0">
                        <a:pos x="79" y="114"/>
                      </a:cxn>
                      <a:cxn ang="0">
                        <a:pos x="44" y="125"/>
                      </a:cxn>
                      <a:cxn ang="0">
                        <a:pos x="18" y="114"/>
                      </a:cxn>
                      <a:cxn ang="0">
                        <a:pos x="0" y="50"/>
                      </a:cxn>
                      <a:cxn ang="0">
                        <a:pos x="27" y="15"/>
                      </a:cxn>
                      <a:cxn ang="0">
                        <a:pos x="45" y="0"/>
                      </a:cxn>
                      <a:cxn ang="0">
                        <a:pos x="45" y="0"/>
                      </a:cxn>
                    </a:cxnLst>
                    <a:rect l="0" t="0" r="r" b="b"/>
                    <a:pathLst>
                      <a:path w="137" h="125">
                        <a:moveTo>
                          <a:pt x="45" y="0"/>
                        </a:moveTo>
                        <a:lnTo>
                          <a:pt x="43" y="48"/>
                        </a:lnTo>
                        <a:lnTo>
                          <a:pt x="81" y="68"/>
                        </a:lnTo>
                        <a:lnTo>
                          <a:pt x="137" y="62"/>
                        </a:lnTo>
                        <a:lnTo>
                          <a:pt x="118" y="82"/>
                        </a:lnTo>
                        <a:lnTo>
                          <a:pt x="99" y="99"/>
                        </a:lnTo>
                        <a:lnTo>
                          <a:pt x="79" y="114"/>
                        </a:lnTo>
                        <a:lnTo>
                          <a:pt x="44" y="125"/>
                        </a:lnTo>
                        <a:lnTo>
                          <a:pt x="18" y="114"/>
                        </a:lnTo>
                        <a:lnTo>
                          <a:pt x="0" y="50"/>
                        </a:lnTo>
                        <a:lnTo>
                          <a:pt x="27" y="15"/>
                        </a:lnTo>
                        <a:lnTo>
                          <a:pt x="45" y="0"/>
                        </a:lnTo>
                        <a:lnTo>
                          <a:pt x="45" y="0"/>
                        </a:lnTo>
                        <a:close/>
                      </a:path>
                    </a:pathLst>
                  </a:custGeom>
                  <a:solidFill>
                    <a:srgbClr val="A3A3D6"/>
                  </a:solidFill>
                  <a:ln w="9525">
                    <a:noFill/>
                    <a:round/>
                    <a:headEnd/>
                    <a:tailEnd/>
                  </a:ln>
                </p:spPr>
                <p:txBody>
                  <a:bodyPr/>
                  <a:lstStyle/>
                  <a:p>
                    <a:pPr>
                      <a:defRPr/>
                    </a:pPr>
                    <a:endParaRPr lang="en-US">
                      <a:cs typeface="+mn-cs"/>
                    </a:endParaRPr>
                  </a:p>
                </p:txBody>
              </p:sp>
              <p:sp>
                <p:nvSpPr>
                  <p:cNvPr id="206" name="Freeform 98"/>
                  <p:cNvSpPr>
                    <a:spLocks/>
                  </p:cNvSpPr>
                  <p:nvPr/>
                </p:nvSpPr>
                <p:spPr bwMode="auto">
                  <a:xfrm>
                    <a:off x="2555" y="3625"/>
                    <a:ext cx="47" cy="51"/>
                  </a:xfrm>
                  <a:custGeom>
                    <a:avLst/>
                    <a:gdLst/>
                    <a:ahLst/>
                    <a:cxnLst>
                      <a:cxn ang="0">
                        <a:pos x="44" y="0"/>
                      </a:cxn>
                      <a:cxn ang="0">
                        <a:pos x="0" y="46"/>
                      </a:cxn>
                      <a:cxn ang="0">
                        <a:pos x="16" y="162"/>
                      </a:cxn>
                      <a:cxn ang="0">
                        <a:pos x="30" y="232"/>
                      </a:cxn>
                      <a:cxn ang="0">
                        <a:pos x="87" y="255"/>
                      </a:cxn>
                      <a:cxn ang="0">
                        <a:pos x="142" y="238"/>
                      </a:cxn>
                      <a:cxn ang="0">
                        <a:pos x="220" y="202"/>
                      </a:cxn>
                      <a:cxn ang="0">
                        <a:pos x="231" y="171"/>
                      </a:cxn>
                      <a:cxn ang="0">
                        <a:pos x="220" y="159"/>
                      </a:cxn>
                      <a:cxn ang="0">
                        <a:pos x="81" y="170"/>
                      </a:cxn>
                      <a:cxn ang="0">
                        <a:pos x="44" y="0"/>
                      </a:cxn>
                      <a:cxn ang="0">
                        <a:pos x="44" y="0"/>
                      </a:cxn>
                    </a:cxnLst>
                    <a:rect l="0" t="0" r="r" b="b"/>
                    <a:pathLst>
                      <a:path w="231" h="255">
                        <a:moveTo>
                          <a:pt x="44" y="0"/>
                        </a:moveTo>
                        <a:lnTo>
                          <a:pt x="0" y="46"/>
                        </a:lnTo>
                        <a:lnTo>
                          <a:pt x="16" y="162"/>
                        </a:lnTo>
                        <a:lnTo>
                          <a:pt x="30" y="232"/>
                        </a:lnTo>
                        <a:lnTo>
                          <a:pt x="87" y="255"/>
                        </a:lnTo>
                        <a:lnTo>
                          <a:pt x="142" y="238"/>
                        </a:lnTo>
                        <a:lnTo>
                          <a:pt x="220" y="202"/>
                        </a:lnTo>
                        <a:lnTo>
                          <a:pt x="231" y="171"/>
                        </a:lnTo>
                        <a:lnTo>
                          <a:pt x="220" y="159"/>
                        </a:lnTo>
                        <a:lnTo>
                          <a:pt x="81" y="170"/>
                        </a:lnTo>
                        <a:lnTo>
                          <a:pt x="44" y="0"/>
                        </a:lnTo>
                        <a:lnTo>
                          <a:pt x="44" y="0"/>
                        </a:lnTo>
                        <a:close/>
                      </a:path>
                    </a:pathLst>
                  </a:custGeom>
                  <a:solidFill>
                    <a:srgbClr val="7A7AAD"/>
                  </a:solidFill>
                  <a:ln w="9525">
                    <a:noFill/>
                    <a:round/>
                    <a:headEnd/>
                    <a:tailEnd/>
                  </a:ln>
                </p:spPr>
                <p:txBody>
                  <a:bodyPr/>
                  <a:lstStyle/>
                  <a:p>
                    <a:pPr>
                      <a:defRPr/>
                    </a:pPr>
                    <a:endParaRPr lang="en-US">
                      <a:cs typeface="+mn-cs"/>
                    </a:endParaRPr>
                  </a:p>
                </p:txBody>
              </p:sp>
              <p:sp>
                <p:nvSpPr>
                  <p:cNvPr id="207" name="Freeform 99"/>
                  <p:cNvSpPr>
                    <a:spLocks/>
                  </p:cNvSpPr>
                  <p:nvPr/>
                </p:nvSpPr>
                <p:spPr bwMode="auto">
                  <a:xfrm>
                    <a:off x="2538" y="3568"/>
                    <a:ext cx="53" cy="45"/>
                  </a:xfrm>
                  <a:custGeom>
                    <a:avLst/>
                    <a:gdLst/>
                    <a:ahLst/>
                    <a:cxnLst>
                      <a:cxn ang="0">
                        <a:pos x="54" y="0"/>
                      </a:cxn>
                      <a:cxn ang="0">
                        <a:pos x="0" y="48"/>
                      </a:cxn>
                      <a:cxn ang="0">
                        <a:pos x="9" y="111"/>
                      </a:cxn>
                      <a:cxn ang="0">
                        <a:pos x="22" y="164"/>
                      </a:cxn>
                      <a:cxn ang="0">
                        <a:pos x="49" y="206"/>
                      </a:cxn>
                      <a:cxn ang="0">
                        <a:pos x="91" y="223"/>
                      </a:cxn>
                      <a:cxn ang="0">
                        <a:pos x="145" y="217"/>
                      </a:cxn>
                      <a:cxn ang="0">
                        <a:pos x="241" y="172"/>
                      </a:cxn>
                      <a:cxn ang="0">
                        <a:pos x="263" y="130"/>
                      </a:cxn>
                      <a:cxn ang="0">
                        <a:pos x="255" y="114"/>
                      </a:cxn>
                      <a:cxn ang="0">
                        <a:pos x="110" y="144"/>
                      </a:cxn>
                      <a:cxn ang="0">
                        <a:pos x="54" y="0"/>
                      </a:cxn>
                      <a:cxn ang="0">
                        <a:pos x="54" y="0"/>
                      </a:cxn>
                    </a:cxnLst>
                    <a:rect l="0" t="0" r="r" b="b"/>
                    <a:pathLst>
                      <a:path w="263" h="223">
                        <a:moveTo>
                          <a:pt x="54" y="0"/>
                        </a:moveTo>
                        <a:lnTo>
                          <a:pt x="0" y="48"/>
                        </a:lnTo>
                        <a:lnTo>
                          <a:pt x="9" y="111"/>
                        </a:lnTo>
                        <a:lnTo>
                          <a:pt x="22" y="164"/>
                        </a:lnTo>
                        <a:lnTo>
                          <a:pt x="49" y="206"/>
                        </a:lnTo>
                        <a:lnTo>
                          <a:pt x="91" y="223"/>
                        </a:lnTo>
                        <a:lnTo>
                          <a:pt x="145" y="217"/>
                        </a:lnTo>
                        <a:lnTo>
                          <a:pt x="241" y="172"/>
                        </a:lnTo>
                        <a:lnTo>
                          <a:pt x="263" y="130"/>
                        </a:lnTo>
                        <a:lnTo>
                          <a:pt x="255" y="114"/>
                        </a:lnTo>
                        <a:lnTo>
                          <a:pt x="110" y="144"/>
                        </a:lnTo>
                        <a:lnTo>
                          <a:pt x="54" y="0"/>
                        </a:lnTo>
                        <a:lnTo>
                          <a:pt x="54" y="0"/>
                        </a:lnTo>
                        <a:close/>
                      </a:path>
                    </a:pathLst>
                  </a:custGeom>
                  <a:solidFill>
                    <a:srgbClr val="7A7AAD"/>
                  </a:solidFill>
                  <a:ln w="9525">
                    <a:noFill/>
                    <a:round/>
                    <a:headEnd/>
                    <a:tailEnd/>
                  </a:ln>
                </p:spPr>
                <p:txBody>
                  <a:bodyPr/>
                  <a:lstStyle/>
                  <a:p>
                    <a:pPr>
                      <a:defRPr/>
                    </a:pPr>
                    <a:endParaRPr lang="en-US">
                      <a:cs typeface="+mn-cs"/>
                    </a:endParaRPr>
                  </a:p>
                </p:txBody>
              </p:sp>
              <p:sp>
                <p:nvSpPr>
                  <p:cNvPr id="208" name="Freeform 100"/>
                  <p:cNvSpPr>
                    <a:spLocks/>
                  </p:cNvSpPr>
                  <p:nvPr/>
                </p:nvSpPr>
                <p:spPr bwMode="auto">
                  <a:xfrm>
                    <a:off x="2479" y="3520"/>
                    <a:ext cx="347" cy="40"/>
                  </a:xfrm>
                  <a:custGeom>
                    <a:avLst/>
                    <a:gdLst/>
                    <a:ahLst/>
                    <a:cxnLst>
                      <a:cxn ang="0">
                        <a:pos x="0" y="93"/>
                      </a:cxn>
                      <a:cxn ang="0">
                        <a:pos x="398" y="36"/>
                      </a:cxn>
                      <a:cxn ang="0">
                        <a:pos x="689" y="10"/>
                      </a:cxn>
                      <a:cxn ang="0">
                        <a:pos x="1047" y="1"/>
                      </a:cxn>
                      <a:cxn ang="0">
                        <a:pos x="1670" y="0"/>
                      </a:cxn>
                      <a:cxn ang="0">
                        <a:pos x="1738" y="71"/>
                      </a:cxn>
                      <a:cxn ang="0">
                        <a:pos x="1615" y="79"/>
                      </a:cxn>
                      <a:cxn ang="0">
                        <a:pos x="1395" y="83"/>
                      </a:cxn>
                      <a:cxn ang="0">
                        <a:pos x="812" y="81"/>
                      </a:cxn>
                      <a:cxn ang="0">
                        <a:pos x="386" y="124"/>
                      </a:cxn>
                      <a:cxn ang="0">
                        <a:pos x="183" y="161"/>
                      </a:cxn>
                      <a:cxn ang="0">
                        <a:pos x="93" y="187"/>
                      </a:cxn>
                      <a:cxn ang="0">
                        <a:pos x="18" y="196"/>
                      </a:cxn>
                      <a:cxn ang="0">
                        <a:pos x="2" y="141"/>
                      </a:cxn>
                      <a:cxn ang="0">
                        <a:pos x="0" y="93"/>
                      </a:cxn>
                      <a:cxn ang="0">
                        <a:pos x="0" y="93"/>
                      </a:cxn>
                    </a:cxnLst>
                    <a:rect l="0" t="0" r="r" b="b"/>
                    <a:pathLst>
                      <a:path w="1738" h="196">
                        <a:moveTo>
                          <a:pt x="0" y="93"/>
                        </a:moveTo>
                        <a:lnTo>
                          <a:pt x="398" y="36"/>
                        </a:lnTo>
                        <a:lnTo>
                          <a:pt x="689" y="10"/>
                        </a:lnTo>
                        <a:lnTo>
                          <a:pt x="1047" y="1"/>
                        </a:lnTo>
                        <a:lnTo>
                          <a:pt x="1670" y="0"/>
                        </a:lnTo>
                        <a:lnTo>
                          <a:pt x="1738" y="71"/>
                        </a:lnTo>
                        <a:lnTo>
                          <a:pt x="1615" y="79"/>
                        </a:lnTo>
                        <a:lnTo>
                          <a:pt x="1395" y="83"/>
                        </a:lnTo>
                        <a:lnTo>
                          <a:pt x="812" y="81"/>
                        </a:lnTo>
                        <a:lnTo>
                          <a:pt x="386" y="124"/>
                        </a:lnTo>
                        <a:lnTo>
                          <a:pt x="183" y="161"/>
                        </a:lnTo>
                        <a:lnTo>
                          <a:pt x="93" y="187"/>
                        </a:lnTo>
                        <a:lnTo>
                          <a:pt x="18" y="196"/>
                        </a:lnTo>
                        <a:lnTo>
                          <a:pt x="2" y="141"/>
                        </a:lnTo>
                        <a:lnTo>
                          <a:pt x="0" y="93"/>
                        </a:lnTo>
                        <a:lnTo>
                          <a:pt x="0" y="93"/>
                        </a:lnTo>
                        <a:close/>
                      </a:path>
                    </a:pathLst>
                  </a:custGeom>
                  <a:solidFill>
                    <a:srgbClr val="7A7AAD"/>
                  </a:solidFill>
                  <a:ln w="9525">
                    <a:noFill/>
                    <a:round/>
                    <a:headEnd/>
                    <a:tailEnd/>
                  </a:ln>
                </p:spPr>
                <p:txBody>
                  <a:bodyPr/>
                  <a:lstStyle/>
                  <a:p>
                    <a:pPr>
                      <a:defRPr/>
                    </a:pPr>
                    <a:endParaRPr lang="en-US">
                      <a:cs typeface="+mn-cs"/>
                    </a:endParaRPr>
                  </a:p>
                </p:txBody>
              </p:sp>
              <p:sp>
                <p:nvSpPr>
                  <p:cNvPr id="209" name="Freeform 101"/>
                  <p:cNvSpPr>
                    <a:spLocks/>
                  </p:cNvSpPr>
                  <p:nvPr/>
                </p:nvSpPr>
                <p:spPr bwMode="auto">
                  <a:xfrm>
                    <a:off x="2546" y="3556"/>
                    <a:ext cx="51" cy="43"/>
                  </a:xfrm>
                  <a:custGeom>
                    <a:avLst/>
                    <a:gdLst/>
                    <a:ahLst/>
                    <a:cxnLst>
                      <a:cxn ang="0">
                        <a:pos x="0" y="65"/>
                      </a:cxn>
                      <a:cxn ang="0">
                        <a:pos x="36" y="3"/>
                      </a:cxn>
                      <a:cxn ang="0">
                        <a:pos x="173" y="0"/>
                      </a:cxn>
                      <a:cxn ang="0">
                        <a:pos x="159" y="80"/>
                      </a:cxn>
                      <a:cxn ang="0">
                        <a:pos x="111" y="159"/>
                      </a:cxn>
                      <a:cxn ang="0">
                        <a:pos x="254" y="154"/>
                      </a:cxn>
                      <a:cxn ang="0">
                        <a:pos x="220" y="193"/>
                      </a:cxn>
                      <a:cxn ang="0">
                        <a:pos x="71" y="214"/>
                      </a:cxn>
                      <a:cxn ang="0">
                        <a:pos x="0" y="65"/>
                      </a:cxn>
                      <a:cxn ang="0">
                        <a:pos x="0" y="65"/>
                      </a:cxn>
                    </a:cxnLst>
                    <a:rect l="0" t="0" r="r" b="b"/>
                    <a:pathLst>
                      <a:path w="254" h="214">
                        <a:moveTo>
                          <a:pt x="0" y="65"/>
                        </a:moveTo>
                        <a:lnTo>
                          <a:pt x="36" y="3"/>
                        </a:lnTo>
                        <a:lnTo>
                          <a:pt x="173" y="0"/>
                        </a:lnTo>
                        <a:lnTo>
                          <a:pt x="159" y="80"/>
                        </a:lnTo>
                        <a:lnTo>
                          <a:pt x="111" y="159"/>
                        </a:lnTo>
                        <a:lnTo>
                          <a:pt x="254" y="154"/>
                        </a:lnTo>
                        <a:lnTo>
                          <a:pt x="220" y="193"/>
                        </a:lnTo>
                        <a:lnTo>
                          <a:pt x="71" y="214"/>
                        </a:lnTo>
                        <a:lnTo>
                          <a:pt x="0" y="65"/>
                        </a:lnTo>
                        <a:lnTo>
                          <a:pt x="0" y="65"/>
                        </a:lnTo>
                        <a:close/>
                      </a:path>
                    </a:pathLst>
                  </a:custGeom>
                  <a:solidFill>
                    <a:srgbClr val="FF7373"/>
                  </a:solidFill>
                  <a:ln w="9525">
                    <a:noFill/>
                    <a:round/>
                    <a:headEnd/>
                    <a:tailEnd/>
                  </a:ln>
                </p:spPr>
                <p:txBody>
                  <a:bodyPr/>
                  <a:lstStyle/>
                  <a:p>
                    <a:pPr>
                      <a:defRPr/>
                    </a:pPr>
                    <a:endParaRPr lang="en-US">
                      <a:cs typeface="+mn-cs"/>
                    </a:endParaRPr>
                  </a:p>
                </p:txBody>
              </p:sp>
              <p:sp>
                <p:nvSpPr>
                  <p:cNvPr id="210" name="Freeform 102"/>
                  <p:cNvSpPr>
                    <a:spLocks/>
                  </p:cNvSpPr>
                  <p:nvPr/>
                </p:nvSpPr>
                <p:spPr bwMode="auto">
                  <a:xfrm>
                    <a:off x="2563" y="3612"/>
                    <a:ext cx="42" cy="51"/>
                  </a:xfrm>
                  <a:custGeom>
                    <a:avLst/>
                    <a:gdLst/>
                    <a:ahLst/>
                    <a:cxnLst>
                      <a:cxn ang="0">
                        <a:pos x="0" y="90"/>
                      </a:cxn>
                      <a:cxn ang="0">
                        <a:pos x="30" y="25"/>
                      </a:cxn>
                      <a:cxn ang="0">
                        <a:pos x="171" y="0"/>
                      </a:cxn>
                      <a:cxn ang="0">
                        <a:pos x="161" y="101"/>
                      </a:cxn>
                      <a:cxn ang="0">
                        <a:pos x="157" y="131"/>
                      </a:cxn>
                      <a:cxn ang="0">
                        <a:pos x="91" y="191"/>
                      </a:cxn>
                      <a:cxn ang="0">
                        <a:pos x="213" y="169"/>
                      </a:cxn>
                      <a:cxn ang="0">
                        <a:pos x="183" y="225"/>
                      </a:cxn>
                      <a:cxn ang="0">
                        <a:pos x="54" y="256"/>
                      </a:cxn>
                      <a:cxn ang="0">
                        <a:pos x="0" y="90"/>
                      </a:cxn>
                      <a:cxn ang="0">
                        <a:pos x="0" y="90"/>
                      </a:cxn>
                    </a:cxnLst>
                    <a:rect l="0" t="0" r="r" b="b"/>
                    <a:pathLst>
                      <a:path w="213" h="256">
                        <a:moveTo>
                          <a:pt x="0" y="90"/>
                        </a:moveTo>
                        <a:lnTo>
                          <a:pt x="30" y="25"/>
                        </a:lnTo>
                        <a:lnTo>
                          <a:pt x="171" y="0"/>
                        </a:lnTo>
                        <a:lnTo>
                          <a:pt x="161" y="101"/>
                        </a:lnTo>
                        <a:lnTo>
                          <a:pt x="157" y="131"/>
                        </a:lnTo>
                        <a:lnTo>
                          <a:pt x="91" y="191"/>
                        </a:lnTo>
                        <a:lnTo>
                          <a:pt x="213" y="169"/>
                        </a:lnTo>
                        <a:lnTo>
                          <a:pt x="183" y="225"/>
                        </a:lnTo>
                        <a:lnTo>
                          <a:pt x="54" y="256"/>
                        </a:lnTo>
                        <a:lnTo>
                          <a:pt x="0" y="90"/>
                        </a:lnTo>
                        <a:lnTo>
                          <a:pt x="0" y="90"/>
                        </a:lnTo>
                        <a:close/>
                      </a:path>
                    </a:pathLst>
                  </a:custGeom>
                  <a:solidFill>
                    <a:srgbClr val="FF7373"/>
                  </a:solidFill>
                  <a:ln w="9525">
                    <a:noFill/>
                    <a:round/>
                    <a:headEnd/>
                    <a:tailEnd/>
                  </a:ln>
                </p:spPr>
                <p:txBody>
                  <a:bodyPr/>
                  <a:lstStyle/>
                  <a:p>
                    <a:pPr>
                      <a:defRPr/>
                    </a:pPr>
                    <a:endParaRPr lang="en-US">
                      <a:cs typeface="+mn-cs"/>
                    </a:endParaRPr>
                  </a:p>
                </p:txBody>
              </p:sp>
              <p:sp>
                <p:nvSpPr>
                  <p:cNvPr id="211" name="Freeform 103"/>
                  <p:cNvSpPr>
                    <a:spLocks/>
                  </p:cNvSpPr>
                  <p:nvPr/>
                </p:nvSpPr>
                <p:spPr bwMode="auto">
                  <a:xfrm>
                    <a:off x="2588" y="3674"/>
                    <a:ext cx="96" cy="125"/>
                  </a:xfrm>
                  <a:custGeom>
                    <a:avLst/>
                    <a:gdLst/>
                    <a:ahLst/>
                    <a:cxnLst>
                      <a:cxn ang="0">
                        <a:pos x="45" y="47"/>
                      </a:cxn>
                      <a:cxn ang="0">
                        <a:pos x="58" y="0"/>
                      </a:cxn>
                      <a:cxn ang="0">
                        <a:pos x="75" y="45"/>
                      </a:cxn>
                      <a:cxn ang="0">
                        <a:pos x="110" y="47"/>
                      </a:cxn>
                      <a:cxn ang="0">
                        <a:pos x="137" y="66"/>
                      </a:cxn>
                      <a:cxn ang="0">
                        <a:pos x="149" y="79"/>
                      </a:cxn>
                      <a:cxn ang="0">
                        <a:pos x="208" y="120"/>
                      </a:cxn>
                      <a:cxn ang="0">
                        <a:pos x="290" y="173"/>
                      </a:cxn>
                      <a:cxn ang="0">
                        <a:pos x="297" y="200"/>
                      </a:cxn>
                      <a:cxn ang="0">
                        <a:pos x="281" y="214"/>
                      </a:cxn>
                      <a:cxn ang="0">
                        <a:pos x="265" y="223"/>
                      </a:cxn>
                      <a:cxn ang="0">
                        <a:pos x="245" y="216"/>
                      </a:cxn>
                      <a:cxn ang="0">
                        <a:pos x="227" y="234"/>
                      </a:cxn>
                      <a:cxn ang="0">
                        <a:pos x="192" y="258"/>
                      </a:cxn>
                      <a:cxn ang="0">
                        <a:pos x="183" y="281"/>
                      </a:cxn>
                      <a:cxn ang="0">
                        <a:pos x="229" y="260"/>
                      </a:cxn>
                      <a:cxn ang="0">
                        <a:pos x="276" y="253"/>
                      </a:cxn>
                      <a:cxn ang="0">
                        <a:pos x="309" y="230"/>
                      </a:cxn>
                      <a:cxn ang="0">
                        <a:pos x="341" y="225"/>
                      </a:cxn>
                      <a:cxn ang="0">
                        <a:pos x="353" y="274"/>
                      </a:cxn>
                      <a:cxn ang="0">
                        <a:pos x="370" y="311"/>
                      </a:cxn>
                      <a:cxn ang="0">
                        <a:pos x="430" y="377"/>
                      </a:cxn>
                      <a:cxn ang="0">
                        <a:pos x="478" y="486"/>
                      </a:cxn>
                      <a:cxn ang="0">
                        <a:pos x="432" y="596"/>
                      </a:cxn>
                      <a:cxn ang="0">
                        <a:pos x="409" y="624"/>
                      </a:cxn>
                      <a:cxn ang="0">
                        <a:pos x="304" y="484"/>
                      </a:cxn>
                      <a:cxn ang="0">
                        <a:pos x="243" y="416"/>
                      </a:cxn>
                      <a:cxn ang="0">
                        <a:pos x="169" y="397"/>
                      </a:cxn>
                      <a:cxn ang="0">
                        <a:pos x="110" y="301"/>
                      </a:cxn>
                      <a:cxn ang="0">
                        <a:pos x="66" y="297"/>
                      </a:cxn>
                      <a:cxn ang="0">
                        <a:pos x="7" y="372"/>
                      </a:cxn>
                      <a:cxn ang="0">
                        <a:pos x="0" y="311"/>
                      </a:cxn>
                      <a:cxn ang="0">
                        <a:pos x="0" y="253"/>
                      </a:cxn>
                      <a:cxn ang="0">
                        <a:pos x="45" y="216"/>
                      </a:cxn>
                      <a:cxn ang="0">
                        <a:pos x="71" y="166"/>
                      </a:cxn>
                      <a:cxn ang="0">
                        <a:pos x="105" y="139"/>
                      </a:cxn>
                      <a:cxn ang="0">
                        <a:pos x="45" y="47"/>
                      </a:cxn>
                      <a:cxn ang="0">
                        <a:pos x="45" y="47"/>
                      </a:cxn>
                    </a:cxnLst>
                    <a:rect l="0" t="0" r="r" b="b"/>
                    <a:pathLst>
                      <a:path w="478" h="624">
                        <a:moveTo>
                          <a:pt x="45" y="47"/>
                        </a:moveTo>
                        <a:lnTo>
                          <a:pt x="58" y="0"/>
                        </a:lnTo>
                        <a:lnTo>
                          <a:pt x="75" y="45"/>
                        </a:lnTo>
                        <a:lnTo>
                          <a:pt x="110" y="47"/>
                        </a:lnTo>
                        <a:lnTo>
                          <a:pt x="137" y="66"/>
                        </a:lnTo>
                        <a:lnTo>
                          <a:pt x="149" y="79"/>
                        </a:lnTo>
                        <a:lnTo>
                          <a:pt x="208" y="120"/>
                        </a:lnTo>
                        <a:lnTo>
                          <a:pt x="290" y="173"/>
                        </a:lnTo>
                        <a:lnTo>
                          <a:pt x="297" y="200"/>
                        </a:lnTo>
                        <a:lnTo>
                          <a:pt x="281" y="214"/>
                        </a:lnTo>
                        <a:lnTo>
                          <a:pt x="265" y="223"/>
                        </a:lnTo>
                        <a:lnTo>
                          <a:pt x="245" y="216"/>
                        </a:lnTo>
                        <a:lnTo>
                          <a:pt x="227" y="234"/>
                        </a:lnTo>
                        <a:lnTo>
                          <a:pt x="192" y="258"/>
                        </a:lnTo>
                        <a:lnTo>
                          <a:pt x="183" y="281"/>
                        </a:lnTo>
                        <a:lnTo>
                          <a:pt x="229" y="260"/>
                        </a:lnTo>
                        <a:lnTo>
                          <a:pt x="276" y="253"/>
                        </a:lnTo>
                        <a:lnTo>
                          <a:pt x="309" y="230"/>
                        </a:lnTo>
                        <a:lnTo>
                          <a:pt x="341" y="225"/>
                        </a:lnTo>
                        <a:lnTo>
                          <a:pt x="353" y="274"/>
                        </a:lnTo>
                        <a:lnTo>
                          <a:pt x="370" y="311"/>
                        </a:lnTo>
                        <a:lnTo>
                          <a:pt x="430" y="377"/>
                        </a:lnTo>
                        <a:lnTo>
                          <a:pt x="478" y="486"/>
                        </a:lnTo>
                        <a:lnTo>
                          <a:pt x="432" y="596"/>
                        </a:lnTo>
                        <a:lnTo>
                          <a:pt x="409" y="624"/>
                        </a:lnTo>
                        <a:lnTo>
                          <a:pt x="304" y="484"/>
                        </a:lnTo>
                        <a:lnTo>
                          <a:pt x="243" y="416"/>
                        </a:lnTo>
                        <a:lnTo>
                          <a:pt x="169" y="397"/>
                        </a:lnTo>
                        <a:lnTo>
                          <a:pt x="110" y="301"/>
                        </a:lnTo>
                        <a:lnTo>
                          <a:pt x="66" y="297"/>
                        </a:lnTo>
                        <a:lnTo>
                          <a:pt x="7" y="372"/>
                        </a:lnTo>
                        <a:lnTo>
                          <a:pt x="0" y="311"/>
                        </a:lnTo>
                        <a:lnTo>
                          <a:pt x="0" y="253"/>
                        </a:lnTo>
                        <a:lnTo>
                          <a:pt x="45" y="216"/>
                        </a:lnTo>
                        <a:lnTo>
                          <a:pt x="71" y="166"/>
                        </a:lnTo>
                        <a:lnTo>
                          <a:pt x="105" y="139"/>
                        </a:lnTo>
                        <a:lnTo>
                          <a:pt x="45" y="47"/>
                        </a:lnTo>
                        <a:lnTo>
                          <a:pt x="45" y="47"/>
                        </a:lnTo>
                        <a:close/>
                      </a:path>
                    </a:pathLst>
                  </a:custGeom>
                  <a:solidFill>
                    <a:srgbClr val="FFC4B8"/>
                  </a:solidFill>
                  <a:ln w="9525">
                    <a:noFill/>
                    <a:round/>
                    <a:headEnd/>
                    <a:tailEnd/>
                  </a:ln>
                </p:spPr>
                <p:txBody>
                  <a:bodyPr/>
                  <a:lstStyle/>
                  <a:p>
                    <a:pPr>
                      <a:defRPr/>
                    </a:pPr>
                    <a:endParaRPr lang="en-US">
                      <a:cs typeface="+mn-cs"/>
                    </a:endParaRPr>
                  </a:p>
                </p:txBody>
              </p:sp>
              <p:sp>
                <p:nvSpPr>
                  <p:cNvPr id="212" name="Freeform 104"/>
                  <p:cNvSpPr>
                    <a:spLocks/>
                  </p:cNvSpPr>
                  <p:nvPr/>
                </p:nvSpPr>
                <p:spPr bwMode="auto">
                  <a:xfrm>
                    <a:off x="2642" y="3680"/>
                    <a:ext cx="20" cy="26"/>
                  </a:xfrm>
                  <a:custGeom>
                    <a:avLst/>
                    <a:gdLst/>
                    <a:ahLst/>
                    <a:cxnLst>
                      <a:cxn ang="0">
                        <a:pos x="6" y="96"/>
                      </a:cxn>
                      <a:cxn ang="0">
                        <a:pos x="0" y="13"/>
                      </a:cxn>
                      <a:cxn ang="0">
                        <a:pos x="5" y="3"/>
                      </a:cxn>
                      <a:cxn ang="0">
                        <a:pos x="16" y="0"/>
                      </a:cxn>
                      <a:cxn ang="0">
                        <a:pos x="33" y="39"/>
                      </a:cxn>
                      <a:cxn ang="0">
                        <a:pos x="76" y="93"/>
                      </a:cxn>
                      <a:cxn ang="0">
                        <a:pos x="103" y="129"/>
                      </a:cxn>
                      <a:cxn ang="0">
                        <a:pos x="6" y="96"/>
                      </a:cxn>
                      <a:cxn ang="0">
                        <a:pos x="6" y="96"/>
                      </a:cxn>
                    </a:cxnLst>
                    <a:rect l="0" t="0" r="r" b="b"/>
                    <a:pathLst>
                      <a:path w="103" h="129">
                        <a:moveTo>
                          <a:pt x="6" y="96"/>
                        </a:moveTo>
                        <a:lnTo>
                          <a:pt x="0" y="13"/>
                        </a:lnTo>
                        <a:lnTo>
                          <a:pt x="5" y="3"/>
                        </a:lnTo>
                        <a:lnTo>
                          <a:pt x="16" y="0"/>
                        </a:lnTo>
                        <a:lnTo>
                          <a:pt x="33" y="39"/>
                        </a:lnTo>
                        <a:lnTo>
                          <a:pt x="76" y="93"/>
                        </a:lnTo>
                        <a:lnTo>
                          <a:pt x="103" y="129"/>
                        </a:lnTo>
                        <a:lnTo>
                          <a:pt x="6" y="96"/>
                        </a:lnTo>
                        <a:lnTo>
                          <a:pt x="6" y="96"/>
                        </a:lnTo>
                        <a:close/>
                      </a:path>
                    </a:pathLst>
                  </a:custGeom>
                  <a:solidFill>
                    <a:srgbClr val="FFC4B8"/>
                  </a:solidFill>
                  <a:ln w="9525">
                    <a:noFill/>
                    <a:round/>
                    <a:headEnd/>
                    <a:tailEnd/>
                  </a:ln>
                </p:spPr>
                <p:txBody>
                  <a:bodyPr/>
                  <a:lstStyle/>
                  <a:p>
                    <a:pPr>
                      <a:defRPr/>
                    </a:pPr>
                    <a:endParaRPr lang="en-US">
                      <a:cs typeface="+mn-cs"/>
                    </a:endParaRPr>
                  </a:p>
                </p:txBody>
              </p:sp>
              <p:sp>
                <p:nvSpPr>
                  <p:cNvPr id="213" name="Freeform 105"/>
                  <p:cNvSpPr>
                    <a:spLocks/>
                  </p:cNvSpPr>
                  <p:nvPr/>
                </p:nvSpPr>
                <p:spPr bwMode="auto">
                  <a:xfrm>
                    <a:off x="2840" y="3531"/>
                    <a:ext cx="114" cy="120"/>
                  </a:xfrm>
                  <a:custGeom>
                    <a:avLst/>
                    <a:gdLst/>
                    <a:ahLst/>
                    <a:cxnLst>
                      <a:cxn ang="0">
                        <a:pos x="26" y="7"/>
                      </a:cxn>
                      <a:cxn ang="0">
                        <a:pos x="0" y="76"/>
                      </a:cxn>
                      <a:cxn ang="0">
                        <a:pos x="45" y="165"/>
                      </a:cxn>
                      <a:cxn ang="0">
                        <a:pos x="41" y="223"/>
                      </a:cxn>
                      <a:cxn ang="0">
                        <a:pos x="25" y="273"/>
                      </a:cxn>
                      <a:cxn ang="0">
                        <a:pos x="41" y="314"/>
                      </a:cxn>
                      <a:cxn ang="0">
                        <a:pos x="70" y="367"/>
                      </a:cxn>
                      <a:cxn ang="0">
                        <a:pos x="98" y="422"/>
                      </a:cxn>
                      <a:cxn ang="0">
                        <a:pos x="105" y="482"/>
                      </a:cxn>
                      <a:cxn ang="0">
                        <a:pos x="94" y="554"/>
                      </a:cxn>
                      <a:cxn ang="0">
                        <a:pos x="118" y="572"/>
                      </a:cxn>
                      <a:cxn ang="0">
                        <a:pos x="149" y="584"/>
                      </a:cxn>
                      <a:cxn ang="0">
                        <a:pos x="187" y="596"/>
                      </a:cxn>
                      <a:cxn ang="0">
                        <a:pos x="269" y="598"/>
                      </a:cxn>
                      <a:cxn ang="0">
                        <a:pos x="369" y="561"/>
                      </a:cxn>
                      <a:cxn ang="0">
                        <a:pos x="558" y="440"/>
                      </a:cxn>
                      <a:cxn ang="0">
                        <a:pos x="570" y="370"/>
                      </a:cxn>
                      <a:cxn ang="0">
                        <a:pos x="474" y="106"/>
                      </a:cxn>
                      <a:cxn ang="0">
                        <a:pos x="327" y="0"/>
                      </a:cxn>
                      <a:cxn ang="0">
                        <a:pos x="250" y="47"/>
                      </a:cxn>
                      <a:cxn ang="0">
                        <a:pos x="309" y="154"/>
                      </a:cxn>
                      <a:cxn ang="0">
                        <a:pos x="304" y="314"/>
                      </a:cxn>
                      <a:cxn ang="0">
                        <a:pos x="220" y="363"/>
                      </a:cxn>
                      <a:cxn ang="0">
                        <a:pos x="133" y="288"/>
                      </a:cxn>
                      <a:cxn ang="0">
                        <a:pos x="103" y="136"/>
                      </a:cxn>
                      <a:cxn ang="0">
                        <a:pos x="62" y="5"/>
                      </a:cxn>
                      <a:cxn ang="0">
                        <a:pos x="26" y="7"/>
                      </a:cxn>
                      <a:cxn ang="0">
                        <a:pos x="26" y="7"/>
                      </a:cxn>
                    </a:cxnLst>
                    <a:rect l="0" t="0" r="r" b="b"/>
                    <a:pathLst>
                      <a:path w="570" h="598">
                        <a:moveTo>
                          <a:pt x="26" y="7"/>
                        </a:moveTo>
                        <a:lnTo>
                          <a:pt x="0" y="76"/>
                        </a:lnTo>
                        <a:lnTo>
                          <a:pt x="45" y="165"/>
                        </a:lnTo>
                        <a:lnTo>
                          <a:pt x="41" y="223"/>
                        </a:lnTo>
                        <a:lnTo>
                          <a:pt x="25" y="273"/>
                        </a:lnTo>
                        <a:lnTo>
                          <a:pt x="41" y="314"/>
                        </a:lnTo>
                        <a:lnTo>
                          <a:pt x="70" y="367"/>
                        </a:lnTo>
                        <a:lnTo>
                          <a:pt x="98" y="422"/>
                        </a:lnTo>
                        <a:lnTo>
                          <a:pt x="105" y="482"/>
                        </a:lnTo>
                        <a:lnTo>
                          <a:pt x="94" y="554"/>
                        </a:lnTo>
                        <a:lnTo>
                          <a:pt x="118" y="572"/>
                        </a:lnTo>
                        <a:lnTo>
                          <a:pt x="149" y="584"/>
                        </a:lnTo>
                        <a:lnTo>
                          <a:pt x="187" y="596"/>
                        </a:lnTo>
                        <a:lnTo>
                          <a:pt x="269" y="598"/>
                        </a:lnTo>
                        <a:lnTo>
                          <a:pt x="369" y="561"/>
                        </a:lnTo>
                        <a:lnTo>
                          <a:pt x="558" y="440"/>
                        </a:lnTo>
                        <a:lnTo>
                          <a:pt x="570" y="370"/>
                        </a:lnTo>
                        <a:lnTo>
                          <a:pt x="474" y="106"/>
                        </a:lnTo>
                        <a:lnTo>
                          <a:pt x="327" y="0"/>
                        </a:lnTo>
                        <a:lnTo>
                          <a:pt x="250" y="47"/>
                        </a:lnTo>
                        <a:lnTo>
                          <a:pt x="309" y="154"/>
                        </a:lnTo>
                        <a:lnTo>
                          <a:pt x="304" y="314"/>
                        </a:lnTo>
                        <a:lnTo>
                          <a:pt x="220" y="363"/>
                        </a:lnTo>
                        <a:lnTo>
                          <a:pt x="133" y="288"/>
                        </a:lnTo>
                        <a:lnTo>
                          <a:pt x="103" y="136"/>
                        </a:lnTo>
                        <a:lnTo>
                          <a:pt x="62" y="5"/>
                        </a:lnTo>
                        <a:lnTo>
                          <a:pt x="26" y="7"/>
                        </a:lnTo>
                        <a:lnTo>
                          <a:pt x="26" y="7"/>
                        </a:lnTo>
                        <a:close/>
                      </a:path>
                    </a:pathLst>
                  </a:custGeom>
                  <a:solidFill>
                    <a:srgbClr val="FFC4B8"/>
                  </a:solidFill>
                  <a:ln w="9525">
                    <a:noFill/>
                    <a:round/>
                    <a:headEnd/>
                    <a:tailEnd/>
                  </a:ln>
                </p:spPr>
                <p:txBody>
                  <a:bodyPr/>
                  <a:lstStyle/>
                  <a:p>
                    <a:pPr>
                      <a:defRPr/>
                    </a:pPr>
                    <a:endParaRPr lang="en-US">
                      <a:cs typeface="+mn-cs"/>
                    </a:endParaRPr>
                  </a:p>
                </p:txBody>
              </p:sp>
              <p:sp>
                <p:nvSpPr>
                  <p:cNvPr id="214" name="Freeform 106"/>
                  <p:cNvSpPr>
                    <a:spLocks/>
                  </p:cNvSpPr>
                  <p:nvPr/>
                </p:nvSpPr>
                <p:spPr bwMode="auto">
                  <a:xfrm>
                    <a:off x="2816" y="3489"/>
                    <a:ext cx="38" cy="54"/>
                  </a:xfrm>
                  <a:custGeom>
                    <a:avLst/>
                    <a:gdLst/>
                    <a:ahLst/>
                    <a:cxnLst>
                      <a:cxn ang="0">
                        <a:pos x="75" y="269"/>
                      </a:cxn>
                      <a:cxn ang="0">
                        <a:pos x="0" y="143"/>
                      </a:cxn>
                      <a:cxn ang="0">
                        <a:pos x="14" y="104"/>
                      </a:cxn>
                      <a:cxn ang="0">
                        <a:pos x="30" y="69"/>
                      </a:cxn>
                      <a:cxn ang="0">
                        <a:pos x="50" y="38"/>
                      </a:cxn>
                      <a:cxn ang="0">
                        <a:pos x="73" y="16"/>
                      </a:cxn>
                      <a:cxn ang="0">
                        <a:pos x="97" y="4"/>
                      </a:cxn>
                      <a:cxn ang="0">
                        <a:pos x="137" y="0"/>
                      </a:cxn>
                      <a:cxn ang="0">
                        <a:pos x="164" y="15"/>
                      </a:cxn>
                      <a:cxn ang="0">
                        <a:pos x="187" y="5"/>
                      </a:cxn>
                      <a:cxn ang="0">
                        <a:pos x="192" y="148"/>
                      </a:cxn>
                      <a:cxn ang="0">
                        <a:pos x="179" y="262"/>
                      </a:cxn>
                      <a:cxn ang="0">
                        <a:pos x="145" y="233"/>
                      </a:cxn>
                      <a:cxn ang="0">
                        <a:pos x="64" y="119"/>
                      </a:cxn>
                      <a:cxn ang="0">
                        <a:pos x="75" y="269"/>
                      </a:cxn>
                      <a:cxn ang="0">
                        <a:pos x="75" y="269"/>
                      </a:cxn>
                    </a:cxnLst>
                    <a:rect l="0" t="0" r="r" b="b"/>
                    <a:pathLst>
                      <a:path w="192" h="269">
                        <a:moveTo>
                          <a:pt x="75" y="269"/>
                        </a:moveTo>
                        <a:lnTo>
                          <a:pt x="0" y="143"/>
                        </a:lnTo>
                        <a:lnTo>
                          <a:pt x="14" y="104"/>
                        </a:lnTo>
                        <a:lnTo>
                          <a:pt x="30" y="69"/>
                        </a:lnTo>
                        <a:lnTo>
                          <a:pt x="50" y="38"/>
                        </a:lnTo>
                        <a:lnTo>
                          <a:pt x="73" y="16"/>
                        </a:lnTo>
                        <a:lnTo>
                          <a:pt x="97" y="4"/>
                        </a:lnTo>
                        <a:lnTo>
                          <a:pt x="137" y="0"/>
                        </a:lnTo>
                        <a:lnTo>
                          <a:pt x="164" y="15"/>
                        </a:lnTo>
                        <a:lnTo>
                          <a:pt x="187" y="5"/>
                        </a:lnTo>
                        <a:lnTo>
                          <a:pt x="192" y="148"/>
                        </a:lnTo>
                        <a:lnTo>
                          <a:pt x="179" y="262"/>
                        </a:lnTo>
                        <a:lnTo>
                          <a:pt x="145" y="233"/>
                        </a:lnTo>
                        <a:lnTo>
                          <a:pt x="64" y="119"/>
                        </a:lnTo>
                        <a:lnTo>
                          <a:pt x="75" y="269"/>
                        </a:lnTo>
                        <a:lnTo>
                          <a:pt x="75" y="269"/>
                        </a:lnTo>
                        <a:close/>
                      </a:path>
                    </a:pathLst>
                  </a:custGeom>
                  <a:solidFill>
                    <a:srgbClr val="994500"/>
                  </a:solidFill>
                  <a:ln w="9525">
                    <a:noFill/>
                    <a:round/>
                    <a:headEnd/>
                    <a:tailEnd/>
                  </a:ln>
                </p:spPr>
                <p:txBody>
                  <a:bodyPr/>
                  <a:lstStyle/>
                  <a:p>
                    <a:pPr>
                      <a:defRPr/>
                    </a:pPr>
                    <a:endParaRPr lang="en-US">
                      <a:cs typeface="+mn-cs"/>
                    </a:endParaRPr>
                  </a:p>
                </p:txBody>
              </p:sp>
              <p:sp>
                <p:nvSpPr>
                  <p:cNvPr id="215" name="Freeform 107"/>
                  <p:cNvSpPr>
                    <a:spLocks/>
                  </p:cNvSpPr>
                  <p:nvPr/>
                </p:nvSpPr>
                <p:spPr bwMode="auto">
                  <a:xfrm>
                    <a:off x="2874" y="3478"/>
                    <a:ext cx="105" cy="133"/>
                  </a:xfrm>
                  <a:custGeom>
                    <a:avLst/>
                    <a:gdLst/>
                    <a:ahLst/>
                    <a:cxnLst>
                      <a:cxn ang="0">
                        <a:pos x="22" y="100"/>
                      </a:cxn>
                      <a:cxn ang="0">
                        <a:pos x="41" y="18"/>
                      </a:cxn>
                      <a:cxn ang="0">
                        <a:pos x="82" y="7"/>
                      </a:cxn>
                      <a:cxn ang="0">
                        <a:pos x="142" y="0"/>
                      </a:cxn>
                      <a:cxn ang="0">
                        <a:pos x="157" y="16"/>
                      </a:cxn>
                      <a:cxn ang="0">
                        <a:pos x="165" y="31"/>
                      </a:cxn>
                      <a:cxn ang="0">
                        <a:pos x="205" y="20"/>
                      </a:cxn>
                      <a:cxn ang="0">
                        <a:pos x="233" y="8"/>
                      </a:cxn>
                      <a:cxn ang="0">
                        <a:pos x="288" y="8"/>
                      </a:cxn>
                      <a:cxn ang="0">
                        <a:pos x="324" y="22"/>
                      </a:cxn>
                      <a:cxn ang="0">
                        <a:pos x="384" y="45"/>
                      </a:cxn>
                      <a:cxn ang="0">
                        <a:pos x="414" y="64"/>
                      </a:cxn>
                      <a:cxn ang="0">
                        <a:pos x="434" y="114"/>
                      </a:cxn>
                      <a:cxn ang="0">
                        <a:pos x="502" y="218"/>
                      </a:cxn>
                      <a:cxn ang="0">
                        <a:pos x="511" y="317"/>
                      </a:cxn>
                      <a:cxn ang="0">
                        <a:pos x="522" y="468"/>
                      </a:cxn>
                      <a:cxn ang="0">
                        <a:pos x="524" y="502"/>
                      </a:cxn>
                      <a:cxn ang="0">
                        <a:pos x="502" y="544"/>
                      </a:cxn>
                      <a:cxn ang="0">
                        <a:pos x="477" y="579"/>
                      </a:cxn>
                      <a:cxn ang="0">
                        <a:pos x="464" y="594"/>
                      </a:cxn>
                      <a:cxn ang="0">
                        <a:pos x="361" y="658"/>
                      </a:cxn>
                      <a:cxn ang="0">
                        <a:pos x="275" y="662"/>
                      </a:cxn>
                      <a:cxn ang="0">
                        <a:pos x="198" y="620"/>
                      </a:cxn>
                      <a:cxn ang="0">
                        <a:pos x="153" y="569"/>
                      </a:cxn>
                      <a:cxn ang="0">
                        <a:pos x="135" y="448"/>
                      </a:cxn>
                      <a:cxn ang="0">
                        <a:pos x="195" y="381"/>
                      </a:cxn>
                      <a:cxn ang="0">
                        <a:pos x="181" y="313"/>
                      </a:cxn>
                      <a:cxn ang="0">
                        <a:pos x="131" y="301"/>
                      </a:cxn>
                      <a:cxn ang="0">
                        <a:pos x="76" y="311"/>
                      </a:cxn>
                      <a:cxn ang="0">
                        <a:pos x="23" y="272"/>
                      </a:cxn>
                      <a:cxn ang="0">
                        <a:pos x="0" y="177"/>
                      </a:cxn>
                      <a:cxn ang="0">
                        <a:pos x="22" y="100"/>
                      </a:cxn>
                      <a:cxn ang="0">
                        <a:pos x="22" y="100"/>
                      </a:cxn>
                    </a:cxnLst>
                    <a:rect l="0" t="0" r="r" b="b"/>
                    <a:pathLst>
                      <a:path w="524" h="662">
                        <a:moveTo>
                          <a:pt x="22" y="100"/>
                        </a:moveTo>
                        <a:lnTo>
                          <a:pt x="41" y="18"/>
                        </a:lnTo>
                        <a:lnTo>
                          <a:pt x="82" y="7"/>
                        </a:lnTo>
                        <a:lnTo>
                          <a:pt x="142" y="0"/>
                        </a:lnTo>
                        <a:lnTo>
                          <a:pt x="157" y="16"/>
                        </a:lnTo>
                        <a:lnTo>
                          <a:pt x="165" y="31"/>
                        </a:lnTo>
                        <a:lnTo>
                          <a:pt x="205" y="20"/>
                        </a:lnTo>
                        <a:lnTo>
                          <a:pt x="233" y="8"/>
                        </a:lnTo>
                        <a:lnTo>
                          <a:pt x="288" y="8"/>
                        </a:lnTo>
                        <a:lnTo>
                          <a:pt x="324" y="22"/>
                        </a:lnTo>
                        <a:lnTo>
                          <a:pt x="384" y="45"/>
                        </a:lnTo>
                        <a:lnTo>
                          <a:pt x="414" y="64"/>
                        </a:lnTo>
                        <a:lnTo>
                          <a:pt x="434" y="114"/>
                        </a:lnTo>
                        <a:lnTo>
                          <a:pt x="502" y="218"/>
                        </a:lnTo>
                        <a:lnTo>
                          <a:pt x="511" y="317"/>
                        </a:lnTo>
                        <a:lnTo>
                          <a:pt x="522" y="468"/>
                        </a:lnTo>
                        <a:lnTo>
                          <a:pt x="524" y="502"/>
                        </a:lnTo>
                        <a:lnTo>
                          <a:pt x="502" y="544"/>
                        </a:lnTo>
                        <a:lnTo>
                          <a:pt x="477" y="579"/>
                        </a:lnTo>
                        <a:lnTo>
                          <a:pt x="464" y="594"/>
                        </a:lnTo>
                        <a:lnTo>
                          <a:pt x="361" y="658"/>
                        </a:lnTo>
                        <a:lnTo>
                          <a:pt x="275" y="662"/>
                        </a:lnTo>
                        <a:lnTo>
                          <a:pt x="198" y="620"/>
                        </a:lnTo>
                        <a:lnTo>
                          <a:pt x="153" y="569"/>
                        </a:lnTo>
                        <a:lnTo>
                          <a:pt x="135" y="448"/>
                        </a:lnTo>
                        <a:lnTo>
                          <a:pt x="195" y="381"/>
                        </a:lnTo>
                        <a:lnTo>
                          <a:pt x="181" y="313"/>
                        </a:lnTo>
                        <a:lnTo>
                          <a:pt x="131" y="301"/>
                        </a:lnTo>
                        <a:lnTo>
                          <a:pt x="76" y="311"/>
                        </a:lnTo>
                        <a:lnTo>
                          <a:pt x="23" y="272"/>
                        </a:lnTo>
                        <a:lnTo>
                          <a:pt x="0" y="177"/>
                        </a:lnTo>
                        <a:lnTo>
                          <a:pt x="22" y="100"/>
                        </a:lnTo>
                        <a:lnTo>
                          <a:pt x="22" y="100"/>
                        </a:lnTo>
                        <a:close/>
                      </a:path>
                    </a:pathLst>
                  </a:custGeom>
                  <a:solidFill>
                    <a:srgbClr val="994500"/>
                  </a:solidFill>
                  <a:ln w="9525">
                    <a:noFill/>
                    <a:round/>
                    <a:headEnd/>
                    <a:tailEnd/>
                  </a:ln>
                </p:spPr>
                <p:txBody>
                  <a:bodyPr/>
                  <a:lstStyle/>
                  <a:p>
                    <a:pPr>
                      <a:defRPr/>
                    </a:pPr>
                    <a:endParaRPr lang="en-US">
                      <a:cs typeface="+mn-cs"/>
                    </a:endParaRPr>
                  </a:p>
                </p:txBody>
              </p:sp>
              <p:sp>
                <p:nvSpPr>
                  <p:cNvPr id="216" name="Freeform 108"/>
                  <p:cNvSpPr>
                    <a:spLocks/>
                  </p:cNvSpPr>
                  <p:nvPr/>
                </p:nvSpPr>
                <p:spPr bwMode="auto">
                  <a:xfrm>
                    <a:off x="2607" y="3428"/>
                    <a:ext cx="205" cy="54"/>
                  </a:xfrm>
                  <a:custGeom>
                    <a:avLst/>
                    <a:gdLst/>
                    <a:ahLst/>
                    <a:cxnLst>
                      <a:cxn ang="0">
                        <a:pos x="0" y="226"/>
                      </a:cxn>
                      <a:cxn ang="0">
                        <a:pos x="52" y="216"/>
                      </a:cxn>
                      <a:cxn ang="0">
                        <a:pos x="90" y="225"/>
                      </a:cxn>
                      <a:cxn ang="0">
                        <a:pos x="200" y="230"/>
                      </a:cxn>
                      <a:cxn ang="0">
                        <a:pos x="419" y="213"/>
                      </a:cxn>
                      <a:cxn ang="0">
                        <a:pos x="489" y="183"/>
                      </a:cxn>
                      <a:cxn ang="0">
                        <a:pos x="511" y="165"/>
                      </a:cxn>
                      <a:cxn ang="0">
                        <a:pos x="435" y="135"/>
                      </a:cxn>
                      <a:cxn ang="0">
                        <a:pos x="166" y="76"/>
                      </a:cxn>
                      <a:cxn ang="0">
                        <a:pos x="312" y="60"/>
                      </a:cxn>
                      <a:cxn ang="0">
                        <a:pos x="499" y="88"/>
                      </a:cxn>
                      <a:cxn ang="0">
                        <a:pos x="597" y="115"/>
                      </a:cxn>
                      <a:cxn ang="0">
                        <a:pos x="653" y="129"/>
                      </a:cxn>
                      <a:cxn ang="0">
                        <a:pos x="674" y="111"/>
                      </a:cxn>
                      <a:cxn ang="0">
                        <a:pos x="676" y="93"/>
                      </a:cxn>
                      <a:cxn ang="0">
                        <a:pos x="758" y="64"/>
                      </a:cxn>
                      <a:cxn ang="0">
                        <a:pos x="832" y="53"/>
                      </a:cxn>
                      <a:cxn ang="0">
                        <a:pos x="902" y="48"/>
                      </a:cxn>
                      <a:cxn ang="0">
                        <a:pos x="921" y="36"/>
                      </a:cxn>
                      <a:cxn ang="0">
                        <a:pos x="954" y="14"/>
                      </a:cxn>
                      <a:cxn ang="0">
                        <a:pos x="994" y="0"/>
                      </a:cxn>
                      <a:cxn ang="0">
                        <a:pos x="1021" y="2"/>
                      </a:cxn>
                      <a:cxn ang="0">
                        <a:pos x="961" y="62"/>
                      </a:cxn>
                      <a:cxn ang="0">
                        <a:pos x="859" y="118"/>
                      </a:cxn>
                      <a:cxn ang="0">
                        <a:pos x="818" y="151"/>
                      </a:cxn>
                      <a:cxn ang="0">
                        <a:pos x="882" y="167"/>
                      </a:cxn>
                      <a:cxn ang="0">
                        <a:pos x="951" y="181"/>
                      </a:cxn>
                      <a:cxn ang="0">
                        <a:pos x="929" y="192"/>
                      </a:cxn>
                      <a:cxn ang="0">
                        <a:pos x="905" y="197"/>
                      </a:cxn>
                      <a:cxn ang="0">
                        <a:pos x="811" y="204"/>
                      </a:cxn>
                      <a:cxn ang="0">
                        <a:pos x="691" y="192"/>
                      </a:cxn>
                      <a:cxn ang="0">
                        <a:pos x="557" y="234"/>
                      </a:cxn>
                      <a:cxn ang="0">
                        <a:pos x="319" y="268"/>
                      </a:cxn>
                      <a:cxn ang="0">
                        <a:pos x="62" y="268"/>
                      </a:cxn>
                      <a:cxn ang="0">
                        <a:pos x="1" y="252"/>
                      </a:cxn>
                      <a:cxn ang="0">
                        <a:pos x="0" y="226"/>
                      </a:cxn>
                      <a:cxn ang="0">
                        <a:pos x="0" y="226"/>
                      </a:cxn>
                    </a:cxnLst>
                    <a:rect l="0" t="0" r="r" b="b"/>
                    <a:pathLst>
                      <a:path w="1021" h="268">
                        <a:moveTo>
                          <a:pt x="0" y="226"/>
                        </a:moveTo>
                        <a:lnTo>
                          <a:pt x="52" y="216"/>
                        </a:lnTo>
                        <a:lnTo>
                          <a:pt x="90" y="225"/>
                        </a:lnTo>
                        <a:lnTo>
                          <a:pt x="200" y="230"/>
                        </a:lnTo>
                        <a:lnTo>
                          <a:pt x="419" y="213"/>
                        </a:lnTo>
                        <a:lnTo>
                          <a:pt x="489" y="183"/>
                        </a:lnTo>
                        <a:lnTo>
                          <a:pt x="511" y="165"/>
                        </a:lnTo>
                        <a:lnTo>
                          <a:pt x="435" y="135"/>
                        </a:lnTo>
                        <a:lnTo>
                          <a:pt x="166" y="76"/>
                        </a:lnTo>
                        <a:lnTo>
                          <a:pt x="312" y="60"/>
                        </a:lnTo>
                        <a:lnTo>
                          <a:pt x="499" y="88"/>
                        </a:lnTo>
                        <a:lnTo>
                          <a:pt x="597" y="115"/>
                        </a:lnTo>
                        <a:lnTo>
                          <a:pt x="653" y="129"/>
                        </a:lnTo>
                        <a:lnTo>
                          <a:pt x="674" y="111"/>
                        </a:lnTo>
                        <a:lnTo>
                          <a:pt x="676" y="93"/>
                        </a:lnTo>
                        <a:lnTo>
                          <a:pt x="758" y="64"/>
                        </a:lnTo>
                        <a:lnTo>
                          <a:pt x="832" y="53"/>
                        </a:lnTo>
                        <a:lnTo>
                          <a:pt x="902" y="48"/>
                        </a:lnTo>
                        <a:lnTo>
                          <a:pt x="921" y="36"/>
                        </a:lnTo>
                        <a:lnTo>
                          <a:pt x="954" y="14"/>
                        </a:lnTo>
                        <a:lnTo>
                          <a:pt x="994" y="0"/>
                        </a:lnTo>
                        <a:lnTo>
                          <a:pt x="1021" y="2"/>
                        </a:lnTo>
                        <a:lnTo>
                          <a:pt x="961" y="62"/>
                        </a:lnTo>
                        <a:lnTo>
                          <a:pt x="859" y="118"/>
                        </a:lnTo>
                        <a:lnTo>
                          <a:pt x="818" y="151"/>
                        </a:lnTo>
                        <a:lnTo>
                          <a:pt x="882" y="167"/>
                        </a:lnTo>
                        <a:lnTo>
                          <a:pt x="951" y="181"/>
                        </a:lnTo>
                        <a:lnTo>
                          <a:pt x="929" y="192"/>
                        </a:lnTo>
                        <a:lnTo>
                          <a:pt x="905" y="197"/>
                        </a:lnTo>
                        <a:lnTo>
                          <a:pt x="811" y="204"/>
                        </a:lnTo>
                        <a:lnTo>
                          <a:pt x="691" y="192"/>
                        </a:lnTo>
                        <a:lnTo>
                          <a:pt x="557" y="234"/>
                        </a:lnTo>
                        <a:lnTo>
                          <a:pt x="319" y="268"/>
                        </a:lnTo>
                        <a:lnTo>
                          <a:pt x="62" y="268"/>
                        </a:lnTo>
                        <a:lnTo>
                          <a:pt x="1" y="252"/>
                        </a:lnTo>
                        <a:lnTo>
                          <a:pt x="0" y="226"/>
                        </a:lnTo>
                        <a:lnTo>
                          <a:pt x="0" y="226"/>
                        </a:lnTo>
                        <a:close/>
                      </a:path>
                    </a:pathLst>
                  </a:custGeom>
                  <a:solidFill>
                    <a:srgbClr val="CCCCFF"/>
                  </a:solidFill>
                  <a:ln w="9525">
                    <a:noFill/>
                    <a:round/>
                    <a:headEnd/>
                    <a:tailEnd/>
                  </a:ln>
                </p:spPr>
                <p:txBody>
                  <a:bodyPr/>
                  <a:lstStyle/>
                  <a:p>
                    <a:pPr>
                      <a:defRPr/>
                    </a:pPr>
                    <a:endParaRPr lang="en-US">
                      <a:cs typeface="+mn-cs"/>
                    </a:endParaRPr>
                  </a:p>
                </p:txBody>
              </p:sp>
              <p:sp>
                <p:nvSpPr>
                  <p:cNvPr id="217" name="Freeform 109"/>
                  <p:cNvSpPr>
                    <a:spLocks/>
                  </p:cNvSpPr>
                  <p:nvPr/>
                </p:nvSpPr>
                <p:spPr bwMode="auto">
                  <a:xfrm>
                    <a:off x="2478" y="3473"/>
                    <a:ext cx="116" cy="46"/>
                  </a:xfrm>
                  <a:custGeom>
                    <a:avLst/>
                    <a:gdLst/>
                    <a:ahLst/>
                    <a:cxnLst>
                      <a:cxn ang="0">
                        <a:pos x="5" y="52"/>
                      </a:cxn>
                      <a:cxn ang="0">
                        <a:pos x="139" y="34"/>
                      </a:cxn>
                      <a:cxn ang="0">
                        <a:pos x="150" y="82"/>
                      </a:cxn>
                      <a:cxn ang="0">
                        <a:pos x="242" y="103"/>
                      </a:cxn>
                      <a:cxn ang="0">
                        <a:pos x="272" y="140"/>
                      </a:cxn>
                      <a:cxn ang="0">
                        <a:pos x="341" y="107"/>
                      </a:cxn>
                      <a:cxn ang="0">
                        <a:pos x="377" y="42"/>
                      </a:cxn>
                      <a:cxn ang="0">
                        <a:pos x="458" y="0"/>
                      </a:cxn>
                      <a:cxn ang="0">
                        <a:pos x="460" y="100"/>
                      </a:cxn>
                      <a:cxn ang="0">
                        <a:pos x="580" y="94"/>
                      </a:cxn>
                      <a:cxn ang="0">
                        <a:pos x="580" y="155"/>
                      </a:cxn>
                      <a:cxn ang="0">
                        <a:pos x="368" y="173"/>
                      </a:cxn>
                      <a:cxn ang="0">
                        <a:pos x="137" y="206"/>
                      </a:cxn>
                      <a:cxn ang="0">
                        <a:pos x="0" y="229"/>
                      </a:cxn>
                      <a:cxn ang="0">
                        <a:pos x="5" y="52"/>
                      </a:cxn>
                      <a:cxn ang="0">
                        <a:pos x="5" y="52"/>
                      </a:cxn>
                    </a:cxnLst>
                    <a:rect l="0" t="0" r="r" b="b"/>
                    <a:pathLst>
                      <a:path w="580" h="229">
                        <a:moveTo>
                          <a:pt x="5" y="52"/>
                        </a:moveTo>
                        <a:lnTo>
                          <a:pt x="139" y="34"/>
                        </a:lnTo>
                        <a:lnTo>
                          <a:pt x="150" y="82"/>
                        </a:lnTo>
                        <a:lnTo>
                          <a:pt x="242" y="103"/>
                        </a:lnTo>
                        <a:lnTo>
                          <a:pt x="272" y="140"/>
                        </a:lnTo>
                        <a:lnTo>
                          <a:pt x="341" y="107"/>
                        </a:lnTo>
                        <a:lnTo>
                          <a:pt x="377" y="42"/>
                        </a:lnTo>
                        <a:lnTo>
                          <a:pt x="458" y="0"/>
                        </a:lnTo>
                        <a:lnTo>
                          <a:pt x="460" y="100"/>
                        </a:lnTo>
                        <a:lnTo>
                          <a:pt x="580" y="94"/>
                        </a:lnTo>
                        <a:lnTo>
                          <a:pt x="580" y="155"/>
                        </a:lnTo>
                        <a:lnTo>
                          <a:pt x="368" y="173"/>
                        </a:lnTo>
                        <a:lnTo>
                          <a:pt x="137" y="206"/>
                        </a:lnTo>
                        <a:lnTo>
                          <a:pt x="0" y="229"/>
                        </a:lnTo>
                        <a:lnTo>
                          <a:pt x="5" y="52"/>
                        </a:lnTo>
                        <a:lnTo>
                          <a:pt x="5" y="52"/>
                        </a:lnTo>
                        <a:close/>
                      </a:path>
                    </a:pathLst>
                  </a:custGeom>
                  <a:solidFill>
                    <a:srgbClr val="CCCCFF"/>
                  </a:solidFill>
                  <a:ln w="9525">
                    <a:noFill/>
                    <a:round/>
                    <a:headEnd/>
                    <a:tailEnd/>
                  </a:ln>
                </p:spPr>
                <p:txBody>
                  <a:bodyPr/>
                  <a:lstStyle/>
                  <a:p>
                    <a:pPr>
                      <a:defRPr/>
                    </a:pPr>
                    <a:endParaRPr lang="en-US">
                      <a:cs typeface="+mn-cs"/>
                    </a:endParaRPr>
                  </a:p>
                </p:txBody>
              </p:sp>
              <p:sp>
                <p:nvSpPr>
                  <p:cNvPr id="218" name="Freeform 110"/>
                  <p:cNvSpPr>
                    <a:spLocks/>
                  </p:cNvSpPr>
                  <p:nvPr/>
                </p:nvSpPr>
                <p:spPr bwMode="auto">
                  <a:xfrm>
                    <a:off x="2493" y="3394"/>
                    <a:ext cx="216" cy="78"/>
                  </a:xfrm>
                  <a:custGeom>
                    <a:avLst/>
                    <a:gdLst/>
                    <a:ahLst/>
                    <a:cxnLst>
                      <a:cxn ang="0">
                        <a:pos x="14" y="387"/>
                      </a:cxn>
                      <a:cxn ang="0">
                        <a:pos x="0" y="312"/>
                      </a:cxn>
                      <a:cxn ang="0">
                        <a:pos x="87" y="206"/>
                      </a:cxn>
                      <a:cxn ang="0">
                        <a:pos x="178" y="179"/>
                      </a:cxn>
                      <a:cxn ang="0">
                        <a:pos x="229" y="205"/>
                      </a:cxn>
                      <a:cxn ang="0">
                        <a:pos x="312" y="190"/>
                      </a:cxn>
                      <a:cxn ang="0">
                        <a:pos x="371" y="152"/>
                      </a:cxn>
                      <a:cxn ang="0">
                        <a:pos x="448" y="120"/>
                      </a:cxn>
                      <a:cxn ang="0">
                        <a:pos x="508" y="126"/>
                      </a:cxn>
                      <a:cxn ang="0">
                        <a:pos x="634" y="160"/>
                      </a:cxn>
                      <a:cxn ang="0">
                        <a:pos x="653" y="143"/>
                      </a:cxn>
                      <a:cxn ang="0">
                        <a:pos x="682" y="106"/>
                      </a:cxn>
                      <a:cxn ang="0">
                        <a:pos x="683" y="69"/>
                      </a:cxn>
                      <a:cxn ang="0">
                        <a:pos x="645" y="51"/>
                      </a:cxn>
                      <a:cxn ang="0">
                        <a:pos x="540" y="73"/>
                      </a:cxn>
                      <a:cxn ang="0">
                        <a:pos x="609" y="15"/>
                      </a:cxn>
                      <a:cxn ang="0">
                        <a:pos x="714" y="0"/>
                      </a:cxn>
                      <a:cxn ang="0">
                        <a:pos x="794" y="57"/>
                      </a:cxn>
                      <a:cxn ang="0">
                        <a:pos x="841" y="88"/>
                      </a:cxn>
                      <a:cxn ang="0">
                        <a:pos x="1006" y="129"/>
                      </a:cxn>
                      <a:cxn ang="0">
                        <a:pos x="1053" y="170"/>
                      </a:cxn>
                      <a:cxn ang="0">
                        <a:pos x="1081" y="231"/>
                      </a:cxn>
                      <a:cxn ang="0">
                        <a:pos x="929" y="202"/>
                      </a:cxn>
                      <a:cxn ang="0">
                        <a:pos x="855" y="216"/>
                      </a:cxn>
                      <a:cxn ang="0">
                        <a:pos x="869" y="142"/>
                      </a:cxn>
                      <a:cxn ang="0">
                        <a:pos x="850" y="126"/>
                      </a:cxn>
                      <a:cxn ang="0">
                        <a:pos x="818" y="119"/>
                      </a:cxn>
                      <a:cxn ang="0">
                        <a:pos x="773" y="120"/>
                      </a:cxn>
                      <a:cxn ang="0">
                        <a:pos x="708" y="172"/>
                      </a:cxn>
                      <a:cxn ang="0">
                        <a:pos x="693" y="212"/>
                      </a:cxn>
                      <a:cxn ang="0">
                        <a:pos x="699" y="231"/>
                      </a:cxn>
                      <a:cxn ang="0">
                        <a:pos x="716" y="246"/>
                      </a:cxn>
                      <a:cxn ang="0">
                        <a:pos x="950" y="332"/>
                      </a:cxn>
                      <a:cxn ang="0">
                        <a:pos x="684" y="373"/>
                      </a:cxn>
                      <a:cxn ang="0">
                        <a:pos x="632" y="297"/>
                      </a:cxn>
                      <a:cxn ang="0">
                        <a:pos x="575" y="306"/>
                      </a:cxn>
                      <a:cxn ang="0">
                        <a:pos x="560" y="362"/>
                      </a:cxn>
                      <a:cxn ang="0">
                        <a:pos x="513" y="390"/>
                      </a:cxn>
                      <a:cxn ang="0">
                        <a:pos x="494" y="307"/>
                      </a:cxn>
                      <a:cxn ang="0">
                        <a:pos x="482" y="284"/>
                      </a:cxn>
                      <a:cxn ang="0">
                        <a:pos x="464" y="267"/>
                      </a:cxn>
                      <a:cxn ang="0">
                        <a:pos x="421" y="248"/>
                      </a:cxn>
                      <a:cxn ang="0">
                        <a:pos x="311" y="275"/>
                      </a:cxn>
                      <a:cxn ang="0">
                        <a:pos x="274" y="305"/>
                      </a:cxn>
                      <a:cxn ang="0">
                        <a:pos x="261" y="321"/>
                      </a:cxn>
                      <a:cxn ang="0">
                        <a:pos x="243" y="302"/>
                      </a:cxn>
                      <a:cxn ang="0">
                        <a:pos x="223" y="286"/>
                      </a:cxn>
                      <a:cxn ang="0">
                        <a:pos x="201" y="271"/>
                      </a:cxn>
                      <a:cxn ang="0">
                        <a:pos x="155" y="258"/>
                      </a:cxn>
                      <a:cxn ang="0">
                        <a:pos x="100" y="285"/>
                      </a:cxn>
                      <a:cxn ang="0">
                        <a:pos x="70" y="315"/>
                      </a:cxn>
                      <a:cxn ang="0">
                        <a:pos x="43" y="349"/>
                      </a:cxn>
                      <a:cxn ang="0">
                        <a:pos x="14" y="387"/>
                      </a:cxn>
                      <a:cxn ang="0">
                        <a:pos x="14" y="387"/>
                      </a:cxn>
                    </a:cxnLst>
                    <a:rect l="0" t="0" r="r" b="b"/>
                    <a:pathLst>
                      <a:path w="1081" h="390">
                        <a:moveTo>
                          <a:pt x="14" y="387"/>
                        </a:moveTo>
                        <a:lnTo>
                          <a:pt x="0" y="312"/>
                        </a:lnTo>
                        <a:lnTo>
                          <a:pt x="87" y="206"/>
                        </a:lnTo>
                        <a:lnTo>
                          <a:pt x="178" y="179"/>
                        </a:lnTo>
                        <a:lnTo>
                          <a:pt x="229" y="205"/>
                        </a:lnTo>
                        <a:lnTo>
                          <a:pt x="312" y="190"/>
                        </a:lnTo>
                        <a:lnTo>
                          <a:pt x="371" y="152"/>
                        </a:lnTo>
                        <a:lnTo>
                          <a:pt x="448" y="120"/>
                        </a:lnTo>
                        <a:lnTo>
                          <a:pt x="508" y="126"/>
                        </a:lnTo>
                        <a:lnTo>
                          <a:pt x="634" y="160"/>
                        </a:lnTo>
                        <a:lnTo>
                          <a:pt x="653" y="143"/>
                        </a:lnTo>
                        <a:lnTo>
                          <a:pt x="682" y="106"/>
                        </a:lnTo>
                        <a:lnTo>
                          <a:pt x="683" y="69"/>
                        </a:lnTo>
                        <a:lnTo>
                          <a:pt x="645" y="51"/>
                        </a:lnTo>
                        <a:lnTo>
                          <a:pt x="540" y="73"/>
                        </a:lnTo>
                        <a:lnTo>
                          <a:pt x="609" y="15"/>
                        </a:lnTo>
                        <a:lnTo>
                          <a:pt x="714" y="0"/>
                        </a:lnTo>
                        <a:lnTo>
                          <a:pt x="794" y="57"/>
                        </a:lnTo>
                        <a:lnTo>
                          <a:pt x="841" y="88"/>
                        </a:lnTo>
                        <a:lnTo>
                          <a:pt x="1006" y="129"/>
                        </a:lnTo>
                        <a:lnTo>
                          <a:pt x="1053" y="170"/>
                        </a:lnTo>
                        <a:lnTo>
                          <a:pt x="1081" y="231"/>
                        </a:lnTo>
                        <a:lnTo>
                          <a:pt x="929" y="202"/>
                        </a:lnTo>
                        <a:lnTo>
                          <a:pt x="855" y="216"/>
                        </a:lnTo>
                        <a:lnTo>
                          <a:pt x="869" y="142"/>
                        </a:lnTo>
                        <a:lnTo>
                          <a:pt x="850" y="126"/>
                        </a:lnTo>
                        <a:lnTo>
                          <a:pt x="818" y="119"/>
                        </a:lnTo>
                        <a:lnTo>
                          <a:pt x="773" y="120"/>
                        </a:lnTo>
                        <a:lnTo>
                          <a:pt x="708" y="172"/>
                        </a:lnTo>
                        <a:lnTo>
                          <a:pt x="693" y="212"/>
                        </a:lnTo>
                        <a:lnTo>
                          <a:pt x="699" y="231"/>
                        </a:lnTo>
                        <a:lnTo>
                          <a:pt x="716" y="246"/>
                        </a:lnTo>
                        <a:lnTo>
                          <a:pt x="950" y="332"/>
                        </a:lnTo>
                        <a:lnTo>
                          <a:pt x="684" y="373"/>
                        </a:lnTo>
                        <a:lnTo>
                          <a:pt x="632" y="297"/>
                        </a:lnTo>
                        <a:lnTo>
                          <a:pt x="575" y="306"/>
                        </a:lnTo>
                        <a:lnTo>
                          <a:pt x="560" y="362"/>
                        </a:lnTo>
                        <a:lnTo>
                          <a:pt x="513" y="390"/>
                        </a:lnTo>
                        <a:lnTo>
                          <a:pt x="494" y="307"/>
                        </a:lnTo>
                        <a:lnTo>
                          <a:pt x="482" y="284"/>
                        </a:lnTo>
                        <a:lnTo>
                          <a:pt x="464" y="267"/>
                        </a:lnTo>
                        <a:lnTo>
                          <a:pt x="421" y="248"/>
                        </a:lnTo>
                        <a:lnTo>
                          <a:pt x="311" y="275"/>
                        </a:lnTo>
                        <a:lnTo>
                          <a:pt x="274" y="305"/>
                        </a:lnTo>
                        <a:lnTo>
                          <a:pt x="261" y="321"/>
                        </a:lnTo>
                        <a:lnTo>
                          <a:pt x="243" y="302"/>
                        </a:lnTo>
                        <a:lnTo>
                          <a:pt x="223" y="286"/>
                        </a:lnTo>
                        <a:lnTo>
                          <a:pt x="201" y="271"/>
                        </a:lnTo>
                        <a:lnTo>
                          <a:pt x="155" y="258"/>
                        </a:lnTo>
                        <a:lnTo>
                          <a:pt x="100" y="285"/>
                        </a:lnTo>
                        <a:lnTo>
                          <a:pt x="70" y="315"/>
                        </a:lnTo>
                        <a:lnTo>
                          <a:pt x="43" y="349"/>
                        </a:lnTo>
                        <a:lnTo>
                          <a:pt x="14" y="387"/>
                        </a:lnTo>
                        <a:lnTo>
                          <a:pt x="14" y="387"/>
                        </a:lnTo>
                        <a:close/>
                      </a:path>
                    </a:pathLst>
                  </a:custGeom>
                  <a:solidFill>
                    <a:srgbClr val="D1BABA"/>
                  </a:solidFill>
                  <a:ln w="9525">
                    <a:noFill/>
                    <a:round/>
                    <a:headEnd/>
                    <a:tailEnd/>
                  </a:ln>
                </p:spPr>
                <p:txBody>
                  <a:bodyPr/>
                  <a:lstStyle/>
                  <a:p>
                    <a:pPr>
                      <a:defRPr/>
                    </a:pPr>
                    <a:endParaRPr lang="en-US">
                      <a:cs typeface="+mn-cs"/>
                    </a:endParaRPr>
                  </a:p>
                </p:txBody>
              </p:sp>
              <p:sp>
                <p:nvSpPr>
                  <p:cNvPr id="219" name="Freeform 111"/>
                  <p:cNvSpPr>
                    <a:spLocks/>
                  </p:cNvSpPr>
                  <p:nvPr/>
                </p:nvSpPr>
                <p:spPr bwMode="auto">
                  <a:xfrm>
                    <a:off x="2614" y="3548"/>
                    <a:ext cx="195" cy="141"/>
                  </a:xfrm>
                  <a:custGeom>
                    <a:avLst/>
                    <a:gdLst/>
                    <a:ahLst/>
                    <a:cxnLst>
                      <a:cxn ang="0">
                        <a:pos x="27" y="176"/>
                      </a:cxn>
                      <a:cxn ang="0">
                        <a:pos x="142" y="62"/>
                      </a:cxn>
                      <a:cxn ang="0">
                        <a:pos x="406" y="0"/>
                      </a:cxn>
                      <a:cxn ang="0">
                        <a:pos x="683" y="16"/>
                      </a:cxn>
                      <a:cxn ang="0">
                        <a:pos x="859" y="119"/>
                      </a:cxn>
                      <a:cxn ang="0">
                        <a:pos x="968" y="268"/>
                      </a:cxn>
                      <a:cxn ang="0">
                        <a:pos x="973" y="471"/>
                      </a:cxn>
                      <a:cxn ang="0">
                        <a:pos x="829" y="644"/>
                      </a:cxn>
                      <a:cxn ang="0">
                        <a:pos x="664" y="708"/>
                      </a:cxn>
                      <a:cxn ang="0">
                        <a:pos x="463" y="706"/>
                      </a:cxn>
                      <a:cxn ang="0">
                        <a:pos x="261" y="669"/>
                      </a:cxn>
                      <a:cxn ang="0">
                        <a:pos x="173" y="636"/>
                      </a:cxn>
                      <a:cxn ang="0">
                        <a:pos x="122" y="584"/>
                      </a:cxn>
                      <a:cxn ang="0">
                        <a:pos x="19" y="438"/>
                      </a:cxn>
                      <a:cxn ang="0">
                        <a:pos x="0" y="276"/>
                      </a:cxn>
                      <a:cxn ang="0">
                        <a:pos x="27" y="176"/>
                      </a:cxn>
                      <a:cxn ang="0">
                        <a:pos x="27" y="176"/>
                      </a:cxn>
                    </a:cxnLst>
                    <a:rect l="0" t="0" r="r" b="b"/>
                    <a:pathLst>
                      <a:path w="973" h="708">
                        <a:moveTo>
                          <a:pt x="27" y="176"/>
                        </a:moveTo>
                        <a:lnTo>
                          <a:pt x="142" y="62"/>
                        </a:lnTo>
                        <a:lnTo>
                          <a:pt x="406" y="0"/>
                        </a:lnTo>
                        <a:lnTo>
                          <a:pt x="683" y="16"/>
                        </a:lnTo>
                        <a:lnTo>
                          <a:pt x="859" y="119"/>
                        </a:lnTo>
                        <a:lnTo>
                          <a:pt x="968" y="268"/>
                        </a:lnTo>
                        <a:lnTo>
                          <a:pt x="973" y="471"/>
                        </a:lnTo>
                        <a:lnTo>
                          <a:pt x="829" y="644"/>
                        </a:lnTo>
                        <a:lnTo>
                          <a:pt x="664" y="708"/>
                        </a:lnTo>
                        <a:lnTo>
                          <a:pt x="463" y="706"/>
                        </a:lnTo>
                        <a:lnTo>
                          <a:pt x="261" y="669"/>
                        </a:lnTo>
                        <a:lnTo>
                          <a:pt x="173" y="636"/>
                        </a:lnTo>
                        <a:lnTo>
                          <a:pt x="122" y="584"/>
                        </a:lnTo>
                        <a:lnTo>
                          <a:pt x="19" y="438"/>
                        </a:lnTo>
                        <a:lnTo>
                          <a:pt x="0" y="276"/>
                        </a:lnTo>
                        <a:lnTo>
                          <a:pt x="27" y="176"/>
                        </a:lnTo>
                        <a:lnTo>
                          <a:pt x="27" y="176"/>
                        </a:lnTo>
                        <a:close/>
                      </a:path>
                    </a:pathLst>
                  </a:custGeom>
                  <a:solidFill>
                    <a:srgbClr val="ADEEF7"/>
                  </a:solidFill>
                  <a:ln w="9525">
                    <a:noFill/>
                    <a:round/>
                    <a:headEnd/>
                    <a:tailEnd/>
                  </a:ln>
                </p:spPr>
                <p:txBody>
                  <a:bodyPr/>
                  <a:lstStyle/>
                  <a:p>
                    <a:pPr>
                      <a:defRPr/>
                    </a:pPr>
                    <a:endParaRPr lang="en-US">
                      <a:cs typeface="+mn-cs"/>
                    </a:endParaRPr>
                  </a:p>
                </p:txBody>
              </p:sp>
              <p:sp>
                <p:nvSpPr>
                  <p:cNvPr id="220" name="Freeform 112"/>
                  <p:cNvSpPr>
                    <a:spLocks/>
                  </p:cNvSpPr>
                  <p:nvPr/>
                </p:nvSpPr>
                <p:spPr bwMode="auto">
                  <a:xfrm>
                    <a:off x="2640" y="3561"/>
                    <a:ext cx="49" cy="39"/>
                  </a:xfrm>
                  <a:custGeom>
                    <a:avLst/>
                    <a:gdLst/>
                    <a:ahLst/>
                    <a:cxnLst>
                      <a:cxn ang="0">
                        <a:pos x="208" y="0"/>
                      </a:cxn>
                      <a:cxn ang="0">
                        <a:pos x="246" y="186"/>
                      </a:cxn>
                      <a:cxn ang="0">
                        <a:pos x="59" y="194"/>
                      </a:cxn>
                      <a:cxn ang="0">
                        <a:pos x="21" y="194"/>
                      </a:cxn>
                      <a:cxn ang="0">
                        <a:pos x="0" y="57"/>
                      </a:cxn>
                      <a:cxn ang="0">
                        <a:pos x="53" y="22"/>
                      </a:cxn>
                      <a:cxn ang="0">
                        <a:pos x="156" y="2"/>
                      </a:cxn>
                      <a:cxn ang="0">
                        <a:pos x="208" y="0"/>
                      </a:cxn>
                      <a:cxn ang="0">
                        <a:pos x="208" y="0"/>
                      </a:cxn>
                    </a:cxnLst>
                    <a:rect l="0" t="0" r="r" b="b"/>
                    <a:pathLst>
                      <a:path w="246" h="194">
                        <a:moveTo>
                          <a:pt x="208" y="0"/>
                        </a:moveTo>
                        <a:lnTo>
                          <a:pt x="246" y="186"/>
                        </a:lnTo>
                        <a:lnTo>
                          <a:pt x="59" y="194"/>
                        </a:lnTo>
                        <a:lnTo>
                          <a:pt x="21" y="194"/>
                        </a:lnTo>
                        <a:lnTo>
                          <a:pt x="0" y="57"/>
                        </a:lnTo>
                        <a:lnTo>
                          <a:pt x="53" y="22"/>
                        </a:lnTo>
                        <a:lnTo>
                          <a:pt x="156" y="2"/>
                        </a:lnTo>
                        <a:lnTo>
                          <a:pt x="208" y="0"/>
                        </a:lnTo>
                        <a:lnTo>
                          <a:pt x="208" y="0"/>
                        </a:lnTo>
                        <a:close/>
                      </a:path>
                    </a:pathLst>
                  </a:custGeom>
                  <a:solidFill>
                    <a:srgbClr val="525285"/>
                  </a:solidFill>
                  <a:ln w="9525">
                    <a:noFill/>
                    <a:round/>
                    <a:headEnd/>
                    <a:tailEnd/>
                  </a:ln>
                </p:spPr>
                <p:txBody>
                  <a:bodyPr/>
                  <a:lstStyle/>
                  <a:p>
                    <a:pPr>
                      <a:defRPr/>
                    </a:pPr>
                    <a:endParaRPr lang="en-US">
                      <a:cs typeface="+mn-cs"/>
                    </a:endParaRPr>
                  </a:p>
                </p:txBody>
              </p:sp>
              <p:sp>
                <p:nvSpPr>
                  <p:cNvPr id="221" name="Freeform 113"/>
                  <p:cNvSpPr>
                    <a:spLocks/>
                  </p:cNvSpPr>
                  <p:nvPr/>
                </p:nvSpPr>
                <p:spPr bwMode="auto">
                  <a:xfrm>
                    <a:off x="2690" y="3563"/>
                    <a:ext cx="44" cy="35"/>
                  </a:xfrm>
                  <a:custGeom>
                    <a:avLst/>
                    <a:gdLst/>
                    <a:ahLst/>
                    <a:cxnLst>
                      <a:cxn ang="0">
                        <a:pos x="0" y="0"/>
                      </a:cxn>
                      <a:cxn ang="0">
                        <a:pos x="30" y="178"/>
                      </a:cxn>
                      <a:cxn ang="0">
                        <a:pos x="222" y="171"/>
                      </a:cxn>
                      <a:cxn ang="0">
                        <a:pos x="207" y="41"/>
                      </a:cxn>
                      <a:cxn ang="0">
                        <a:pos x="125" y="8"/>
                      </a:cxn>
                      <a:cxn ang="0">
                        <a:pos x="0" y="0"/>
                      </a:cxn>
                      <a:cxn ang="0">
                        <a:pos x="0" y="0"/>
                      </a:cxn>
                    </a:cxnLst>
                    <a:rect l="0" t="0" r="r" b="b"/>
                    <a:pathLst>
                      <a:path w="222" h="178">
                        <a:moveTo>
                          <a:pt x="0" y="0"/>
                        </a:moveTo>
                        <a:lnTo>
                          <a:pt x="30" y="178"/>
                        </a:lnTo>
                        <a:lnTo>
                          <a:pt x="222" y="171"/>
                        </a:lnTo>
                        <a:lnTo>
                          <a:pt x="207" y="41"/>
                        </a:lnTo>
                        <a:lnTo>
                          <a:pt x="125" y="8"/>
                        </a:lnTo>
                        <a:lnTo>
                          <a:pt x="0" y="0"/>
                        </a:lnTo>
                        <a:lnTo>
                          <a:pt x="0" y="0"/>
                        </a:lnTo>
                        <a:close/>
                      </a:path>
                    </a:pathLst>
                  </a:custGeom>
                  <a:solidFill>
                    <a:srgbClr val="525285"/>
                  </a:solidFill>
                  <a:ln w="9525">
                    <a:noFill/>
                    <a:round/>
                    <a:headEnd/>
                    <a:tailEnd/>
                  </a:ln>
                </p:spPr>
                <p:txBody>
                  <a:bodyPr/>
                  <a:lstStyle/>
                  <a:p>
                    <a:pPr>
                      <a:defRPr/>
                    </a:pPr>
                    <a:endParaRPr lang="en-US">
                      <a:cs typeface="+mn-cs"/>
                    </a:endParaRPr>
                  </a:p>
                </p:txBody>
              </p:sp>
              <p:sp>
                <p:nvSpPr>
                  <p:cNvPr id="222" name="Freeform 114"/>
                  <p:cNvSpPr>
                    <a:spLocks/>
                  </p:cNvSpPr>
                  <p:nvPr/>
                </p:nvSpPr>
                <p:spPr bwMode="auto">
                  <a:xfrm>
                    <a:off x="2617" y="3578"/>
                    <a:ext cx="21" cy="22"/>
                  </a:xfrm>
                  <a:custGeom>
                    <a:avLst/>
                    <a:gdLst/>
                    <a:ahLst/>
                    <a:cxnLst>
                      <a:cxn ang="0">
                        <a:pos x="21" y="52"/>
                      </a:cxn>
                      <a:cxn ang="0">
                        <a:pos x="92" y="0"/>
                      </a:cxn>
                      <a:cxn ang="0">
                        <a:pos x="105" y="101"/>
                      </a:cxn>
                      <a:cxn ang="0">
                        <a:pos x="0" y="111"/>
                      </a:cxn>
                      <a:cxn ang="0">
                        <a:pos x="21" y="52"/>
                      </a:cxn>
                      <a:cxn ang="0">
                        <a:pos x="21" y="52"/>
                      </a:cxn>
                    </a:cxnLst>
                    <a:rect l="0" t="0" r="r" b="b"/>
                    <a:pathLst>
                      <a:path w="105" h="111">
                        <a:moveTo>
                          <a:pt x="21" y="52"/>
                        </a:moveTo>
                        <a:lnTo>
                          <a:pt x="92" y="0"/>
                        </a:lnTo>
                        <a:lnTo>
                          <a:pt x="105" y="101"/>
                        </a:lnTo>
                        <a:lnTo>
                          <a:pt x="0" y="111"/>
                        </a:lnTo>
                        <a:lnTo>
                          <a:pt x="21" y="52"/>
                        </a:lnTo>
                        <a:lnTo>
                          <a:pt x="21" y="52"/>
                        </a:lnTo>
                        <a:close/>
                      </a:path>
                    </a:pathLst>
                  </a:custGeom>
                  <a:solidFill>
                    <a:srgbClr val="525285"/>
                  </a:solidFill>
                  <a:ln w="9525">
                    <a:noFill/>
                    <a:round/>
                    <a:headEnd/>
                    <a:tailEnd/>
                  </a:ln>
                </p:spPr>
                <p:txBody>
                  <a:bodyPr/>
                  <a:lstStyle/>
                  <a:p>
                    <a:pPr>
                      <a:defRPr/>
                    </a:pPr>
                    <a:endParaRPr lang="en-US">
                      <a:cs typeface="+mn-cs"/>
                    </a:endParaRPr>
                  </a:p>
                </p:txBody>
              </p:sp>
              <p:sp>
                <p:nvSpPr>
                  <p:cNvPr id="223" name="Freeform 115"/>
                  <p:cNvSpPr>
                    <a:spLocks/>
                  </p:cNvSpPr>
                  <p:nvPr/>
                </p:nvSpPr>
                <p:spPr bwMode="auto">
                  <a:xfrm>
                    <a:off x="2736" y="3572"/>
                    <a:ext cx="35" cy="29"/>
                  </a:xfrm>
                  <a:custGeom>
                    <a:avLst/>
                    <a:gdLst/>
                    <a:ahLst/>
                    <a:cxnLst>
                      <a:cxn ang="0">
                        <a:pos x="0" y="0"/>
                      </a:cxn>
                      <a:cxn ang="0">
                        <a:pos x="18" y="143"/>
                      </a:cxn>
                      <a:cxn ang="0">
                        <a:pos x="173" y="144"/>
                      </a:cxn>
                      <a:cxn ang="0">
                        <a:pos x="103" y="63"/>
                      </a:cxn>
                      <a:cxn ang="0">
                        <a:pos x="36" y="19"/>
                      </a:cxn>
                      <a:cxn ang="0">
                        <a:pos x="0" y="0"/>
                      </a:cxn>
                      <a:cxn ang="0">
                        <a:pos x="0" y="0"/>
                      </a:cxn>
                    </a:cxnLst>
                    <a:rect l="0" t="0" r="r" b="b"/>
                    <a:pathLst>
                      <a:path w="173" h="144">
                        <a:moveTo>
                          <a:pt x="0" y="0"/>
                        </a:moveTo>
                        <a:lnTo>
                          <a:pt x="18" y="143"/>
                        </a:lnTo>
                        <a:lnTo>
                          <a:pt x="173" y="144"/>
                        </a:lnTo>
                        <a:lnTo>
                          <a:pt x="103" y="63"/>
                        </a:lnTo>
                        <a:lnTo>
                          <a:pt x="36" y="19"/>
                        </a:lnTo>
                        <a:lnTo>
                          <a:pt x="0" y="0"/>
                        </a:lnTo>
                        <a:lnTo>
                          <a:pt x="0" y="0"/>
                        </a:lnTo>
                        <a:close/>
                      </a:path>
                    </a:pathLst>
                  </a:custGeom>
                  <a:solidFill>
                    <a:srgbClr val="525285"/>
                  </a:solidFill>
                  <a:ln w="9525">
                    <a:noFill/>
                    <a:round/>
                    <a:headEnd/>
                    <a:tailEnd/>
                  </a:ln>
                </p:spPr>
                <p:txBody>
                  <a:bodyPr/>
                  <a:lstStyle/>
                  <a:p>
                    <a:pPr>
                      <a:defRPr/>
                    </a:pPr>
                    <a:endParaRPr lang="en-US">
                      <a:cs typeface="+mn-cs"/>
                    </a:endParaRPr>
                  </a:p>
                </p:txBody>
              </p:sp>
              <p:sp>
                <p:nvSpPr>
                  <p:cNvPr id="224" name="Freeform 116"/>
                  <p:cNvSpPr>
                    <a:spLocks/>
                  </p:cNvSpPr>
                  <p:nvPr/>
                </p:nvSpPr>
                <p:spPr bwMode="auto">
                  <a:xfrm>
                    <a:off x="2643" y="3604"/>
                    <a:ext cx="51" cy="36"/>
                  </a:xfrm>
                  <a:custGeom>
                    <a:avLst/>
                    <a:gdLst/>
                    <a:ahLst/>
                    <a:cxnLst>
                      <a:cxn ang="0">
                        <a:pos x="236" y="0"/>
                      </a:cxn>
                      <a:cxn ang="0">
                        <a:pos x="254" y="165"/>
                      </a:cxn>
                      <a:cxn ang="0">
                        <a:pos x="30" y="178"/>
                      </a:cxn>
                      <a:cxn ang="0">
                        <a:pos x="0" y="2"/>
                      </a:cxn>
                      <a:cxn ang="0">
                        <a:pos x="236" y="0"/>
                      </a:cxn>
                      <a:cxn ang="0">
                        <a:pos x="236" y="0"/>
                      </a:cxn>
                    </a:cxnLst>
                    <a:rect l="0" t="0" r="r" b="b"/>
                    <a:pathLst>
                      <a:path w="254" h="178">
                        <a:moveTo>
                          <a:pt x="236" y="0"/>
                        </a:moveTo>
                        <a:lnTo>
                          <a:pt x="254" y="165"/>
                        </a:lnTo>
                        <a:lnTo>
                          <a:pt x="30" y="178"/>
                        </a:lnTo>
                        <a:lnTo>
                          <a:pt x="0" y="2"/>
                        </a:lnTo>
                        <a:lnTo>
                          <a:pt x="236" y="0"/>
                        </a:lnTo>
                        <a:lnTo>
                          <a:pt x="236" y="0"/>
                        </a:lnTo>
                        <a:close/>
                      </a:path>
                    </a:pathLst>
                  </a:custGeom>
                  <a:solidFill>
                    <a:srgbClr val="525285"/>
                  </a:solidFill>
                  <a:ln w="9525">
                    <a:noFill/>
                    <a:round/>
                    <a:headEnd/>
                    <a:tailEnd/>
                  </a:ln>
                </p:spPr>
                <p:txBody>
                  <a:bodyPr/>
                  <a:lstStyle/>
                  <a:p>
                    <a:pPr>
                      <a:defRPr/>
                    </a:pPr>
                    <a:endParaRPr lang="en-US">
                      <a:cs typeface="+mn-cs"/>
                    </a:endParaRPr>
                  </a:p>
                </p:txBody>
              </p:sp>
              <p:sp>
                <p:nvSpPr>
                  <p:cNvPr id="225" name="Freeform 117"/>
                  <p:cNvSpPr>
                    <a:spLocks/>
                  </p:cNvSpPr>
                  <p:nvPr/>
                </p:nvSpPr>
                <p:spPr bwMode="auto">
                  <a:xfrm>
                    <a:off x="2697" y="3603"/>
                    <a:ext cx="43" cy="34"/>
                  </a:xfrm>
                  <a:custGeom>
                    <a:avLst/>
                    <a:gdLst/>
                    <a:ahLst/>
                    <a:cxnLst>
                      <a:cxn ang="0">
                        <a:pos x="0" y="0"/>
                      </a:cxn>
                      <a:cxn ang="0">
                        <a:pos x="24" y="165"/>
                      </a:cxn>
                      <a:cxn ang="0">
                        <a:pos x="213" y="171"/>
                      </a:cxn>
                      <a:cxn ang="0">
                        <a:pos x="184" y="6"/>
                      </a:cxn>
                      <a:cxn ang="0">
                        <a:pos x="0" y="0"/>
                      </a:cxn>
                      <a:cxn ang="0">
                        <a:pos x="0" y="0"/>
                      </a:cxn>
                    </a:cxnLst>
                    <a:rect l="0" t="0" r="r" b="b"/>
                    <a:pathLst>
                      <a:path w="213" h="171">
                        <a:moveTo>
                          <a:pt x="0" y="0"/>
                        </a:moveTo>
                        <a:lnTo>
                          <a:pt x="24" y="165"/>
                        </a:lnTo>
                        <a:lnTo>
                          <a:pt x="213" y="171"/>
                        </a:lnTo>
                        <a:lnTo>
                          <a:pt x="184" y="6"/>
                        </a:lnTo>
                        <a:lnTo>
                          <a:pt x="0" y="0"/>
                        </a:lnTo>
                        <a:lnTo>
                          <a:pt x="0" y="0"/>
                        </a:lnTo>
                        <a:close/>
                      </a:path>
                    </a:pathLst>
                  </a:custGeom>
                  <a:solidFill>
                    <a:srgbClr val="525285"/>
                  </a:solidFill>
                  <a:ln w="9525">
                    <a:noFill/>
                    <a:round/>
                    <a:headEnd/>
                    <a:tailEnd/>
                  </a:ln>
                </p:spPr>
                <p:txBody>
                  <a:bodyPr/>
                  <a:lstStyle/>
                  <a:p>
                    <a:pPr>
                      <a:defRPr/>
                    </a:pPr>
                    <a:endParaRPr lang="en-US">
                      <a:cs typeface="+mn-cs"/>
                    </a:endParaRPr>
                  </a:p>
                </p:txBody>
              </p:sp>
              <p:sp>
                <p:nvSpPr>
                  <p:cNvPr id="226" name="Freeform 118"/>
                  <p:cNvSpPr>
                    <a:spLocks/>
                  </p:cNvSpPr>
                  <p:nvPr/>
                </p:nvSpPr>
                <p:spPr bwMode="auto">
                  <a:xfrm>
                    <a:off x="2743" y="3604"/>
                    <a:ext cx="41" cy="32"/>
                  </a:xfrm>
                  <a:custGeom>
                    <a:avLst/>
                    <a:gdLst/>
                    <a:ahLst/>
                    <a:cxnLst>
                      <a:cxn ang="0">
                        <a:pos x="0" y="0"/>
                      </a:cxn>
                      <a:cxn ang="0">
                        <a:pos x="22" y="160"/>
                      </a:cxn>
                      <a:cxn ang="0">
                        <a:pos x="208" y="154"/>
                      </a:cxn>
                      <a:cxn ang="0">
                        <a:pos x="201" y="41"/>
                      </a:cxn>
                      <a:cxn ang="0">
                        <a:pos x="157" y="2"/>
                      </a:cxn>
                      <a:cxn ang="0">
                        <a:pos x="0" y="0"/>
                      </a:cxn>
                      <a:cxn ang="0">
                        <a:pos x="0" y="0"/>
                      </a:cxn>
                    </a:cxnLst>
                    <a:rect l="0" t="0" r="r" b="b"/>
                    <a:pathLst>
                      <a:path w="208" h="160">
                        <a:moveTo>
                          <a:pt x="0" y="0"/>
                        </a:moveTo>
                        <a:lnTo>
                          <a:pt x="22" y="160"/>
                        </a:lnTo>
                        <a:lnTo>
                          <a:pt x="208" y="154"/>
                        </a:lnTo>
                        <a:lnTo>
                          <a:pt x="201" y="41"/>
                        </a:lnTo>
                        <a:lnTo>
                          <a:pt x="157" y="2"/>
                        </a:lnTo>
                        <a:lnTo>
                          <a:pt x="0" y="0"/>
                        </a:lnTo>
                        <a:lnTo>
                          <a:pt x="0" y="0"/>
                        </a:lnTo>
                        <a:close/>
                      </a:path>
                    </a:pathLst>
                  </a:custGeom>
                  <a:solidFill>
                    <a:srgbClr val="525285"/>
                  </a:solidFill>
                  <a:ln w="9525">
                    <a:noFill/>
                    <a:round/>
                    <a:headEnd/>
                    <a:tailEnd/>
                  </a:ln>
                </p:spPr>
                <p:txBody>
                  <a:bodyPr/>
                  <a:lstStyle/>
                  <a:p>
                    <a:pPr>
                      <a:defRPr/>
                    </a:pPr>
                    <a:endParaRPr lang="en-US">
                      <a:cs typeface="+mn-cs"/>
                    </a:endParaRPr>
                  </a:p>
                </p:txBody>
              </p:sp>
              <p:sp>
                <p:nvSpPr>
                  <p:cNvPr id="227" name="Freeform 119"/>
                  <p:cNvSpPr>
                    <a:spLocks/>
                  </p:cNvSpPr>
                  <p:nvPr/>
                </p:nvSpPr>
                <p:spPr bwMode="auto">
                  <a:xfrm>
                    <a:off x="2651" y="3646"/>
                    <a:ext cx="48" cy="36"/>
                  </a:xfrm>
                  <a:custGeom>
                    <a:avLst/>
                    <a:gdLst/>
                    <a:ahLst/>
                    <a:cxnLst>
                      <a:cxn ang="0">
                        <a:pos x="218" y="0"/>
                      </a:cxn>
                      <a:cxn ang="0">
                        <a:pos x="0" y="5"/>
                      </a:cxn>
                      <a:cxn ang="0">
                        <a:pos x="15" y="154"/>
                      </a:cxn>
                      <a:cxn ang="0">
                        <a:pos x="88" y="171"/>
                      </a:cxn>
                      <a:cxn ang="0">
                        <a:pos x="242" y="183"/>
                      </a:cxn>
                      <a:cxn ang="0">
                        <a:pos x="218" y="0"/>
                      </a:cxn>
                      <a:cxn ang="0">
                        <a:pos x="218" y="0"/>
                      </a:cxn>
                    </a:cxnLst>
                    <a:rect l="0" t="0" r="r" b="b"/>
                    <a:pathLst>
                      <a:path w="242" h="183">
                        <a:moveTo>
                          <a:pt x="218" y="0"/>
                        </a:moveTo>
                        <a:lnTo>
                          <a:pt x="0" y="5"/>
                        </a:lnTo>
                        <a:lnTo>
                          <a:pt x="15" y="154"/>
                        </a:lnTo>
                        <a:lnTo>
                          <a:pt x="88" y="171"/>
                        </a:lnTo>
                        <a:lnTo>
                          <a:pt x="242" y="183"/>
                        </a:lnTo>
                        <a:lnTo>
                          <a:pt x="218" y="0"/>
                        </a:lnTo>
                        <a:lnTo>
                          <a:pt x="218" y="0"/>
                        </a:lnTo>
                        <a:close/>
                      </a:path>
                    </a:pathLst>
                  </a:custGeom>
                  <a:solidFill>
                    <a:srgbClr val="525285"/>
                  </a:solidFill>
                  <a:ln w="9525">
                    <a:noFill/>
                    <a:round/>
                    <a:headEnd/>
                    <a:tailEnd/>
                  </a:ln>
                </p:spPr>
                <p:txBody>
                  <a:bodyPr/>
                  <a:lstStyle/>
                  <a:p>
                    <a:pPr>
                      <a:defRPr/>
                    </a:pPr>
                    <a:endParaRPr lang="en-US">
                      <a:cs typeface="+mn-cs"/>
                    </a:endParaRPr>
                  </a:p>
                </p:txBody>
              </p:sp>
              <p:sp>
                <p:nvSpPr>
                  <p:cNvPr id="228" name="Freeform 120"/>
                  <p:cNvSpPr>
                    <a:spLocks/>
                  </p:cNvSpPr>
                  <p:nvPr/>
                </p:nvSpPr>
                <p:spPr bwMode="auto">
                  <a:xfrm>
                    <a:off x="2703" y="3643"/>
                    <a:ext cx="41" cy="38"/>
                  </a:xfrm>
                  <a:custGeom>
                    <a:avLst/>
                    <a:gdLst/>
                    <a:ahLst/>
                    <a:cxnLst>
                      <a:cxn ang="0">
                        <a:pos x="0" y="2"/>
                      </a:cxn>
                      <a:cxn ang="0">
                        <a:pos x="21" y="191"/>
                      </a:cxn>
                      <a:cxn ang="0">
                        <a:pos x="124" y="191"/>
                      </a:cxn>
                      <a:cxn ang="0">
                        <a:pos x="204" y="167"/>
                      </a:cxn>
                      <a:cxn ang="0">
                        <a:pos x="189" y="0"/>
                      </a:cxn>
                      <a:cxn ang="0">
                        <a:pos x="0" y="2"/>
                      </a:cxn>
                      <a:cxn ang="0">
                        <a:pos x="0" y="2"/>
                      </a:cxn>
                    </a:cxnLst>
                    <a:rect l="0" t="0" r="r" b="b"/>
                    <a:pathLst>
                      <a:path w="204" h="191">
                        <a:moveTo>
                          <a:pt x="0" y="2"/>
                        </a:moveTo>
                        <a:lnTo>
                          <a:pt x="21" y="191"/>
                        </a:lnTo>
                        <a:lnTo>
                          <a:pt x="124" y="191"/>
                        </a:lnTo>
                        <a:lnTo>
                          <a:pt x="204" y="167"/>
                        </a:lnTo>
                        <a:lnTo>
                          <a:pt x="189" y="0"/>
                        </a:lnTo>
                        <a:lnTo>
                          <a:pt x="0" y="2"/>
                        </a:lnTo>
                        <a:lnTo>
                          <a:pt x="0" y="2"/>
                        </a:lnTo>
                        <a:close/>
                      </a:path>
                    </a:pathLst>
                  </a:custGeom>
                  <a:solidFill>
                    <a:srgbClr val="525285"/>
                  </a:solidFill>
                  <a:ln w="9525">
                    <a:noFill/>
                    <a:round/>
                    <a:headEnd/>
                    <a:tailEnd/>
                  </a:ln>
                </p:spPr>
                <p:txBody>
                  <a:bodyPr/>
                  <a:lstStyle/>
                  <a:p>
                    <a:pPr>
                      <a:defRPr/>
                    </a:pPr>
                    <a:endParaRPr lang="en-US">
                      <a:cs typeface="+mn-cs"/>
                    </a:endParaRPr>
                  </a:p>
                </p:txBody>
              </p:sp>
              <p:sp>
                <p:nvSpPr>
                  <p:cNvPr id="229" name="Freeform 121"/>
                  <p:cNvSpPr>
                    <a:spLocks/>
                  </p:cNvSpPr>
                  <p:nvPr/>
                </p:nvSpPr>
                <p:spPr bwMode="auto">
                  <a:xfrm>
                    <a:off x="2748" y="3641"/>
                    <a:ext cx="31" cy="35"/>
                  </a:xfrm>
                  <a:custGeom>
                    <a:avLst/>
                    <a:gdLst/>
                    <a:ahLst/>
                    <a:cxnLst>
                      <a:cxn ang="0">
                        <a:pos x="0" y="11"/>
                      </a:cxn>
                      <a:cxn ang="0">
                        <a:pos x="7" y="173"/>
                      </a:cxn>
                      <a:cxn ang="0">
                        <a:pos x="62" y="161"/>
                      </a:cxn>
                      <a:cxn ang="0">
                        <a:pos x="115" y="120"/>
                      </a:cxn>
                      <a:cxn ang="0">
                        <a:pos x="154" y="0"/>
                      </a:cxn>
                      <a:cxn ang="0">
                        <a:pos x="0" y="11"/>
                      </a:cxn>
                      <a:cxn ang="0">
                        <a:pos x="0" y="11"/>
                      </a:cxn>
                    </a:cxnLst>
                    <a:rect l="0" t="0" r="r" b="b"/>
                    <a:pathLst>
                      <a:path w="154" h="173">
                        <a:moveTo>
                          <a:pt x="0" y="11"/>
                        </a:moveTo>
                        <a:lnTo>
                          <a:pt x="7" y="173"/>
                        </a:lnTo>
                        <a:lnTo>
                          <a:pt x="62" y="161"/>
                        </a:lnTo>
                        <a:lnTo>
                          <a:pt x="115" y="120"/>
                        </a:lnTo>
                        <a:lnTo>
                          <a:pt x="154" y="0"/>
                        </a:lnTo>
                        <a:lnTo>
                          <a:pt x="0" y="11"/>
                        </a:lnTo>
                        <a:lnTo>
                          <a:pt x="0" y="11"/>
                        </a:lnTo>
                        <a:close/>
                      </a:path>
                    </a:pathLst>
                  </a:custGeom>
                  <a:solidFill>
                    <a:srgbClr val="525285"/>
                  </a:solidFill>
                  <a:ln w="9525">
                    <a:noFill/>
                    <a:round/>
                    <a:headEnd/>
                    <a:tailEnd/>
                  </a:ln>
                </p:spPr>
                <p:txBody>
                  <a:bodyPr/>
                  <a:lstStyle/>
                  <a:p>
                    <a:pPr>
                      <a:defRPr/>
                    </a:pPr>
                    <a:endParaRPr lang="en-US">
                      <a:cs typeface="+mn-cs"/>
                    </a:endParaRPr>
                  </a:p>
                </p:txBody>
              </p:sp>
              <p:sp>
                <p:nvSpPr>
                  <p:cNvPr id="230" name="Freeform 122"/>
                  <p:cNvSpPr>
                    <a:spLocks/>
                  </p:cNvSpPr>
                  <p:nvPr/>
                </p:nvSpPr>
                <p:spPr bwMode="auto">
                  <a:xfrm>
                    <a:off x="2614" y="3605"/>
                    <a:ext cx="28" cy="34"/>
                  </a:xfrm>
                  <a:custGeom>
                    <a:avLst/>
                    <a:gdLst/>
                    <a:ahLst/>
                    <a:cxnLst>
                      <a:cxn ang="0">
                        <a:pos x="125" y="0"/>
                      </a:cxn>
                      <a:cxn ang="0">
                        <a:pos x="141" y="161"/>
                      </a:cxn>
                      <a:cxn ang="0">
                        <a:pos x="39" y="169"/>
                      </a:cxn>
                      <a:cxn ang="0">
                        <a:pos x="0" y="72"/>
                      </a:cxn>
                      <a:cxn ang="0">
                        <a:pos x="6" y="2"/>
                      </a:cxn>
                      <a:cxn ang="0">
                        <a:pos x="125" y="0"/>
                      </a:cxn>
                      <a:cxn ang="0">
                        <a:pos x="125" y="0"/>
                      </a:cxn>
                    </a:cxnLst>
                    <a:rect l="0" t="0" r="r" b="b"/>
                    <a:pathLst>
                      <a:path w="141" h="169">
                        <a:moveTo>
                          <a:pt x="125" y="0"/>
                        </a:moveTo>
                        <a:lnTo>
                          <a:pt x="141" y="161"/>
                        </a:lnTo>
                        <a:lnTo>
                          <a:pt x="39" y="169"/>
                        </a:lnTo>
                        <a:lnTo>
                          <a:pt x="0" y="72"/>
                        </a:lnTo>
                        <a:lnTo>
                          <a:pt x="6" y="2"/>
                        </a:lnTo>
                        <a:lnTo>
                          <a:pt x="125" y="0"/>
                        </a:lnTo>
                        <a:lnTo>
                          <a:pt x="125" y="0"/>
                        </a:lnTo>
                        <a:close/>
                      </a:path>
                    </a:pathLst>
                  </a:custGeom>
                  <a:solidFill>
                    <a:srgbClr val="525285"/>
                  </a:solidFill>
                  <a:ln w="9525">
                    <a:noFill/>
                    <a:round/>
                    <a:headEnd/>
                    <a:tailEnd/>
                  </a:ln>
                </p:spPr>
                <p:txBody>
                  <a:bodyPr/>
                  <a:lstStyle/>
                  <a:p>
                    <a:pPr>
                      <a:defRPr/>
                    </a:pPr>
                    <a:endParaRPr lang="en-US">
                      <a:cs typeface="+mn-cs"/>
                    </a:endParaRPr>
                  </a:p>
                </p:txBody>
              </p:sp>
              <p:sp>
                <p:nvSpPr>
                  <p:cNvPr id="231" name="Freeform 123"/>
                  <p:cNvSpPr>
                    <a:spLocks/>
                  </p:cNvSpPr>
                  <p:nvPr/>
                </p:nvSpPr>
                <p:spPr bwMode="auto">
                  <a:xfrm>
                    <a:off x="2626" y="3646"/>
                    <a:ext cx="23" cy="27"/>
                  </a:xfrm>
                  <a:custGeom>
                    <a:avLst/>
                    <a:gdLst/>
                    <a:ahLst/>
                    <a:cxnLst>
                      <a:cxn ang="0">
                        <a:pos x="0" y="4"/>
                      </a:cxn>
                      <a:cxn ang="0">
                        <a:pos x="86" y="0"/>
                      </a:cxn>
                      <a:cxn ang="0">
                        <a:pos x="113" y="131"/>
                      </a:cxn>
                      <a:cxn ang="0">
                        <a:pos x="42" y="72"/>
                      </a:cxn>
                      <a:cxn ang="0">
                        <a:pos x="0" y="4"/>
                      </a:cxn>
                      <a:cxn ang="0">
                        <a:pos x="0" y="4"/>
                      </a:cxn>
                    </a:cxnLst>
                    <a:rect l="0" t="0" r="r" b="b"/>
                    <a:pathLst>
                      <a:path w="113" h="131">
                        <a:moveTo>
                          <a:pt x="0" y="4"/>
                        </a:moveTo>
                        <a:lnTo>
                          <a:pt x="86" y="0"/>
                        </a:lnTo>
                        <a:lnTo>
                          <a:pt x="113" y="131"/>
                        </a:lnTo>
                        <a:lnTo>
                          <a:pt x="42" y="72"/>
                        </a:lnTo>
                        <a:lnTo>
                          <a:pt x="0" y="4"/>
                        </a:lnTo>
                        <a:lnTo>
                          <a:pt x="0" y="4"/>
                        </a:lnTo>
                        <a:close/>
                      </a:path>
                    </a:pathLst>
                  </a:custGeom>
                  <a:solidFill>
                    <a:srgbClr val="525285"/>
                  </a:solidFill>
                  <a:ln w="9525">
                    <a:noFill/>
                    <a:round/>
                    <a:headEnd/>
                    <a:tailEnd/>
                  </a:ln>
                </p:spPr>
                <p:txBody>
                  <a:bodyPr/>
                  <a:lstStyle/>
                  <a:p>
                    <a:pPr>
                      <a:defRPr/>
                    </a:pPr>
                    <a:endParaRPr lang="en-US">
                      <a:cs typeface="+mn-cs"/>
                    </a:endParaRPr>
                  </a:p>
                </p:txBody>
              </p:sp>
              <p:sp>
                <p:nvSpPr>
                  <p:cNvPr id="232" name="Freeform 124"/>
                  <p:cNvSpPr>
                    <a:spLocks/>
                  </p:cNvSpPr>
                  <p:nvPr/>
                </p:nvSpPr>
                <p:spPr bwMode="auto">
                  <a:xfrm>
                    <a:off x="2637" y="3571"/>
                    <a:ext cx="46" cy="45"/>
                  </a:xfrm>
                  <a:custGeom>
                    <a:avLst/>
                    <a:gdLst/>
                    <a:ahLst/>
                    <a:cxnLst>
                      <a:cxn ang="0">
                        <a:pos x="114" y="0"/>
                      </a:cxn>
                      <a:cxn ang="0">
                        <a:pos x="77" y="76"/>
                      </a:cxn>
                      <a:cxn ang="0">
                        <a:pos x="0" y="119"/>
                      </a:cxn>
                      <a:cxn ang="0">
                        <a:pos x="68" y="146"/>
                      </a:cxn>
                      <a:cxn ang="0">
                        <a:pos x="45" y="224"/>
                      </a:cxn>
                      <a:cxn ang="0">
                        <a:pos x="107" y="181"/>
                      </a:cxn>
                      <a:cxn ang="0">
                        <a:pos x="148" y="219"/>
                      </a:cxn>
                      <a:cxn ang="0">
                        <a:pos x="164" y="149"/>
                      </a:cxn>
                      <a:cxn ang="0">
                        <a:pos x="230" y="119"/>
                      </a:cxn>
                      <a:cxn ang="0">
                        <a:pos x="136" y="74"/>
                      </a:cxn>
                      <a:cxn ang="0">
                        <a:pos x="114" y="0"/>
                      </a:cxn>
                      <a:cxn ang="0">
                        <a:pos x="114" y="0"/>
                      </a:cxn>
                    </a:cxnLst>
                    <a:rect l="0" t="0" r="r" b="b"/>
                    <a:pathLst>
                      <a:path w="230" h="224">
                        <a:moveTo>
                          <a:pt x="114" y="0"/>
                        </a:moveTo>
                        <a:lnTo>
                          <a:pt x="77" y="76"/>
                        </a:lnTo>
                        <a:lnTo>
                          <a:pt x="0" y="119"/>
                        </a:lnTo>
                        <a:lnTo>
                          <a:pt x="68" y="146"/>
                        </a:lnTo>
                        <a:lnTo>
                          <a:pt x="45" y="224"/>
                        </a:lnTo>
                        <a:lnTo>
                          <a:pt x="107" y="181"/>
                        </a:lnTo>
                        <a:lnTo>
                          <a:pt x="148" y="219"/>
                        </a:lnTo>
                        <a:lnTo>
                          <a:pt x="164" y="149"/>
                        </a:lnTo>
                        <a:lnTo>
                          <a:pt x="230" y="119"/>
                        </a:lnTo>
                        <a:lnTo>
                          <a:pt x="136" y="74"/>
                        </a:lnTo>
                        <a:lnTo>
                          <a:pt x="114" y="0"/>
                        </a:lnTo>
                        <a:lnTo>
                          <a:pt x="114" y="0"/>
                        </a:lnTo>
                        <a:close/>
                      </a:path>
                    </a:pathLst>
                  </a:custGeom>
                  <a:solidFill>
                    <a:srgbClr val="FFFACC"/>
                  </a:solidFill>
                  <a:ln w="9525">
                    <a:noFill/>
                    <a:round/>
                    <a:headEnd/>
                    <a:tailEnd/>
                  </a:ln>
                </p:spPr>
                <p:txBody>
                  <a:bodyPr/>
                  <a:lstStyle/>
                  <a:p>
                    <a:pPr>
                      <a:defRPr/>
                    </a:pPr>
                    <a:endParaRPr lang="en-US">
                      <a:cs typeface="+mn-cs"/>
                    </a:endParaRPr>
                  </a:p>
                </p:txBody>
              </p:sp>
              <p:sp>
                <p:nvSpPr>
                  <p:cNvPr id="233" name="Freeform 125"/>
                  <p:cNvSpPr>
                    <a:spLocks/>
                  </p:cNvSpPr>
                  <p:nvPr/>
                </p:nvSpPr>
                <p:spPr bwMode="auto">
                  <a:xfrm>
                    <a:off x="2586" y="3735"/>
                    <a:ext cx="30" cy="40"/>
                  </a:xfrm>
                  <a:custGeom>
                    <a:avLst/>
                    <a:gdLst/>
                    <a:ahLst/>
                    <a:cxnLst>
                      <a:cxn ang="0">
                        <a:pos x="76" y="13"/>
                      </a:cxn>
                      <a:cxn ang="0">
                        <a:pos x="50" y="48"/>
                      </a:cxn>
                      <a:cxn ang="0">
                        <a:pos x="69" y="72"/>
                      </a:cxn>
                      <a:cxn ang="0">
                        <a:pos x="40" y="119"/>
                      </a:cxn>
                      <a:cxn ang="0">
                        <a:pos x="15" y="158"/>
                      </a:cxn>
                      <a:cxn ang="0">
                        <a:pos x="0" y="189"/>
                      </a:cxn>
                      <a:cxn ang="0">
                        <a:pos x="6" y="200"/>
                      </a:cxn>
                      <a:cxn ang="0">
                        <a:pos x="20" y="190"/>
                      </a:cxn>
                      <a:cxn ang="0">
                        <a:pos x="140" y="66"/>
                      </a:cxn>
                      <a:cxn ang="0">
                        <a:pos x="151" y="29"/>
                      </a:cxn>
                      <a:cxn ang="0">
                        <a:pos x="124" y="0"/>
                      </a:cxn>
                      <a:cxn ang="0">
                        <a:pos x="76" y="13"/>
                      </a:cxn>
                      <a:cxn ang="0">
                        <a:pos x="76" y="13"/>
                      </a:cxn>
                    </a:cxnLst>
                    <a:rect l="0" t="0" r="r" b="b"/>
                    <a:pathLst>
                      <a:path w="151" h="200">
                        <a:moveTo>
                          <a:pt x="76" y="13"/>
                        </a:moveTo>
                        <a:lnTo>
                          <a:pt x="50" y="48"/>
                        </a:lnTo>
                        <a:lnTo>
                          <a:pt x="69" y="72"/>
                        </a:lnTo>
                        <a:lnTo>
                          <a:pt x="40" y="119"/>
                        </a:lnTo>
                        <a:lnTo>
                          <a:pt x="15" y="158"/>
                        </a:lnTo>
                        <a:lnTo>
                          <a:pt x="0" y="189"/>
                        </a:lnTo>
                        <a:lnTo>
                          <a:pt x="6" y="200"/>
                        </a:lnTo>
                        <a:lnTo>
                          <a:pt x="20" y="190"/>
                        </a:lnTo>
                        <a:lnTo>
                          <a:pt x="140" y="66"/>
                        </a:lnTo>
                        <a:lnTo>
                          <a:pt x="151" y="29"/>
                        </a:lnTo>
                        <a:lnTo>
                          <a:pt x="124" y="0"/>
                        </a:lnTo>
                        <a:lnTo>
                          <a:pt x="76" y="13"/>
                        </a:lnTo>
                        <a:lnTo>
                          <a:pt x="76" y="13"/>
                        </a:lnTo>
                        <a:close/>
                      </a:path>
                    </a:pathLst>
                  </a:custGeom>
                  <a:solidFill>
                    <a:srgbClr val="FFA64D"/>
                  </a:solidFill>
                  <a:ln w="9525">
                    <a:noFill/>
                    <a:round/>
                    <a:headEnd/>
                    <a:tailEnd/>
                  </a:ln>
                </p:spPr>
                <p:txBody>
                  <a:bodyPr/>
                  <a:lstStyle/>
                  <a:p>
                    <a:pPr>
                      <a:defRPr/>
                    </a:pPr>
                    <a:endParaRPr lang="en-US">
                      <a:cs typeface="+mn-cs"/>
                    </a:endParaRPr>
                  </a:p>
                </p:txBody>
              </p:sp>
              <p:sp>
                <p:nvSpPr>
                  <p:cNvPr id="234" name="Freeform 126"/>
                  <p:cNvSpPr>
                    <a:spLocks/>
                  </p:cNvSpPr>
                  <p:nvPr/>
                </p:nvSpPr>
                <p:spPr bwMode="auto">
                  <a:xfrm>
                    <a:off x="2630" y="3681"/>
                    <a:ext cx="13" cy="18"/>
                  </a:xfrm>
                  <a:custGeom>
                    <a:avLst/>
                    <a:gdLst/>
                    <a:ahLst/>
                    <a:cxnLst>
                      <a:cxn ang="0">
                        <a:pos x="0" y="40"/>
                      </a:cxn>
                      <a:cxn ang="0">
                        <a:pos x="39" y="0"/>
                      </a:cxn>
                      <a:cxn ang="0">
                        <a:pos x="67" y="91"/>
                      </a:cxn>
                      <a:cxn ang="0">
                        <a:pos x="0" y="40"/>
                      </a:cxn>
                      <a:cxn ang="0">
                        <a:pos x="0" y="40"/>
                      </a:cxn>
                    </a:cxnLst>
                    <a:rect l="0" t="0" r="r" b="b"/>
                    <a:pathLst>
                      <a:path w="67" h="91">
                        <a:moveTo>
                          <a:pt x="0" y="40"/>
                        </a:moveTo>
                        <a:lnTo>
                          <a:pt x="39" y="0"/>
                        </a:lnTo>
                        <a:lnTo>
                          <a:pt x="67" y="91"/>
                        </a:lnTo>
                        <a:lnTo>
                          <a:pt x="0" y="40"/>
                        </a:lnTo>
                        <a:lnTo>
                          <a:pt x="0" y="40"/>
                        </a:lnTo>
                        <a:close/>
                      </a:path>
                    </a:pathLst>
                  </a:custGeom>
                  <a:solidFill>
                    <a:srgbClr val="FFA64D"/>
                  </a:solidFill>
                  <a:ln w="9525">
                    <a:noFill/>
                    <a:round/>
                    <a:headEnd/>
                    <a:tailEnd/>
                  </a:ln>
                </p:spPr>
                <p:txBody>
                  <a:bodyPr/>
                  <a:lstStyle/>
                  <a:p>
                    <a:pPr>
                      <a:defRPr/>
                    </a:pPr>
                    <a:endParaRPr lang="en-US">
                      <a:cs typeface="+mn-cs"/>
                    </a:endParaRPr>
                  </a:p>
                </p:txBody>
              </p:sp>
              <p:sp>
                <p:nvSpPr>
                  <p:cNvPr id="235" name="Freeform 127"/>
                  <p:cNvSpPr>
                    <a:spLocks/>
                  </p:cNvSpPr>
                  <p:nvPr/>
                </p:nvSpPr>
                <p:spPr bwMode="auto">
                  <a:xfrm>
                    <a:off x="2670" y="3657"/>
                    <a:ext cx="344" cy="241"/>
                  </a:xfrm>
                  <a:custGeom>
                    <a:avLst/>
                    <a:gdLst/>
                    <a:ahLst/>
                    <a:cxnLst>
                      <a:cxn ang="0">
                        <a:pos x="795" y="186"/>
                      </a:cxn>
                      <a:cxn ang="0">
                        <a:pos x="826" y="233"/>
                      </a:cxn>
                      <a:cxn ang="0">
                        <a:pos x="988" y="277"/>
                      </a:cxn>
                      <a:cxn ang="0">
                        <a:pos x="1040" y="423"/>
                      </a:cxn>
                      <a:cxn ang="0">
                        <a:pos x="944" y="633"/>
                      </a:cxn>
                      <a:cxn ang="0">
                        <a:pos x="869" y="587"/>
                      </a:cxn>
                      <a:cxn ang="0">
                        <a:pos x="795" y="524"/>
                      </a:cxn>
                      <a:cxn ang="0">
                        <a:pos x="761" y="617"/>
                      </a:cxn>
                      <a:cxn ang="0">
                        <a:pos x="798" y="876"/>
                      </a:cxn>
                      <a:cxn ang="0">
                        <a:pos x="769" y="970"/>
                      </a:cxn>
                      <a:cxn ang="0">
                        <a:pos x="721" y="1013"/>
                      </a:cxn>
                      <a:cxn ang="0">
                        <a:pos x="647" y="1043"/>
                      </a:cxn>
                      <a:cxn ang="0">
                        <a:pos x="627" y="1001"/>
                      </a:cxn>
                      <a:cxn ang="0">
                        <a:pos x="551" y="1093"/>
                      </a:cxn>
                      <a:cxn ang="0">
                        <a:pos x="496" y="1112"/>
                      </a:cxn>
                      <a:cxn ang="0">
                        <a:pos x="496" y="1067"/>
                      </a:cxn>
                      <a:cxn ang="0">
                        <a:pos x="508" y="1018"/>
                      </a:cxn>
                      <a:cxn ang="0">
                        <a:pos x="459" y="976"/>
                      </a:cxn>
                      <a:cxn ang="0">
                        <a:pos x="256" y="941"/>
                      </a:cxn>
                      <a:cxn ang="0">
                        <a:pos x="238" y="902"/>
                      </a:cxn>
                      <a:cxn ang="0">
                        <a:pos x="274" y="806"/>
                      </a:cxn>
                      <a:cxn ang="0">
                        <a:pos x="171" y="864"/>
                      </a:cxn>
                      <a:cxn ang="0">
                        <a:pos x="100" y="884"/>
                      </a:cxn>
                      <a:cxn ang="0">
                        <a:pos x="100" y="849"/>
                      </a:cxn>
                      <a:cxn ang="0">
                        <a:pos x="115" y="746"/>
                      </a:cxn>
                      <a:cxn ang="0">
                        <a:pos x="26" y="767"/>
                      </a:cxn>
                      <a:cxn ang="0">
                        <a:pos x="14" y="840"/>
                      </a:cxn>
                      <a:cxn ang="0">
                        <a:pos x="71" y="899"/>
                      </a:cxn>
                      <a:cxn ang="0">
                        <a:pos x="141" y="918"/>
                      </a:cxn>
                      <a:cxn ang="0">
                        <a:pos x="288" y="1066"/>
                      </a:cxn>
                      <a:cxn ang="0">
                        <a:pos x="630" y="1205"/>
                      </a:cxn>
                      <a:cxn ang="0">
                        <a:pos x="880" y="1205"/>
                      </a:cxn>
                      <a:cxn ang="0">
                        <a:pos x="1076" y="1172"/>
                      </a:cxn>
                      <a:cxn ang="0">
                        <a:pos x="1085" y="990"/>
                      </a:cxn>
                      <a:cxn ang="0">
                        <a:pos x="1097" y="777"/>
                      </a:cxn>
                      <a:cxn ang="0">
                        <a:pos x="1144" y="612"/>
                      </a:cxn>
                      <a:cxn ang="0">
                        <a:pos x="1224" y="492"/>
                      </a:cxn>
                      <a:cxn ang="0">
                        <a:pos x="1220" y="334"/>
                      </a:cxn>
                      <a:cxn ang="0">
                        <a:pos x="1283" y="265"/>
                      </a:cxn>
                      <a:cxn ang="0">
                        <a:pos x="1359" y="208"/>
                      </a:cxn>
                      <a:cxn ang="0">
                        <a:pos x="1620" y="148"/>
                      </a:cxn>
                      <a:cxn ang="0">
                        <a:pos x="1721" y="93"/>
                      </a:cxn>
                      <a:cxn ang="0">
                        <a:pos x="1447" y="119"/>
                      </a:cxn>
                      <a:cxn ang="0">
                        <a:pos x="1215" y="139"/>
                      </a:cxn>
                      <a:cxn ang="0">
                        <a:pos x="1266" y="46"/>
                      </a:cxn>
                      <a:cxn ang="0">
                        <a:pos x="1279" y="0"/>
                      </a:cxn>
                      <a:cxn ang="0">
                        <a:pos x="1158" y="37"/>
                      </a:cxn>
                      <a:cxn ang="0">
                        <a:pos x="1056" y="89"/>
                      </a:cxn>
                      <a:cxn ang="0">
                        <a:pos x="979" y="169"/>
                      </a:cxn>
                      <a:cxn ang="0">
                        <a:pos x="950" y="142"/>
                      </a:cxn>
                      <a:cxn ang="0">
                        <a:pos x="889" y="163"/>
                      </a:cxn>
                      <a:cxn ang="0">
                        <a:pos x="842" y="125"/>
                      </a:cxn>
                      <a:cxn ang="0">
                        <a:pos x="815" y="169"/>
                      </a:cxn>
                    </a:cxnLst>
                    <a:rect l="0" t="0" r="r" b="b"/>
                    <a:pathLst>
                      <a:path w="1721" h="1205">
                        <a:moveTo>
                          <a:pt x="815" y="169"/>
                        </a:moveTo>
                        <a:lnTo>
                          <a:pt x="795" y="186"/>
                        </a:lnTo>
                        <a:lnTo>
                          <a:pt x="800" y="210"/>
                        </a:lnTo>
                        <a:lnTo>
                          <a:pt x="826" y="233"/>
                        </a:lnTo>
                        <a:lnTo>
                          <a:pt x="921" y="254"/>
                        </a:lnTo>
                        <a:lnTo>
                          <a:pt x="988" y="277"/>
                        </a:lnTo>
                        <a:lnTo>
                          <a:pt x="1032" y="357"/>
                        </a:lnTo>
                        <a:lnTo>
                          <a:pt x="1040" y="423"/>
                        </a:lnTo>
                        <a:lnTo>
                          <a:pt x="1002" y="556"/>
                        </a:lnTo>
                        <a:lnTo>
                          <a:pt x="944" y="633"/>
                        </a:lnTo>
                        <a:lnTo>
                          <a:pt x="915" y="642"/>
                        </a:lnTo>
                        <a:lnTo>
                          <a:pt x="869" y="587"/>
                        </a:lnTo>
                        <a:lnTo>
                          <a:pt x="832" y="519"/>
                        </a:lnTo>
                        <a:lnTo>
                          <a:pt x="795" y="524"/>
                        </a:lnTo>
                        <a:lnTo>
                          <a:pt x="768" y="572"/>
                        </a:lnTo>
                        <a:lnTo>
                          <a:pt x="761" y="617"/>
                        </a:lnTo>
                        <a:lnTo>
                          <a:pt x="771" y="678"/>
                        </a:lnTo>
                        <a:lnTo>
                          <a:pt x="798" y="876"/>
                        </a:lnTo>
                        <a:lnTo>
                          <a:pt x="785" y="946"/>
                        </a:lnTo>
                        <a:lnTo>
                          <a:pt x="769" y="970"/>
                        </a:lnTo>
                        <a:lnTo>
                          <a:pt x="747" y="993"/>
                        </a:lnTo>
                        <a:lnTo>
                          <a:pt x="721" y="1013"/>
                        </a:lnTo>
                        <a:lnTo>
                          <a:pt x="692" y="1030"/>
                        </a:lnTo>
                        <a:lnTo>
                          <a:pt x="647" y="1043"/>
                        </a:lnTo>
                        <a:lnTo>
                          <a:pt x="634" y="1022"/>
                        </a:lnTo>
                        <a:lnTo>
                          <a:pt x="627" y="1001"/>
                        </a:lnTo>
                        <a:lnTo>
                          <a:pt x="571" y="1052"/>
                        </a:lnTo>
                        <a:lnTo>
                          <a:pt x="551" y="1093"/>
                        </a:lnTo>
                        <a:lnTo>
                          <a:pt x="531" y="1118"/>
                        </a:lnTo>
                        <a:lnTo>
                          <a:pt x="496" y="1112"/>
                        </a:lnTo>
                        <a:lnTo>
                          <a:pt x="476" y="1090"/>
                        </a:lnTo>
                        <a:lnTo>
                          <a:pt x="496" y="1067"/>
                        </a:lnTo>
                        <a:lnTo>
                          <a:pt x="515" y="1037"/>
                        </a:lnTo>
                        <a:lnTo>
                          <a:pt x="508" y="1018"/>
                        </a:lnTo>
                        <a:lnTo>
                          <a:pt x="489" y="996"/>
                        </a:lnTo>
                        <a:lnTo>
                          <a:pt x="459" y="976"/>
                        </a:lnTo>
                        <a:lnTo>
                          <a:pt x="421" y="960"/>
                        </a:lnTo>
                        <a:lnTo>
                          <a:pt x="256" y="941"/>
                        </a:lnTo>
                        <a:lnTo>
                          <a:pt x="226" y="933"/>
                        </a:lnTo>
                        <a:lnTo>
                          <a:pt x="238" y="902"/>
                        </a:lnTo>
                        <a:lnTo>
                          <a:pt x="271" y="842"/>
                        </a:lnTo>
                        <a:lnTo>
                          <a:pt x="274" y="806"/>
                        </a:lnTo>
                        <a:lnTo>
                          <a:pt x="212" y="839"/>
                        </a:lnTo>
                        <a:lnTo>
                          <a:pt x="171" y="864"/>
                        </a:lnTo>
                        <a:lnTo>
                          <a:pt x="136" y="884"/>
                        </a:lnTo>
                        <a:lnTo>
                          <a:pt x="100" y="884"/>
                        </a:lnTo>
                        <a:lnTo>
                          <a:pt x="97" y="869"/>
                        </a:lnTo>
                        <a:lnTo>
                          <a:pt x="100" y="849"/>
                        </a:lnTo>
                        <a:lnTo>
                          <a:pt x="124" y="766"/>
                        </a:lnTo>
                        <a:lnTo>
                          <a:pt x="115" y="746"/>
                        </a:lnTo>
                        <a:lnTo>
                          <a:pt x="80" y="745"/>
                        </a:lnTo>
                        <a:lnTo>
                          <a:pt x="26" y="767"/>
                        </a:lnTo>
                        <a:lnTo>
                          <a:pt x="0" y="810"/>
                        </a:lnTo>
                        <a:lnTo>
                          <a:pt x="14" y="840"/>
                        </a:lnTo>
                        <a:lnTo>
                          <a:pt x="37" y="869"/>
                        </a:lnTo>
                        <a:lnTo>
                          <a:pt x="71" y="899"/>
                        </a:lnTo>
                        <a:lnTo>
                          <a:pt x="118" y="925"/>
                        </a:lnTo>
                        <a:lnTo>
                          <a:pt x="141" y="918"/>
                        </a:lnTo>
                        <a:lnTo>
                          <a:pt x="171" y="993"/>
                        </a:lnTo>
                        <a:lnTo>
                          <a:pt x="288" y="1066"/>
                        </a:lnTo>
                        <a:lnTo>
                          <a:pt x="419" y="1152"/>
                        </a:lnTo>
                        <a:lnTo>
                          <a:pt x="630" y="1205"/>
                        </a:lnTo>
                        <a:lnTo>
                          <a:pt x="727" y="1205"/>
                        </a:lnTo>
                        <a:lnTo>
                          <a:pt x="880" y="1205"/>
                        </a:lnTo>
                        <a:lnTo>
                          <a:pt x="1010" y="1186"/>
                        </a:lnTo>
                        <a:lnTo>
                          <a:pt x="1076" y="1172"/>
                        </a:lnTo>
                        <a:lnTo>
                          <a:pt x="1149" y="1138"/>
                        </a:lnTo>
                        <a:lnTo>
                          <a:pt x="1085" y="990"/>
                        </a:lnTo>
                        <a:lnTo>
                          <a:pt x="1091" y="817"/>
                        </a:lnTo>
                        <a:lnTo>
                          <a:pt x="1097" y="777"/>
                        </a:lnTo>
                        <a:lnTo>
                          <a:pt x="1120" y="694"/>
                        </a:lnTo>
                        <a:lnTo>
                          <a:pt x="1144" y="612"/>
                        </a:lnTo>
                        <a:lnTo>
                          <a:pt x="1156" y="575"/>
                        </a:lnTo>
                        <a:lnTo>
                          <a:pt x="1224" y="492"/>
                        </a:lnTo>
                        <a:lnTo>
                          <a:pt x="1226" y="395"/>
                        </a:lnTo>
                        <a:lnTo>
                          <a:pt x="1220" y="334"/>
                        </a:lnTo>
                        <a:lnTo>
                          <a:pt x="1257" y="289"/>
                        </a:lnTo>
                        <a:lnTo>
                          <a:pt x="1283" y="265"/>
                        </a:lnTo>
                        <a:lnTo>
                          <a:pt x="1309" y="243"/>
                        </a:lnTo>
                        <a:lnTo>
                          <a:pt x="1359" y="208"/>
                        </a:lnTo>
                        <a:lnTo>
                          <a:pt x="1424" y="186"/>
                        </a:lnTo>
                        <a:lnTo>
                          <a:pt x="1620" y="148"/>
                        </a:lnTo>
                        <a:lnTo>
                          <a:pt x="1707" y="117"/>
                        </a:lnTo>
                        <a:lnTo>
                          <a:pt x="1721" y="93"/>
                        </a:lnTo>
                        <a:lnTo>
                          <a:pt x="1576" y="89"/>
                        </a:lnTo>
                        <a:lnTo>
                          <a:pt x="1447" y="119"/>
                        </a:lnTo>
                        <a:lnTo>
                          <a:pt x="1236" y="190"/>
                        </a:lnTo>
                        <a:lnTo>
                          <a:pt x="1215" y="139"/>
                        </a:lnTo>
                        <a:lnTo>
                          <a:pt x="1245" y="68"/>
                        </a:lnTo>
                        <a:lnTo>
                          <a:pt x="1266" y="46"/>
                        </a:lnTo>
                        <a:lnTo>
                          <a:pt x="1291" y="11"/>
                        </a:lnTo>
                        <a:lnTo>
                          <a:pt x="1279" y="0"/>
                        </a:lnTo>
                        <a:lnTo>
                          <a:pt x="1230" y="13"/>
                        </a:lnTo>
                        <a:lnTo>
                          <a:pt x="1158" y="37"/>
                        </a:lnTo>
                        <a:lnTo>
                          <a:pt x="1121" y="51"/>
                        </a:lnTo>
                        <a:lnTo>
                          <a:pt x="1056" y="89"/>
                        </a:lnTo>
                        <a:lnTo>
                          <a:pt x="1030" y="169"/>
                        </a:lnTo>
                        <a:lnTo>
                          <a:pt x="979" y="169"/>
                        </a:lnTo>
                        <a:lnTo>
                          <a:pt x="972" y="156"/>
                        </a:lnTo>
                        <a:lnTo>
                          <a:pt x="950" y="142"/>
                        </a:lnTo>
                        <a:lnTo>
                          <a:pt x="920" y="155"/>
                        </a:lnTo>
                        <a:lnTo>
                          <a:pt x="889" y="163"/>
                        </a:lnTo>
                        <a:lnTo>
                          <a:pt x="862" y="141"/>
                        </a:lnTo>
                        <a:lnTo>
                          <a:pt x="842" y="125"/>
                        </a:lnTo>
                        <a:lnTo>
                          <a:pt x="815" y="169"/>
                        </a:lnTo>
                        <a:lnTo>
                          <a:pt x="815" y="169"/>
                        </a:lnTo>
                        <a:close/>
                      </a:path>
                    </a:pathLst>
                  </a:custGeom>
                  <a:solidFill>
                    <a:srgbClr val="A38C8C"/>
                  </a:solidFill>
                  <a:ln w="9525">
                    <a:noFill/>
                    <a:round/>
                    <a:headEnd/>
                    <a:tailEnd/>
                  </a:ln>
                </p:spPr>
                <p:txBody>
                  <a:bodyPr/>
                  <a:lstStyle/>
                  <a:p>
                    <a:pPr>
                      <a:defRPr/>
                    </a:pPr>
                    <a:endParaRPr lang="en-US">
                      <a:cs typeface="+mn-cs"/>
                    </a:endParaRPr>
                  </a:p>
                </p:txBody>
              </p:sp>
              <p:sp>
                <p:nvSpPr>
                  <p:cNvPr id="236" name="Freeform 128"/>
                  <p:cNvSpPr>
                    <a:spLocks/>
                  </p:cNvSpPr>
                  <p:nvPr/>
                </p:nvSpPr>
                <p:spPr bwMode="auto">
                  <a:xfrm>
                    <a:off x="2548" y="3413"/>
                    <a:ext cx="73" cy="38"/>
                  </a:xfrm>
                  <a:custGeom>
                    <a:avLst/>
                    <a:gdLst/>
                    <a:ahLst/>
                    <a:cxnLst>
                      <a:cxn ang="0">
                        <a:pos x="0" y="166"/>
                      </a:cxn>
                      <a:cxn ang="0">
                        <a:pos x="15" y="119"/>
                      </a:cxn>
                      <a:cxn ang="0">
                        <a:pos x="44" y="78"/>
                      </a:cxn>
                      <a:cxn ang="0">
                        <a:pos x="82" y="45"/>
                      </a:cxn>
                      <a:cxn ang="0">
                        <a:pos x="126" y="19"/>
                      </a:cxn>
                      <a:cxn ang="0">
                        <a:pos x="226" y="0"/>
                      </a:cxn>
                      <a:cxn ang="0">
                        <a:pos x="319" y="28"/>
                      </a:cxn>
                      <a:cxn ang="0">
                        <a:pos x="343" y="50"/>
                      </a:cxn>
                      <a:cxn ang="0">
                        <a:pos x="364" y="76"/>
                      </a:cxn>
                      <a:cxn ang="0">
                        <a:pos x="356" y="94"/>
                      </a:cxn>
                      <a:cxn ang="0">
                        <a:pos x="332" y="95"/>
                      </a:cxn>
                      <a:cxn ang="0">
                        <a:pos x="280" y="71"/>
                      </a:cxn>
                      <a:cxn ang="0">
                        <a:pos x="238" y="53"/>
                      </a:cxn>
                      <a:cxn ang="0">
                        <a:pos x="133" y="55"/>
                      </a:cxn>
                      <a:cxn ang="0">
                        <a:pos x="78" y="77"/>
                      </a:cxn>
                      <a:cxn ang="0">
                        <a:pos x="58" y="101"/>
                      </a:cxn>
                      <a:cxn ang="0">
                        <a:pos x="34" y="179"/>
                      </a:cxn>
                      <a:cxn ang="0">
                        <a:pos x="11" y="190"/>
                      </a:cxn>
                      <a:cxn ang="0">
                        <a:pos x="0" y="166"/>
                      </a:cxn>
                      <a:cxn ang="0">
                        <a:pos x="0" y="166"/>
                      </a:cxn>
                    </a:cxnLst>
                    <a:rect l="0" t="0" r="r" b="b"/>
                    <a:pathLst>
                      <a:path w="364" h="190">
                        <a:moveTo>
                          <a:pt x="0" y="166"/>
                        </a:moveTo>
                        <a:lnTo>
                          <a:pt x="15" y="119"/>
                        </a:lnTo>
                        <a:lnTo>
                          <a:pt x="44" y="78"/>
                        </a:lnTo>
                        <a:lnTo>
                          <a:pt x="82" y="45"/>
                        </a:lnTo>
                        <a:lnTo>
                          <a:pt x="126" y="19"/>
                        </a:lnTo>
                        <a:lnTo>
                          <a:pt x="226" y="0"/>
                        </a:lnTo>
                        <a:lnTo>
                          <a:pt x="319" y="28"/>
                        </a:lnTo>
                        <a:lnTo>
                          <a:pt x="343" y="50"/>
                        </a:lnTo>
                        <a:lnTo>
                          <a:pt x="364" y="76"/>
                        </a:lnTo>
                        <a:lnTo>
                          <a:pt x="356" y="94"/>
                        </a:lnTo>
                        <a:lnTo>
                          <a:pt x="332" y="95"/>
                        </a:lnTo>
                        <a:lnTo>
                          <a:pt x="280" y="71"/>
                        </a:lnTo>
                        <a:lnTo>
                          <a:pt x="238" y="53"/>
                        </a:lnTo>
                        <a:lnTo>
                          <a:pt x="133" y="55"/>
                        </a:lnTo>
                        <a:lnTo>
                          <a:pt x="78" y="77"/>
                        </a:lnTo>
                        <a:lnTo>
                          <a:pt x="58" y="101"/>
                        </a:lnTo>
                        <a:lnTo>
                          <a:pt x="34" y="179"/>
                        </a:lnTo>
                        <a:lnTo>
                          <a:pt x="11" y="190"/>
                        </a:lnTo>
                        <a:lnTo>
                          <a:pt x="0" y="166"/>
                        </a:lnTo>
                        <a:lnTo>
                          <a:pt x="0" y="166"/>
                        </a:lnTo>
                        <a:close/>
                      </a:path>
                    </a:pathLst>
                  </a:custGeom>
                  <a:solidFill>
                    <a:srgbClr val="000000"/>
                  </a:solidFill>
                  <a:ln w="9525">
                    <a:noFill/>
                    <a:round/>
                    <a:headEnd/>
                    <a:tailEnd/>
                  </a:ln>
                </p:spPr>
                <p:txBody>
                  <a:bodyPr/>
                  <a:lstStyle/>
                  <a:p>
                    <a:pPr>
                      <a:defRPr/>
                    </a:pPr>
                    <a:endParaRPr lang="en-US">
                      <a:cs typeface="+mn-cs"/>
                    </a:endParaRPr>
                  </a:p>
                </p:txBody>
              </p:sp>
              <p:sp>
                <p:nvSpPr>
                  <p:cNvPr id="237" name="Freeform 129"/>
                  <p:cNvSpPr>
                    <a:spLocks/>
                  </p:cNvSpPr>
                  <p:nvPr/>
                </p:nvSpPr>
                <p:spPr bwMode="auto">
                  <a:xfrm>
                    <a:off x="2602" y="3390"/>
                    <a:ext cx="58" cy="22"/>
                  </a:xfrm>
                  <a:custGeom>
                    <a:avLst/>
                    <a:gdLst/>
                    <a:ahLst/>
                    <a:cxnLst>
                      <a:cxn ang="0">
                        <a:pos x="270" y="50"/>
                      </a:cxn>
                      <a:cxn ang="0">
                        <a:pos x="288" y="91"/>
                      </a:cxn>
                      <a:cxn ang="0">
                        <a:pos x="274" y="112"/>
                      </a:cxn>
                      <a:cxn ang="0">
                        <a:pos x="243" y="108"/>
                      </a:cxn>
                      <a:cxn ang="0">
                        <a:pos x="210" y="70"/>
                      </a:cxn>
                      <a:cxn ang="0">
                        <a:pos x="175" y="40"/>
                      </a:cxn>
                      <a:cxn ang="0">
                        <a:pos x="136" y="28"/>
                      </a:cxn>
                      <a:cxn ang="0">
                        <a:pos x="55" y="54"/>
                      </a:cxn>
                      <a:cxn ang="0">
                        <a:pos x="21" y="88"/>
                      </a:cxn>
                      <a:cxn ang="0">
                        <a:pos x="4" y="92"/>
                      </a:cxn>
                      <a:cxn ang="0">
                        <a:pos x="0" y="75"/>
                      </a:cxn>
                      <a:cxn ang="0">
                        <a:pos x="22" y="45"/>
                      </a:cxn>
                      <a:cxn ang="0">
                        <a:pos x="52" y="24"/>
                      </a:cxn>
                      <a:cxn ang="0">
                        <a:pos x="129" y="0"/>
                      </a:cxn>
                      <a:cxn ang="0">
                        <a:pos x="207" y="10"/>
                      </a:cxn>
                      <a:cxn ang="0">
                        <a:pos x="270" y="50"/>
                      </a:cxn>
                      <a:cxn ang="0">
                        <a:pos x="270" y="50"/>
                      </a:cxn>
                    </a:cxnLst>
                    <a:rect l="0" t="0" r="r" b="b"/>
                    <a:pathLst>
                      <a:path w="288" h="112">
                        <a:moveTo>
                          <a:pt x="270" y="50"/>
                        </a:moveTo>
                        <a:lnTo>
                          <a:pt x="288" y="91"/>
                        </a:lnTo>
                        <a:lnTo>
                          <a:pt x="274" y="112"/>
                        </a:lnTo>
                        <a:lnTo>
                          <a:pt x="243" y="108"/>
                        </a:lnTo>
                        <a:lnTo>
                          <a:pt x="210" y="70"/>
                        </a:lnTo>
                        <a:lnTo>
                          <a:pt x="175" y="40"/>
                        </a:lnTo>
                        <a:lnTo>
                          <a:pt x="136" y="28"/>
                        </a:lnTo>
                        <a:lnTo>
                          <a:pt x="55" y="54"/>
                        </a:lnTo>
                        <a:lnTo>
                          <a:pt x="21" y="88"/>
                        </a:lnTo>
                        <a:lnTo>
                          <a:pt x="4" y="92"/>
                        </a:lnTo>
                        <a:lnTo>
                          <a:pt x="0" y="75"/>
                        </a:lnTo>
                        <a:lnTo>
                          <a:pt x="22" y="45"/>
                        </a:lnTo>
                        <a:lnTo>
                          <a:pt x="52" y="24"/>
                        </a:lnTo>
                        <a:lnTo>
                          <a:pt x="129" y="0"/>
                        </a:lnTo>
                        <a:lnTo>
                          <a:pt x="207" y="10"/>
                        </a:lnTo>
                        <a:lnTo>
                          <a:pt x="270" y="50"/>
                        </a:lnTo>
                        <a:lnTo>
                          <a:pt x="270" y="50"/>
                        </a:lnTo>
                        <a:close/>
                      </a:path>
                    </a:pathLst>
                  </a:custGeom>
                  <a:solidFill>
                    <a:srgbClr val="000000"/>
                  </a:solidFill>
                  <a:ln w="9525">
                    <a:noFill/>
                    <a:round/>
                    <a:headEnd/>
                    <a:tailEnd/>
                  </a:ln>
                </p:spPr>
                <p:txBody>
                  <a:bodyPr/>
                  <a:lstStyle/>
                  <a:p>
                    <a:pPr>
                      <a:defRPr/>
                    </a:pPr>
                    <a:endParaRPr lang="en-US">
                      <a:cs typeface="+mn-cs"/>
                    </a:endParaRPr>
                  </a:p>
                </p:txBody>
              </p:sp>
              <p:sp>
                <p:nvSpPr>
                  <p:cNvPr id="238" name="Freeform 130"/>
                  <p:cNvSpPr>
                    <a:spLocks/>
                  </p:cNvSpPr>
                  <p:nvPr/>
                </p:nvSpPr>
                <p:spPr bwMode="auto">
                  <a:xfrm>
                    <a:off x="2646" y="3408"/>
                    <a:ext cx="62" cy="26"/>
                  </a:xfrm>
                  <a:custGeom>
                    <a:avLst/>
                    <a:gdLst/>
                    <a:ahLst/>
                    <a:cxnLst>
                      <a:cxn ang="0">
                        <a:pos x="0" y="41"/>
                      </a:cxn>
                      <a:cxn ang="0">
                        <a:pos x="14" y="23"/>
                      </a:cxn>
                      <a:cxn ang="0">
                        <a:pos x="32" y="11"/>
                      </a:cxn>
                      <a:cxn ang="0">
                        <a:pos x="79" y="0"/>
                      </a:cxn>
                      <a:cxn ang="0">
                        <a:pos x="176" y="4"/>
                      </a:cxn>
                      <a:cxn ang="0">
                        <a:pos x="237" y="25"/>
                      </a:cxn>
                      <a:cxn ang="0">
                        <a:pos x="291" y="58"/>
                      </a:cxn>
                      <a:cxn ang="0">
                        <a:pos x="311" y="110"/>
                      </a:cxn>
                      <a:cxn ang="0">
                        <a:pos x="301" y="127"/>
                      </a:cxn>
                      <a:cxn ang="0">
                        <a:pos x="277" y="116"/>
                      </a:cxn>
                      <a:cxn ang="0">
                        <a:pos x="257" y="100"/>
                      </a:cxn>
                      <a:cxn ang="0">
                        <a:pos x="231" y="79"/>
                      </a:cxn>
                      <a:cxn ang="0">
                        <a:pos x="204" y="58"/>
                      </a:cxn>
                      <a:cxn ang="0">
                        <a:pos x="183" y="47"/>
                      </a:cxn>
                      <a:cxn ang="0">
                        <a:pos x="98" y="26"/>
                      </a:cxn>
                      <a:cxn ang="0">
                        <a:pos x="19" y="54"/>
                      </a:cxn>
                      <a:cxn ang="0">
                        <a:pos x="3" y="57"/>
                      </a:cxn>
                      <a:cxn ang="0">
                        <a:pos x="0" y="41"/>
                      </a:cxn>
                      <a:cxn ang="0">
                        <a:pos x="0" y="41"/>
                      </a:cxn>
                    </a:cxnLst>
                    <a:rect l="0" t="0" r="r" b="b"/>
                    <a:pathLst>
                      <a:path w="311" h="127">
                        <a:moveTo>
                          <a:pt x="0" y="41"/>
                        </a:moveTo>
                        <a:lnTo>
                          <a:pt x="14" y="23"/>
                        </a:lnTo>
                        <a:lnTo>
                          <a:pt x="32" y="11"/>
                        </a:lnTo>
                        <a:lnTo>
                          <a:pt x="79" y="0"/>
                        </a:lnTo>
                        <a:lnTo>
                          <a:pt x="176" y="4"/>
                        </a:lnTo>
                        <a:lnTo>
                          <a:pt x="237" y="25"/>
                        </a:lnTo>
                        <a:lnTo>
                          <a:pt x="291" y="58"/>
                        </a:lnTo>
                        <a:lnTo>
                          <a:pt x="311" y="110"/>
                        </a:lnTo>
                        <a:lnTo>
                          <a:pt x="301" y="127"/>
                        </a:lnTo>
                        <a:lnTo>
                          <a:pt x="277" y="116"/>
                        </a:lnTo>
                        <a:lnTo>
                          <a:pt x="257" y="100"/>
                        </a:lnTo>
                        <a:lnTo>
                          <a:pt x="231" y="79"/>
                        </a:lnTo>
                        <a:lnTo>
                          <a:pt x="204" y="58"/>
                        </a:lnTo>
                        <a:lnTo>
                          <a:pt x="183" y="47"/>
                        </a:lnTo>
                        <a:lnTo>
                          <a:pt x="98" y="26"/>
                        </a:lnTo>
                        <a:lnTo>
                          <a:pt x="19" y="54"/>
                        </a:lnTo>
                        <a:lnTo>
                          <a:pt x="3" y="57"/>
                        </a:lnTo>
                        <a:lnTo>
                          <a:pt x="0" y="41"/>
                        </a:lnTo>
                        <a:lnTo>
                          <a:pt x="0" y="41"/>
                        </a:lnTo>
                        <a:close/>
                      </a:path>
                    </a:pathLst>
                  </a:custGeom>
                  <a:solidFill>
                    <a:srgbClr val="000000"/>
                  </a:solidFill>
                  <a:ln w="9525">
                    <a:noFill/>
                    <a:round/>
                    <a:headEnd/>
                    <a:tailEnd/>
                  </a:ln>
                </p:spPr>
                <p:txBody>
                  <a:bodyPr/>
                  <a:lstStyle/>
                  <a:p>
                    <a:pPr>
                      <a:defRPr/>
                    </a:pPr>
                    <a:endParaRPr lang="en-US">
                      <a:cs typeface="+mn-cs"/>
                    </a:endParaRPr>
                  </a:p>
                </p:txBody>
              </p:sp>
              <p:sp>
                <p:nvSpPr>
                  <p:cNvPr id="239" name="Freeform 131"/>
                  <p:cNvSpPr>
                    <a:spLocks/>
                  </p:cNvSpPr>
                  <p:nvPr/>
                </p:nvSpPr>
                <p:spPr bwMode="auto">
                  <a:xfrm>
                    <a:off x="2632" y="3432"/>
                    <a:ext cx="115" cy="18"/>
                  </a:xfrm>
                  <a:custGeom>
                    <a:avLst/>
                    <a:gdLst/>
                    <a:ahLst/>
                    <a:cxnLst>
                      <a:cxn ang="0">
                        <a:pos x="8" y="52"/>
                      </a:cxn>
                      <a:cxn ang="0">
                        <a:pos x="35" y="40"/>
                      </a:cxn>
                      <a:cxn ang="0">
                        <a:pos x="78" y="22"/>
                      </a:cxn>
                      <a:cxn ang="0">
                        <a:pos x="151" y="0"/>
                      </a:cxn>
                      <a:cxn ang="0">
                        <a:pos x="364" y="21"/>
                      </a:cxn>
                      <a:cxn ang="0">
                        <a:pos x="569" y="70"/>
                      </a:cxn>
                      <a:cxn ang="0">
                        <a:pos x="578" y="85"/>
                      </a:cxn>
                      <a:cxn ang="0">
                        <a:pos x="563" y="94"/>
                      </a:cxn>
                      <a:cxn ang="0">
                        <a:pos x="466" y="71"/>
                      </a:cxn>
                      <a:cxn ang="0">
                        <a:pos x="311" y="44"/>
                      </a:cxn>
                      <a:cxn ang="0">
                        <a:pos x="154" y="40"/>
                      </a:cxn>
                      <a:cxn ang="0">
                        <a:pos x="85" y="57"/>
                      </a:cxn>
                      <a:cxn ang="0">
                        <a:pos x="17" y="75"/>
                      </a:cxn>
                      <a:cxn ang="0">
                        <a:pos x="0" y="68"/>
                      </a:cxn>
                      <a:cxn ang="0">
                        <a:pos x="8" y="52"/>
                      </a:cxn>
                      <a:cxn ang="0">
                        <a:pos x="8" y="52"/>
                      </a:cxn>
                    </a:cxnLst>
                    <a:rect l="0" t="0" r="r" b="b"/>
                    <a:pathLst>
                      <a:path w="578" h="94">
                        <a:moveTo>
                          <a:pt x="8" y="52"/>
                        </a:moveTo>
                        <a:lnTo>
                          <a:pt x="35" y="40"/>
                        </a:lnTo>
                        <a:lnTo>
                          <a:pt x="78" y="22"/>
                        </a:lnTo>
                        <a:lnTo>
                          <a:pt x="151" y="0"/>
                        </a:lnTo>
                        <a:lnTo>
                          <a:pt x="364" y="21"/>
                        </a:lnTo>
                        <a:lnTo>
                          <a:pt x="569" y="70"/>
                        </a:lnTo>
                        <a:lnTo>
                          <a:pt x="578" y="85"/>
                        </a:lnTo>
                        <a:lnTo>
                          <a:pt x="563" y="94"/>
                        </a:lnTo>
                        <a:lnTo>
                          <a:pt x="466" y="71"/>
                        </a:lnTo>
                        <a:lnTo>
                          <a:pt x="311" y="44"/>
                        </a:lnTo>
                        <a:lnTo>
                          <a:pt x="154" y="40"/>
                        </a:lnTo>
                        <a:lnTo>
                          <a:pt x="85" y="57"/>
                        </a:lnTo>
                        <a:lnTo>
                          <a:pt x="17" y="75"/>
                        </a:lnTo>
                        <a:lnTo>
                          <a:pt x="0" y="68"/>
                        </a:lnTo>
                        <a:lnTo>
                          <a:pt x="8" y="52"/>
                        </a:lnTo>
                        <a:lnTo>
                          <a:pt x="8" y="52"/>
                        </a:lnTo>
                        <a:close/>
                      </a:path>
                    </a:pathLst>
                  </a:custGeom>
                  <a:solidFill>
                    <a:srgbClr val="000000"/>
                  </a:solidFill>
                  <a:ln w="9525">
                    <a:noFill/>
                    <a:round/>
                    <a:headEnd/>
                    <a:tailEnd/>
                  </a:ln>
                </p:spPr>
                <p:txBody>
                  <a:bodyPr/>
                  <a:lstStyle/>
                  <a:p>
                    <a:pPr>
                      <a:defRPr/>
                    </a:pPr>
                    <a:endParaRPr lang="en-US">
                      <a:cs typeface="+mn-cs"/>
                    </a:endParaRPr>
                  </a:p>
                </p:txBody>
              </p:sp>
              <p:sp>
                <p:nvSpPr>
                  <p:cNvPr id="240" name="Freeform 132"/>
                  <p:cNvSpPr>
                    <a:spLocks/>
                  </p:cNvSpPr>
                  <p:nvPr/>
                </p:nvSpPr>
                <p:spPr bwMode="auto">
                  <a:xfrm>
                    <a:off x="2616" y="3428"/>
                    <a:ext cx="197" cy="57"/>
                  </a:xfrm>
                  <a:custGeom>
                    <a:avLst/>
                    <a:gdLst/>
                    <a:ahLst/>
                    <a:cxnLst>
                      <a:cxn ang="0">
                        <a:pos x="13" y="254"/>
                      </a:cxn>
                      <a:cxn ang="0">
                        <a:pos x="298" y="246"/>
                      </a:cxn>
                      <a:cxn ang="0">
                        <a:pos x="580" y="201"/>
                      </a:cxn>
                      <a:cxn ang="0">
                        <a:pos x="685" y="164"/>
                      </a:cxn>
                      <a:cxn ang="0">
                        <a:pos x="780" y="115"/>
                      </a:cxn>
                      <a:cxn ang="0">
                        <a:pos x="826" y="88"/>
                      </a:cxn>
                      <a:cxn ang="0">
                        <a:pos x="871" y="60"/>
                      </a:cxn>
                      <a:cxn ang="0">
                        <a:pos x="917" y="31"/>
                      </a:cxn>
                      <a:cxn ang="0">
                        <a:pos x="966" y="3"/>
                      </a:cxn>
                      <a:cxn ang="0">
                        <a:pos x="987" y="0"/>
                      </a:cxn>
                      <a:cxn ang="0">
                        <a:pos x="982" y="20"/>
                      </a:cxn>
                      <a:cxn ang="0">
                        <a:pos x="965" y="47"/>
                      </a:cxn>
                      <a:cxn ang="0">
                        <a:pos x="948" y="68"/>
                      </a:cxn>
                      <a:cxn ang="0">
                        <a:pos x="924" y="89"/>
                      </a:cxn>
                      <a:cxn ang="0">
                        <a:pos x="896" y="110"/>
                      </a:cxn>
                      <a:cxn ang="0">
                        <a:pos x="833" y="145"/>
                      </a:cxn>
                      <a:cxn ang="0">
                        <a:pos x="760" y="178"/>
                      </a:cxn>
                      <a:cxn ang="0">
                        <a:pos x="684" y="206"/>
                      </a:cxn>
                      <a:cxn ang="0">
                        <a:pos x="604" y="229"/>
                      </a:cxn>
                      <a:cxn ang="0">
                        <a:pos x="527" y="247"/>
                      </a:cxn>
                      <a:cxn ang="0">
                        <a:pos x="388" y="271"/>
                      </a:cxn>
                      <a:cxn ang="0">
                        <a:pos x="200" y="282"/>
                      </a:cxn>
                      <a:cxn ang="0">
                        <a:pos x="13" y="278"/>
                      </a:cxn>
                      <a:cxn ang="0">
                        <a:pos x="0" y="267"/>
                      </a:cxn>
                      <a:cxn ang="0">
                        <a:pos x="13" y="254"/>
                      </a:cxn>
                      <a:cxn ang="0">
                        <a:pos x="13" y="254"/>
                      </a:cxn>
                    </a:cxnLst>
                    <a:rect l="0" t="0" r="r" b="b"/>
                    <a:pathLst>
                      <a:path w="987" h="282">
                        <a:moveTo>
                          <a:pt x="13" y="254"/>
                        </a:moveTo>
                        <a:lnTo>
                          <a:pt x="298" y="246"/>
                        </a:lnTo>
                        <a:lnTo>
                          <a:pt x="580" y="201"/>
                        </a:lnTo>
                        <a:lnTo>
                          <a:pt x="685" y="164"/>
                        </a:lnTo>
                        <a:lnTo>
                          <a:pt x="780" y="115"/>
                        </a:lnTo>
                        <a:lnTo>
                          <a:pt x="826" y="88"/>
                        </a:lnTo>
                        <a:lnTo>
                          <a:pt x="871" y="60"/>
                        </a:lnTo>
                        <a:lnTo>
                          <a:pt x="917" y="31"/>
                        </a:lnTo>
                        <a:lnTo>
                          <a:pt x="966" y="3"/>
                        </a:lnTo>
                        <a:lnTo>
                          <a:pt x="987" y="0"/>
                        </a:lnTo>
                        <a:lnTo>
                          <a:pt x="982" y="20"/>
                        </a:lnTo>
                        <a:lnTo>
                          <a:pt x="965" y="47"/>
                        </a:lnTo>
                        <a:lnTo>
                          <a:pt x="948" y="68"/>
                        </a:lnTo>
                        <a:lnTo>
                          <a:pt x="924" y="89"/>
                        </a:lnTo>
                        <a:lnTo>
                          <a:pt x="896" y="110"/>
                        </a:lnTo>
                        <a:lnTo>
                          <a:pt x="833" y="145"/>
                        </a:lnTo>
                        <a:lnTo>
                          <a:pt x="760" y="178"/>
                        </a:lnTo>
                        <a:lnTo>
                          <a:pt x="684" y="206"/>
                        </a:lnTo>
                        <a:lnTo>
                          <a:pt x="604" y="229"/>
                        </a:lnTo>
                        <a:lnTo>
                          <a:pt x="527" y="247"/>
                        </a:lnTo>
                        <a:lnTo>
                          <a:pt x="388" y="271"/>
                        </a:lnTo>
                        <a:lnTo>
                          <a:pt x="200" y="282"/>
                        </a:lnTo>
                        <a:lnTo>
                          <a:pt x="13" y="278"/>
                        </a:lnTo>
                        <a:lnTo>
                          <a:pt x="0" y="267"/>
                        </a:lnTo>
                        <a:lnTo>
                          <a:pt x="13" y="254"/>
                        </a:lnTo>
                        <a:lnTo>
                          <a:pt x="13" y="254"/>
                        </a:lnTo>
                        <a:close/>
                      </a:path>
                    </a:pathLst>
                  </a:custGeom>
                  <a:solidFill>
                    <a:srgbClr val="000000"/>
                  </a:solidFill>
                  <a:ln w="9525">
                    <a:noFill/>
                    <a:round/>
                    <a:headEnd/>
                    <a:tailEnd/>
                  </a:ln>
                </p:spPr>
                <p:txBody>
                  <a:bodyPr/>
                  <a:lstStyle/>
                  <a:p>
                    <a:pPr>
                      <a:defRPr/>
                    </a:pPr>
                    <a:endParaRPr lang="en-US">
                      <a:cs typeface="+mn-cs"/>
                    </a:endParaRPr>
                  </a:p>
                </p:txBody>
              </p:sp>
              <p:sp>
                <p:nvSpPr>
                  <p:cNvPr id="241" name="Freeform 133"/>
                  <p:cNvSpPr>
                    <a:spLocks/>
                  </p:cNvSpPr>
                  <p:nvPr/>
                </p:nvSpPr>
                <p:spPr bwMode="auto">
                  <a:xfrm>
                    <a:off x="2709" y="3416"/>
                    <a:ext cx="92" cy="25"/>
                  </a:xfrm>
                  <a:custGeom>
                    <a:avLst/>
                    <a:gdLst/>
                    <a:ahLst/>
                    <a:cxnLst>
                      <a:cxn ang="0">
                        <a:pos x="0" y="120"/>
                      </a:cxn>
                      <a:cxn ang="0">
                        <a:pos x="34" y="99"/>
                      </a:cxn>
                      <a:cxn ang="0">
                        <a:pos x="69" y="80"/>
                      </a:cxn>
                      <a:cxn ang="0">
                        <a:pos x="143" y="45"/>
                      </a:cxn>
                      <a:cxn ang="0">
                        <a:pos x="220" y="17"/>
                      </a:cxn>
                      <a:cxn ang="0">
                        <a:pos x="296" y="0"/>
                      </a:cxn>
                      <a:cxn ang="0">
                        <a:pos x="452" y="16"/>
                      </a:cxn>
                      <a:cxn ang="0">
                        <a:pos x="460" y="31"/>
                      </a:cxn>
                      <a:cxn ang="0">
                        <a:pos x="445" y="39"/>
                      </a:cxn>
                      <a:cxn ang="0">
                        <a:pos x="286" y="34"/>
                      </a:cxn>
                      <a:cxn ang="0">
                        <a:pos x="132" y="83"/>
                      </a:cxn>
                      <a:cxn ang="0">
                        <a:pos x="81" y="106"/>
                      </a:cxn>
                      <a:cxn ang="0">
                        <a:pos x="31" y="128"/>
                      </a:cxn>
                      <a:cxn ang="0">
                        <a:pos x="0" y="120"/>
                      </a:cxn>
                      <a:cxn ang="0">
                        <a:pos x="0" y="120"/>
                      </a:cxn>
                    </a:cxnLst>
                    <a:rect l="0" t="0" r="r" b="b"/>
                    <a:pathLst>
                      <a:path w="460" h="128">
                        <a:moveTo>
                          <a:pt x="0" y="120"/>
                        </a:moveTo>
                        <a:lnTo>
                          <a:pt x="34" y="99"/>
                        </a:lnTo>
                        <a:lnTo>
                          <a:pt x="69" y="80"/>
                        </a:lnTo>
                        <a:lnTo>
                          <a:pt x="143" y="45"/>
                        </a:lnTo>
                        <a:lnTo>
                          <a:pt x="220" y="17"/>
                        </a:lnTo>
                        <a:lnTo>
                          <a:pt x="296" y="0"/>
                        </a:lnTo>
                        <a:lnTo>
                          <a:pt x="452" y="16"/>
                        </a:lnTo>
                        <a:lnTo>
                          <a:pt x="460" y="31"/>
                        </a:lnTo>
                        <a:lnTo>
                          <a:pt x="445" y="39"/>
                        </a:lnTo>
                        <a:lnTo>
                          <a:pt x="286" y="34"/>
                        </a:lnTo>
                        <a:lnTo>
                          <a:pt x="132" y="83"/>
                        </a:lnTo>
                        <a:lnTo>
                          <a:pt x="81" y="106"/>
                        </a:lnTo>
                        <a:lnTo>
                          <a:pt x="31" y="128"/>
                        </a:lnTo>
                        <a:lnTo>
                          <a:pt x="0" y="120"/>
                        </a:lnTo>
                        <a:lnTo>
                          <a:pt x="0" y="120"/>
                        </a:lnTo>
                        <a:close/>
                      </a:path>
                    </a:pathLst>
                  </a:custGeom>
                  <a:solidFill>
                    <a:srgbClr val="000000"/>
                  </a:solidFill>
                  <a:ln w="9525">
                    <a:noFill/>
                    <a:round/>
                    <a:headEnd/>
                    <a:tailEnd/>
                  </a:ln>
                </p:spPr>
                <p:txBody>
                  <a:bodyPr/>
                  <a:lstStyle/>
                  <a:p>
                    <a:pPr>
                      <a:defRPr/>
                    </a:pPr>
                    <a:endParaRPr lang="en-US">
                      <a:cs typeface="+mn-cs"/>
                    </a:endParaRPr>
                  </a:p>
                </p:txBody>
              </p:sp>
              <p:sp>
                <p:nvSpPr>
                  <p:cNvPr id="242" name="Freeform 134"/>
                  <p:cNvSpPr>
                    <a:spLocks/>
                  </p:cNvSpPr>
                  <p:nvPr/>
                </p:nvSpPr>
                <p:spPr bwMode="auto">
                  <a:xfrm>
                    <a:off x="2780" y="3420"/>
                    <a:ext cx="27" cy="14"/>
                  </a:xfrm>
                  <a:custGeom>
                    <a:avLst/>
                    <a:gdLst/>
                    <a:ahLst/>
                    <a:cxnLst>
                      <a:cxn ang="0">
                        <a:pos x="7" y="28"/>
                      </a:cxn>
                      <a:cxn ang="0">
                        <a:pos x="24" y="12"/>
                      </a:cxn>
                      <a:cxn ang="0">
                        <a:pos x="41" y="0"/>
                      </a:cxn>
                      <a:cxn ang="0">
                        <a:pos x="127" y="1"/>
                      </a:cxn>
                      <a:cxn ang="0">
                        <a:pos x="139" y="12"/>
                      </a:cxn>
                      <a:cxn ang="0">
                        <a:pos x="127" y="25"/>
                      </a:cxn>
                      <a:cxn ang="0">
                        <a:pos x="80" y="42"/>
                      </a:cxn>
                      <a:cxn ang="0">
                        <a:pos x="32" y="67"/>
                      </a:cxn>
                      <a:cxn ang="0">
                        <a:pos x="0" y="61"/>
                      </a:cxn>
                      <a:cxn ang="0">
                        <a:pos x="7" y="28"/>
                      </a:cxn>
                      <a:cxn ang="0">
                        <a:pos x="7" y="28"/>
                      </a:cxn>
                    </a:cxnLst>
                    <a:rect l="0" t="0" r="r" b="b"/>
                    <a:pathLst>
                      <a:path w="139" h="67">
                        <a:moveTo>
                          <a:pt x="7" y="28"/>
                        </a:moveTo>
                        <a:lnTo>
                          <a:pt x="24" y="12"/>
                        </a:lnTo>
                        <a:lnTo>
                          <a:pt x="41" y="0"/>
                        </a:lnTo>
                        <a:lnTo>
                          <a:pt x="127" y="1"/>
                        </a:lnTo>
                        <a:lnTo>
                          <a:pt x="139" y="12"/>
                        </a:lnTo>
                        <a:lnTo>
                          <a:pt x="127" y="25"/>
                        </a:lnTo>
                        <a:lnTo>
                          <a:pt x="80" y="42"/>
                        </a:lnTo>
                        <a:lnTo>
                          <a:pt x="32" y="67"/>
                        </a:lnTo>
                        <a:lnTo>
                          <a:pt x="0" y="61"/>
                        </a:lnTo>
                        <a:lnTo>
                          <a:pt x="7" y="28"/>
                        </a:lnTo>
                        <a:lnTo>
                          <a:pt x="7" y="28"/>
                        </a:lnTo>
                        <a:close/>
                      </a:path>
                    </a:pathLst>
                  </a:custGeom>
                  <a:solidFill>
                    <a:srgbClr val="000000"/>
                  </a:solidFill>
                  <a:ln w="9525">
                    <a:noFill/>
                    <a:round/>
                    <a:headEnd/>
                    <a:tailEnd/>
                  </a:ln>
                </p:spPr>
                <p:txBody>
                  <a:bodyPr/>
                  <a:lstStyle/>
                  <a:p>
                    <a:pPr>
                      <a:defRPr/>
                    </a:pPr>
                    <a:endParaRPr lang="en-US">
                      <a:cs typeface="+mn-cs"/>
                    </a:endParaRPr>
                  </a:p>
                </p:txBody>
              </p:sp>
              <p:sp>
                <p:nvSpPr>
                  <p:cNvPr id="243" name="Freeform 135"/>
                  <p:cNvSpPr>
                    <a:spLocks/>
                  </p:cNvSpPr>
                  <p:nvPr/>
                </p:nvSpPr>
                <p:spPr bwMode="auto">
                  <a:xfrm>
                    <a:off x="2776" y="3452"/>
                    <a:ext cx="23" cy="9"/>
                  </a:xfrm>
                  <a:custGeom>
                    <a:avLst/>
                    <a:gdLst/>
                    <a:ahLst/>
                    <a:cxnLst>
                      <a:cxn ang="0">
                        <a:pos x="17" y="0"/>
                      </a:cxn>
                      <a:cxn ang="0">
                        <a:pos x="62" y="15"/>
                      </a:cxn>
                      <a:cxn ang="0">
                        <a:pos x="109" y="24"/>
                      </a:cxn>
                      <a:cxn ang="0">
                        <a:pos x="118" y="38"/>
                      </a:cxn>
                      <a:cxn ang="0">
                        <a:pos x="104" y="47"/>
                      </a:cxn>
                      <a:cxn ang="0">
                        <a:pos x="6" y="22"/>
                      </a:cxn>
                      <a:cxn ang="0">
                        <a:pos x="0" y="5"/>
                      </a:cxn>
                      <a:cxn ang="0">
                        <a:pos x="17" y="0"/>
                      </a:cxn>
                      <a:cxn ang="0">
                        <a:pos x="17" y="0"/>
                      </a:cxn>
                    </a:cxnLst>
                    <a:rect l="0" t="0" r="r" b="b"/>
                    <a:pathLst>
                      <a:path w="118" h="47">
                        <a:moveTo>
                          <a:pt x="17" y="0"/>
                        </a:moveTo>
                        <a:lnTo>
                          <a:pt x="62" y="15"/>
                        </a:lnTo>
                        <a:lnTo>
                          <a:pt x="109" y="24"/>
                        </a:lnTo>
                        <a:lnTo>
                          <a:pt x="118" y="38"/>
                        </a:lnTo>
                        <a:lnTo>
                          <a:pt x="104" y="47"/>
                        </a:lnTo>
                        <a:lnTo>
                          <a:pt x="6" y="22"/>
                        </a:lnTo>
                        <a:lnTo>
                          <a:pt x="0" y="5"/>
                        </a:lnTo>
                        <a:lnTo>
                          <a:pt x="17" y="0"/>
                        </a:lnTo>
                        <a:lnTo>
                          <a:pt x="17" y="0"/>
                        </a:lnTo>
                        <a:close/>
                      </a:path>
                    </a:pathLst>
                  </a:custGeom>
                  <a:solidFill>
                    <a:srgbClr val="000000"/>
                  </a:solidFill>
                  <a:ln w="9525">
                    <a:noFill/>
                    <a:round/>
                    <a:headEnd/>
                    <a:tailEnd/>
                  </a:ln>
                </p:spPr>
                <p:txBody>
                  <a:bodyPr/>
                  <a:lstStyle/>
                  <a:p>
                    <a:pPr>
                      <a:defRPr/>
                    </a:pPr>
                    <a:endParaRPr lang="en-US">
                      <a:cs typeface="+mn-cs"/>
                    </a:endParaRPr>
                  </a:p>
                </p:txBody>
              </p:sp>
              <p:sp>
                <p:nvSpPr>
                  <p:cNvPr id="244" name="Freeform 136"/>
                  <p:cNvSpPr>
                    <a:spLocks/>
                  </p:cNvSpPr>
                  <p:nvPr/>
                </p:nvSpPr>
                <p:spPr bwMode="auto">
                  <a:xfrm>
                    <a:off x="2743" y="3465"/>
                    <a:ext cx="49" cy="8"/>
                  </a:xfrm>
                  <a:custGeom>
                    <a:avLst/>
                    <a:gdLst/>
                    <a:ahLst/>
                    <a:cxnLst>
                      <a:cxn ang="0">
                        <a:pos x="13" y="9"/>
                      </a:cxn>
                      <a:cxn ang="0">
                        <a:pos x="115" y="2"/>
                      </a:cxn>
                      <a:cxn ang="0">
                        <a:pos x="229" y="0"/>
                      </a:cxn>
                      <a:cxn ang="0">
                        <a:pos x="243" y="10"/>
                      </a:cxn>
                      <a:cxn ang="0">
                        <a:pos x="234" y="24"/>
                      </a:cxn>
                      <a:cxn ang="0">
                        <a:pos x="115" y="44"/>
                      </a:cxn>
                      <a:cxn ang="0">
                        <a:pos x="13" y="33"/>
                      </a:cxn>
                      <a:cxn ang="0">
                        <a:pos x="0" y="20"/>
                      </a:cxn>
                      <a:cxn ang="0">
                        <a:pos x="13" y="9"/>
                      </a:cxn>
                      <a:cxn ang="0">
                        <a:pos x="13" y="9"/>
                      </a:cxn>
                    </a:cxnLst>
                    <a:rect l="0" t="0" r="r" b="b"/>
                    <a:pathLst>
                      <a:path w="243" h="44">
                        <a:moveTo>
                          <a:pt x="13" y="9"/>
                        </a:moveTo>
                        <a:lnTo>
                          <a:pt x="115" y="2"/>
                        </a:lnTo>
                        <a:lnTo>
                          <a:pt x="229" y="0"/>
                        </a:lnTo>
                        <a:lnTo>
                          <a:pt x="243" y="10"/>
                        </a:lnTo>
                        <a:lnTo>
                          <a:pt x="234" y="24"/>
                        </a:lnTo>
                        <a:lnTo>
                          <a:pt x="115" y="44"/>
                        </a:lnTo>
                        <a:lnTo>
                          <a:pt x="13" y="33"/>
                        </a:lnTo>
                        <a:lnTo>
                          <a:pt x="0" y="20"/>
                        </a:lnTo>
                        <a:lnTo>
                          <a:pt x="13" y="9"/>
                        </a:lnTo>
                        <a:lnTo>
                          <a:pt x="13" y="9"/>
                        </a:lnTo>
                        <a:close/>
                      </a:path>
                    </a:pathLst>
                  </a:custGeom>
                  <a:solidFill>
                    <a:srgbClr val="000000"/>
                  </a:solidFill>
                  <a:ln w="9525">
                    <a:noFill/>
                    <a:round/>
                    <a:headEnd/>
                    <a:tailEnd/>
                  </a:ln>
                </p:spPr>
                <p:txBody>
                  <a:bodyPr/>
                  <a:lstStyle/>
                  <a:p>
                    <a:pPr>
                      <a:defRPr/>
                    </a:pPr>
                    <a:endParaRPr lang="en-US">
                      <a:cs typeface="+mn-cs"/>
                    </a:endParaRPr>
                  </a:p>
                </p:txBody>
              </p:sp>
              <p:sp>
                <p:nvSpPr>
                  <p:cNvPr id="245" name="Freeform 137"/>
                  <p:cNvSpPr>
                    <a:spLocks/>
                  </p:cNvSpPr>
                  <p:nvPr/>
                </p:nvSpPr>
                <p:spPr bwMode="auto">
                  <a:xfrm>
                    <a:off x="2633" y="3443"/>
                    <a:ext cx="69" cy="15"/>
                  </a:xfrm>
                  <a:custGeom>
                    <a:avLst/>
                    <a:gdLst/>
                    <a:ahLst/>
                    <a:cxnLst>
                      <a:cxn ang="0">
                        <a:pos x="15" y="0"/>
                      </a:cxn>
                      <a:cxn ang="0">
                        <a:pos x="87" y="14"/>
                      </a:cxn>
                      <a:cxn ang="0">
                        <a:pos x="213" y="26"/>
                      </a:cxn>
                      <a:cxn ang="0">
                        <a:pos x="335" y="51"/>
                      </a:cxn>
                      <a:cxn ang="0">
                        <a:pos x="347" y="64"/>
                      </a:cxn>
                      <a:cxn ang="0">
                        <a:pos x="333" y="75"/>
                      </a:cxn>
                      <a:cxn ang="0">
                        <a:pos x="169" y="61"/>
                      </a:cxn>
                      <a:cxn ang="0">
                        <a:pos x="8" y="23"/>
                      </a:cxn>
                      <a:cxn ang="0">
                        <a:pos x="0" y="8"/>
                      </a:cxn>
                      <a:cxn ang="0">
                        <a:pos x="15" y="0"/>
                      </a:cxn>
                      <a:cxn ang="0">
                        <a:pos x="15" y="0"/>
                      </a:cxn>
                    </a:cxnLst>
                    <a:rect l="0" t="0" r="r" b="b"/>
                    <a:pathLst>
                      <a:path w="347" h="75">
                        <a:moveTo>
                          <a:pt x="15" y="0"/>
                        </a:moveTo>
                        <a:lnTo>
                          <a:pt x="87" y="14"/>
                        </a:lnTo>
                        <a:lnTo>
                          <a:pt x="213" y="26"/>
                        </a:lnTo>
                        <a:lnTo>
                          <a:pt x="335" y="51"/>
                        </a:lnTo>
                        <a:lnTo>
                          <a:pt x="347" y="64"/>
                        </a:lnTo>
                        <a:lnTo>
                          <a:pt x="333" y="75"/>
                        </a:lnTo>
                        <a:lnTo>
                          <a:pt x="169" y="61"/>
                        </a:lnTo>
                        <a:lnTo>
                          <a:pt x="8" y="23"/>
                        </a:lnTo>
                        <a:lnTo>
                          <a:pt x="0" y="8"/>
                        </a:lnTo>
                        <a:lnTo>
                          <a:pt x="15" y="0"/>
                        </a:lnTo>
                        <a:lnTo>
                          <a:pt x="15" y="0"/>
                        </a:lnTo>
                        <a:close/>
                      </a:path>
                    </a:pathLst>
                  </a:custGeom>
                  <a:solidFill>
                    <a:srgbClr val="000000"/>
                  </a:solidFill>
                  <a:ln w="9525">
                    <a:noFill/>
                    <a:round/>
                    <a:headEnd/>
                    <a:tailEnd/>
                  </a:ln>
                </p:spPr>
                <p:txBody>
                  <a:bodyPr/>
                  <a:lstStyle/>
                  <a:p>
                    <a:pPr>
                      <a:defRPr/>
                    </a:pPr>
                    <a:endParaRPr lang="en-US">
                      <a:cs typeface="+mn-cs"/>
                    </a:endParaRPr>
                  </a:p>
                </p:txBody>
              </p:sp>
              <p:sp>
                <p:nvSpPr>
                  <p:cNvPr id="246" name="Freeform 138"/>
                  <p:cNvSpPr>
                    <a:spLocks/>
                  </p:cNvSpPr>
                  <p:nvPr/>
                </p:nvSpPr>
                <p:spPr bwMode="auto">
                  <a:xfrm>
                    <a:off x="2636" y="3452"/>
                    <a:ext cx="57" cy="16"/>
                  </a:xfrm>
                  <a:custGeom>
                    <a:avLst/>
                    <a:gdLst/>
                    <a:ahLst/>
                    <a:cxnLst>
                      <a:cxn ang="0">
                        <a:pos x="275" y="24"/>
                      </a:cxn>
                      <a:cxn ang="0">
                        <a:pos x="216" y="49"/>
                      </a:cxn>
                      <a:cxn ang="0">
                        <a:pos x="154" y="65"/>
                      </a:cxn>
                      <a:cxn ang="0">
                        <a:pos x="14" y="82"/>
                      </a:cxn>
                      <a:cxn ang="0">
                        <a:pos x="0" y="71"/>
                      </a:cxn>
                      <a:cxn ang="0">
                        <a:pos x="9" y="57"/>
                      </a:cxn>
                      <a:cxn ang="0">
                        <a:pos x="148" y="33"/>
                      </a:cxn>
                      <a:cxn ang="0">
                        <a:pos x="267" y="0"/>
                      </a:cxn>
                      <a:cxn ang="0">
                        <a:pos x="284" y="8"/>
                      </a:cxn>
                      <a:cxn ang="0">
                        <a:pos x="275" y="24"/>
                      </a:cxn>
                      <a:cxn ang="0">
                        <a:pos x="275" y="24"/>
                      </a:cxn>
                    </a:cxnLst>
                    <a:rect l="0" t="0" r="r" b="b"/>
                    <a:pathLst>
                      <a:path w="284" h="82">
                        <a:moveTo>
                          <a:pt x="275" y="24"/>
                        </a:moveTo>
                        <a:lnTo>
                          <a:pt x="216" y="49"/>
                        </a:lnTo>
                        <a:lnTo>
                          <a:pt x="154" y="65"/>
                        </a:lnTo>
                        <a:lnTo>
                          <a:pt x="14" y="82"/>
                        </a:lnTo>
                        <a:lnTo>
                          <a:pt x="0" y="71"/>
                        </a:lnTo>
                        <a:lnTo>
                          <a:pt x="9" y="57"/>
                        </a:lnTo>
                        <a:lnTo>
                          <a:pt x="148" y="33"/>
                        </a:lnTo>
                        <a:lnTo>
                          <a:pt x="267" y="0"/>
                        </a:lnTo>
                        <a:lnTo>
                          <a:pt x="284" y="8"/>
                        </a:lnTo>
                        <a:lnTo>
                          <a:pt x="275" y="24"/>
                        </a:lnTo>
                        <a:lnTo>
                          <a:pt x="275" y="24"/>
                        </a:lnTo>
                        <a:close/>
                      </a:path>
                    </a:pathLst>
                  </a:custGeom>
                  <a:solidFill>
                    <a:srgbClr val="000000"/>
                  </a:solidFill>
                  <a:ln w="9525">
                    <a:noFill/>
                    <a:round/>
                    <a:headEnd/>
                    <a:tailEnd/>
                  </a:ln>
                </p:spPr>
                <p:txBody>
                  <a:bodyPr/>
                  <a:lstStyle/>
                  <a:p>
                    <a:pPr>
                      <a:defRPr/>
                    </a:pPr>
                    <a:endParaRPr lang="en-US">
                      <a:cs typeface="+mn-cs"/>
                    </a:endParaRPr>
                  </a:p>
                </p:txBody>
              </p:sp>
              <p:sp>
                <p:nvSpPr>
                  <p:cNvPr id="247" name="Freeform 139"/>
                  <p:cNvSpPr>
                    <a:spLocks/>
                  </p:cNvSpPr>
                  <p:nvPr/>
                </p:nvSpPr>
                <p:spPr bwMode="auto">
                  <a:xfrm>
                    <a:off x="2605" y="3453"/>
                    <a:ext cx="28" cy="17"/>
                  </a:xfrm>
                  <a:custGeom>
                    <a:avLst/>
                    <a:gdLst/>
                    <a:ahLst/>
                    <a:cxnLst>
                      <a:cxn ang="0">
                        <a:pos x="124" y="76"/>
                      </a:cxn>
                      <a:cxn ang="0">
                        <a:pos x="102" y="54"/>
                      </a:cxn>
                      <a:cxn ang="0">
                        <a:pos x="74" y="40"/>
                      </a:cxn>
                      <a:cxn ang="0">
                        <a:pos x="34" y="40"/>
                      </a:cxn>
                      <a:cxn ang="0">
                        <a:pos x="30" y="70"/>
                      </a:cxn>
                      <a:cxn ang="0">
                        <a:pos x="14" y="83"/>
                      </a:cxn>
                      <a:cxn ang="0">
                        <a:pos x="0" y="65"/>
                      </a:cxn>
                      <a:cxn ang="0">
                        <a:pos x="15" y="9"/>
                      </a:cxn>
                      <a:cxn ang="0">
                        <a:pos x="72" y="0"/>
                      </a:cxn>
                      <a:cxn ang="0">
                        <a:pos x="114" y="20"/>
                      </a:cxn>
                      <a:cxn ang="0">
                        <a:pos x="142" y="60"/>
                      </a:cxn>
                      <a:cxn ang="0">
                        <a:pos x="141" y="77"/>
                      </a:cxn>
                      <a:cxn ang="0">
                        <a:pos x="124" y="76"/>
                      </a:cxn>
                      <a:cxn ang="0">
                        <a:pos x="124" y="76"/>
                      </a:cxn>
                    </a:cxnLst>
                    <a:rect l="0" t="0" r="r" b="b"/>
                    <a:pathLst>
                      <a:path w="142" h="83">
                        <a:moveTo>
                          <a:pt x="124" y="76"/>
                        </a:moveTo>
                        <a:lnTo>
                          <a:pt x="102" y="54"/>
                        </a:lnTo>
                        <a:lnTo>
                          <a:pt x="74" y="40"/>
                        </a:lnTo>
                        <a:lnTo>
                          <a:pt x="34" y="40"/>
                        </a:lnTo>
                        <a:lnTo>
                          <a:pt x="30" y="70"/>
                        </a:lnTo>
                        <a:lnTo>
                          <a:pt x="14" y="83"/>
                        </a:lnTo>
                        <a:lnTo>
                          <a:pt x="0" y="65"/>
                        </a:lnTo>
                        <a:lnTo>
                          <a:pt x="15" y="9"/>
                        </a:lnTo>
                        <a:lnTo>
                          <a:pt x="72" y="0"/>
                        </a:lnTo>
                        <a:lnTo>
                          <a:pt x="114" y="20"/>
                        </a:lnTo>
                        <a:lnTo>
                          <a:pt x="142" y="60"/>
                        </a:lnTo>
                        <a:lnTo>
                          <a:pt x="141" y="77"/>
                        </a:lnTo>
                        <a:lnTo>
                          <a:pt x="124" y="76"/>
                        </a:lnTo>
                        <a:lnTo>
                          <a:pt x="124" y="76"/>
                        </a:lnTo>
                        <a:close/>
                      </a:path>
                    </a:pathLst>
                  </a:custGeom>
                  <a:solidFill>
                    <a:srgbClr val="000000"/>
                  </a:solidFill>
                  <a:ln w="9525">
                    <a:noFill/>
                    <a:round/>
                    <a:headEnd/>
                    <a:tailEnd/>
                  </a:ln>
                </p:spPr>
                <p:txBody>
                  <a:bodyPr/>
                  <a:lstStyle/>
                  <a:p>
                    <a:pPr>
                      <a:defRPr/>
                    </a:pPr>
                    <a:endParaRPr lang="en-US">
                      <a:cs typeface="+mn-cs"/>
                    </a:endParaRPr>
                  </a:p>
                </p:txBody>
              </p:sp>
              <p:sp>
                <p:nvSpPr>
                  <p:cNvPr id="248" name="Freeform 140"/>
                  <p:cNvSpPr>
                    <a:spLocks/>
                  </p:cNvSpPr>
                  <p:nvPr/>
                </p:nvSpPr>
                <p:spPr bwMode="auto">
                  <a:xfrm>
                    <a:off x="2600" y="3464"/>
                    <a:ext cx="25" cy="17"/>
                  </a:xfrm>
                  <a:custGeom>
                    <a:avLst/>
                    <a:gdLst/>
                    <a:ahLst/>
                    <a:cxnLst>
                      <a:cxn ang="0">
                        <a:pos x="39" y="44"/>
                      </a:cxn>
                      <a:cxn ang="0">
                        <a:pos x="69" y="60"/>
                      </a:cxn>
                      <a:cxn ang="0">
                        <a:pos x="81" y="73"/>
                      </a:cxn>
                      <a:cxn ang="0">
                        <a:pos x="67" y="85"/>
                      </a:cxn>
                      <a:cxn ang="0">
                        <a:pos x="0" y="52"/>
                      </a:cxn>
                      <a:cxn ang="0">
                        <a:pos x="4" y="26"/>
                      </a:cxn>
                      <a:cxn ang="0">
                        <a:pos x="38" y="11"/>
                      </a:cxn>
                      <a:cxn ang="0">
                        <a:pos x="110" y="0"/>
                      </a:cxn>
                      <a:cxn ang="0">
                        <a:pos x="125" y="8"/>
                      </a:cxn>
                      <a:cxn ang="0">
                        <a:pos x="115" y="23"/>
                      </a:cxn>
                      <a:cxn ang="0">
                        <a:pos x="39" y="44"/>
                      </a:cxn>
                      <a:cxn ang="0">
                        <a:pos x="39" y="44"/>
                      </a:cxn>
                    </a:cxnLst>
                    <a:rect l="0" t="0" r="r" b="b"/>
                    <a:pathLst>
                      <a:path w="125" h="85">
                        <a:moveTo>
                          <a:pt x="39" y="44"/>
                        </a:moveTo>
                        <a:lnTo>
                          <a:pt x="69" y="60"/>
                        </a:lnTo>
                        <a:lnTo>
                          <a:pt x="81" y="73"/>
                        </a:lnTo>
                        <a:lnTo>
                          <a:pt x="67" y="85"/>
                        </a:lnTo>
                        <a:lnTo>
                          <a:pt x="0" y="52"/>
                        </a:lnTo>
                        <a:lnTo>
                          <a:pt x="4" y="26"/>
                        </a:lnTo>
                        <a:lnTo>
                          <a:pt x="38" y="11"/>
                        </a:lnTo>
                        <a:lnTo>
                          <a:pt x="110" y="0"/>
                        </a:lnTo>
                        <a:lnTo>
                          <a:pt x="125" y="8"/>
                        </a:lnTo>
                        <a:lnTo>
                          <a:pt x="115" y="23"/>
                        </a:lnTo>
                        <a:lnTo>
                          <a:pt x="39" y="44"/>
                        </a:lnTo>
                        <a:lnTo>
                          <a:pt x="39" y="44"/>
                        </a:lnTo>
                        <a:close/>
                      </a:path>
                    </a:pathLst>
                  </a:custGeom>
                  <a:solidFill>
                    <a:srgbClr val="000000"/>
                  </a:solidFill>
                  <a:ln w="9525">
                    <a:noFill/>
                    <a:round/>
                    <a:headEnd/>
                    <a:tailEnd/>
                  </a:ln>
                </p:spPr>
                <p:txBody>
                  <a:bodyPr/>
                  <a:lstStyle/>
                  <a:p>
                    <a:pPr>
                      <a:defRPr/>
                    </a:pPr>
                    <a:endParaRPr lang="en-US">
                      <a:cs typeface="+mn-cs"/>
                    </a:endParaRPr>
                  </a:p>
                </p:txBody>
              </p:sp>
              <p:sp>
                <p:nvSpPr>
                  <p:cNvPr id="249" name="Freeform 141"/>
                  <p:cNvSpPr>
                    <a:spLocks/>
                  </p:cNvSpPr>
                  <p:nvPr/>
                </p:nvSpPr>
                <p:spPr bwMode="auto">
                  <a:xfrm>
                    <a:off x="2481" y="3509"/>
                    <a:ext cx="334" cy="22"/>
                  </a:xfrm>
                  <a:custGeom>
                    <a:avLst/>
                    <a:gdLst/>
                    <a:ahLst/>
                    <a:cxnLst>
                      <a:cxn ang="0">
                        <a:pos x="0" y="85"/>
                      </a:cxn>
                      <a:cxn ang="0">
                        <a:pos x="122" y="55"/>
                      </a:cxn>
                      <a:cxn ang="0">
                        <a:pos x="247" y="33"/>
                      </a:cxn>
                      <a:cxn ang="0">
                        <a:pos x="374" y="17"/>
                      </a:cxn>
                      <a:cxn ang="0">
                        <a:pos x="630" y="0"/>
                      </a:cxn>
                      <a:cxn ang="0">
                        <a:pos x="1648" y="11"/>
                      </a:cxn>
                      <a:cxn ang="0">
                        <a:pos x="1673" y="24"/>
                      </a:cxn>
                      <a:cxn ang="0">
                        <a:pos x="1666" y="36"/>
                      </a:cxn>
                      <a:cxn ang="0">
                        <a:pos x="597" y="41"/>
                      </a:cxn>
                      <a:cxn ang="0">
                        <a:pos x="299" y="77"/>
                      </a:cxn>
                      <a:cxn ang="0">
                        <a:pos x="152" y="99"/>
                      </a:cxn>
                      <a:cxn ang="0">
                        <a:pos x="0" y="109"/>
                      </a:cxn>
                      <a:cxn ang="0">
                        <a:pos x="0" y="85"/>
                      </a:cxn>
                      <a:cxn ang="0">
                        <a:pos x="0" y="85"/>
                      </a:cxn>
                    </a:cxnLst>
                    <a:rect l="0" t="0" r="r" b="b"/>
                    <a:pathLst>
                      <a:path w="1673" h="109">
                        <a:moveTo>
                          <a:pt x="0" y="85"/>
                        </a:moveTo>
                        <a:lnTo>
                          <a:pt x="122" y="55"/>
                        </a:lnTo>
                        <a:lnTo>
                          <a:pt x="247" y="33"/>
                        </a:lnTo>
                        <a:lnTo>
                          <a:pt x="374" y="17"/>
                        </a:lnTo>
                        <a:lnTo>
                          <a:pt x="630" y="0"/>
                        </a:lnTo>
                        <a:lnTo>
                          <a:pt x="1648" y="11"/>
                        </a:lnTo>
                        <a:lnTo>
                          <a:pt x="1673" y="24"/>
                        </a:lnTo>
                        <a:lnTo>
                          <a:pt x="1666" y="36"/>
                        </a:lnTo>
                        <a:lnTo>
                          <a:pt x="597" y="41"/>
                        </a:lnTo>
                        <a:lnTo>
                          <a:pt x="299" y="77"/>
                        </a:lnTo>
                        <a:lnTo>
                          <a:pt x="152" y="99"/>
                        </a:lnTo>
                        <a:lnTo>
                          <a:pt x="0" y="109"/>
                        </a:lnTo>
                        <a:lnTo>
                          <a:pt x="0" y="85"/>
                        </a:lnTo>
                        <a:lnTo>
                          <a:pt x="0" y="85"/>
                        </a:lnTo>
                        <a:close/>
                      </a:path>
                    </a:pathLst>
                  </a:custGeom>
                  <a:solidFill>
                    <a:srgbClr val="000000"/>
                  </a:solidFill>
                  <a:ln w="9525">
                    <a:noFill/>
                    <a:round/>
                    <a:headEnd/>
                    <a:tailEnd/>
                  </a:ln>
                </p:spPr>
                <p:txBody>
                  <a:bodyPr/>
                  <a:lstStyle/>
                  <a:p>
                    <a:pPr>
                      <a:defRPr/>
                    </a:pPr>
                    <a:endParaRPr lang="en-US">
                      <a:cs typeface="+mn-cs"/>
                    </a:endParaRPr>
                  </a:p>
                </p:txBody>
              </p:sp>
              <p:sp>
                <p:nvSpPr>
                  <p:cNvPr id="250" name="Freeform 142"/>
                  <p:cNvSpPr>
                    <a:spLocks/>
                  </p:cNvSpPr>
                  <p:nvPr/>
                </p:nvSpPr>
                <p:spPr bwMode="auto">
                  <a:xfrm>
                    <a:off x="2479" y="3523"/>
                    <a:ext cx="339" cy="29"/>
                  </a:xfrm>
                  <a:custGeom>
                    <a:avLst/>
                    <a:gdLst/>
                    <a:ahLst/>
                    <a:cxnLst>
                      <a:cxn ang="0">
                        <a:pos x="0" y="117"/>
                      </a:cxn>
                      <a:cxn ang="0">
                        <a:pos x="97" y="90"/>
                      </a:cxn>
                      <a:cxn ang="0">
                        <a:pos x="197" y="68"/>
                      </a:cxn>
                      <a:cxn ang="0">
                        <a:pos x="404" y="37"/>
                      </a:cxn>
                      <a:cxn ang="0">
                        <a:pos x="831" y="13"/>
                      </a:cxn>
                      <a:cxn ang="0">
                        <a:pos x="1667" y="0"/>
                      </a:cxn>
                      <a:cxn ang="0">
                        <a:pos x="1693" y="19"/>
                      </a:cxn>
                      <a:cxn ang="0">
                        <a:pos x="1693" y="40"/>
                      </a:cxn>
                      <a:cxn ang="0">
                        <a:pos x="861" y="52"/>
                      </a:cxn>
                      <a:cxn ang="0">
                        <a:pos x="426" y="83"/>
                      </a:cxn>
                      <a:cxn ang="0">
                        <a:pos x="39" y="146"/>
                      </a:cxn>
                      <a:cxn ang="0">
                        <a:pos x="7" y="134"/>
                      </a:cxn>
                      <a:cxn ang="0">
                        <a:pos x="0" y="117"/>
                      </a:cxn>
                      <a:cxn ang="0">
                        <a:pos x="0" y="117"/>
                      </a:cxn>
                    </a:cxnLst>
                    <a:rect l="0" t="0" r="r" b="b"/>
                    <a:pathLst>
                      <a:path w="1693" h="146">
                        <a:moveTo>
                          <a:pt x="0" y="117"/>
                        </a:moveTo>
                        <a:lnTo>
                          <a:pt x="97" y="90"/>
                        </a:lnTo>
                        <a:lnTo>
                          <a:pt x="197" y="68"/>
                        </a:lnTo>
                        <a:lnTo>
                          <a:pt x="404" y="37"/>
                        </a:lnTo>
                        <a:lnTo>
                          <a:pt x="831" y="13"/>
                        </a:lnTo>
                        <a:lnTo>
                          <a:pt x="1667" y="0"/>
                        </a:lnTo>
                        <a:lnTo>
                          <a:pt x="1693" y="19"/>
                        </a:lnTo>
                        <a:lnTo>
                          <a:pt x="1693" y="40"/>
                        </a:lnTo>
                        <a:lnTo>
                          <a:pt x="861" y="52"/>
                        </a:lnTo>
                        <a:lnTo>
                          <a:pt x="426" y="83"/>
                        </a:lnTo>
                        <a:lnTo>
                          <a:pt x="39" y="146"/>
                        </a:lnTo>
                        <a:lnTo>
                          <a:pt x="7" y="134"/>
                        </a:lnTo>
                        <a:lnTo>
                          <a:pt x="0" y="117"/>
                        </a:lnTo>
                        <a:lnTo>
                          <a:pt x="0" y="117"/>
                        </a:lnTo>
                        <a:close/>
                      </a:path>
                    </a:pathLst>
                  </a:custGeom>
                  <a:solidFill>
                    <a:srgbClr val="000000"/>
                  </a:solidFill>
                  <a:ln w="9525">
                    <a:noFill/>
                    <a:round/>
                    <a:headEnd/>
                    <a:tailEnd/>
                  </a:ln>
                </p:spPr>
                <p:txBody>
                  <a:bodyPr/>
                  <a:lstStyle/>
                  <a:p>
                    <a:pPr>
                      <a:defRPr/>
                    </a:pPr>
                    <a:endParaRPr lang="en-US">
                      <a:cs typeface="+mn-cs"/>
                    </a:endParaRPr>
                  </a:p>
                </p:txBody>
              </p:sp>
              <p:sp>
                <p:nvSpPr>
                  <p:cNvPr id="251" name="Freeform 143"/>
                  <p:cNvSpPr>
                    <a:spLocks/>
                  </p:cNvSpPr>
                  <p:nvPr/>
                </p:nvSpPr>
                <p:spPr bwMode="auto">
                  <a:xfrm>
                    <a:off x="2699" y="3574"/>
                    <a:ext cx="16" cy="69"/>
                  </a:xfrm>
                  <a:custGeom>
                    <a:avLst/>
                    <a:gdLst/>
                    <a:ahLst/>
                    <a:cxnLst>
                      <a:cxn ang="0">
                        <a:pos x="0" y="300"/>
                      </a:cxn>
                      <a:cxn ang="0">
                        <a:pos x="11" y="209"/>
                      </a:cxn>
                      <a:cxn ang="0">
                        <a:pos x="39" y="122"/>
                      </a:cxn>
                      <a:cxn ang="0">
                        <a:pos x="59" y="13"/>
                      </a:cxn>
                      <a:cxn ang="0">
                        <a:pos x="71" y="0"/>
                      </a:cxn>
                      <a:cxn ang="0">
                        <a:pos x="81" y="10"/>
                      </a:cxn>
                      <a:cxn ang="0">
                        <a:pos x="69" y="157"/>
                      </a:cxn>
                      <a:cxn ang="0">
                        <a:pos x="64" y="304"/>
                      </a:cxn>
                      <a:cxn ang="0">
                        <a:pos x="55" y="331"/>
                      </a:cxn>
                      <a:cxn ang="0">
                        <a:pos x="33" y="341"/>
                      </a:cxn>
                      <a:cxn ang="0">
                        <a:pos x="0" y="300"/>
                      </a:cxn>
                      <a:cxn ang="0">
                        <a:pos x="0" y="300"/>
                      </a:cxn>
                    </a:cxnLst>
                    <a:rect l="0" t="0" r="r" b="b"/>
                    <a:pathLst>
                      <a:path w="81" h="341">
                        <a:moveTo>
                          <a:pt x="0" y="300"/>
                        </a:moveTo>
                        <a:lnTo>
                          <a:pt x="11" y="209"/>
                        </a:lnTo>
                        <a:lnTo>
                          <a:pt x="39" y="122"/>
                        </a:lnTo>
                        <a:lnTo>
                          <a:pt x="59" y="13"/>
                        </a:lnTo>
                        <a:lnTo>
                          <a:pt x="71" y="0"/>
                        </a:lnTo>
                        <a:lnTo>
                          <a:pt x="81" y="10"/>
                        </a:lnTo>
                        <a:lnTo>
                          <a:pt x="69" y="157"/>
                        </a:lnTo>
                        <a:lnTo>
                          <a:pt x="64" y="304"/>
                        </a:lnTo>
                        <a:lnTo>
                          <a:pt x="55" y="331"/>
                        </a:lnTo>
                        <a:lnTo>
                          <a:pt x="33" y="341"/>
                        </a:lnTo>
                        <a:lnTo>
                          <a:pt x="0" y="300"/>
                        </a:lnTo>
                        <a:lnTo>
                          <a:pt x="0" y="300"/>
                        </a:lnTo>
                        <a:close/>
                      </a:path>
                    </a:pathLst>
                  </a:custGeom>
                  <a:solidFill>
                    <a:srgbClr val="000000"/>
                  </a:solidFill>
                  <a:ln w="9525">
                    <a:noFill/>
                    <a:round/>
                    <a:headEnd/>
                    <a:tailEnd/>
                  </a:ln>
                </p:spPr>
                <p:txBody>
                  <a:bodyPr/>
                  <a:lstStyle/>
                  <a:p>
                    <a:pPr>
                      <a:defRPr/>
                    </a:pPr>
                    <a:endParaRPr lang="en-US">
                      <a:cs typeface="+mn-cs"/>
                    </a:endParaRPr>
                  </a:p>
                </p:txBody>
              </p:sp>
              <p:sp>
                <p:nvSpPr>
                  <p:cNvPr id="252" name="Freeform 144"/>
                  <p:cNvSpPr>
                    <a:spLocks/>
                  </p:cNvSpPr>
                  <p:nvPr/>
                </p:nvSpPr>
                <p:spPr bwMode="auto">
                  <a:xfrm>
                    <a:off x="2596" y="3699"/>
                    <a:ext cx="52" cy="21"/>
                  </a:xfrm>
                  <a:custGeom>
                    <a:avLst/>
                    <a:gdLst/>
                    <a:ahLst/>
                    <a:cxnLst>
                      <a:cxn ang="0">
                        <a:pos x="0" y="90"/>
                      </a:cxn>
                      <a:cxn ang="0">
                        <a:pos x="13" y="46"/>
                      </a:cxn>
                      <a:cxn ang="0">
                        <a:pos x="39" y="15"/>
                      </a:cxn>
                      <a:cxn ang="0">
                        <a:pos x="75" y="0"/>
                      </a:cxn>
                      <a:cxn ang="0">
                        <a:pos x="119" y="4"/>
                      </a:cxn>
                      <a:cxn ang="0">
                        <a:pos x="254" y="48"/>
                      </a:cxn>
                      <a:cxn ang="0">
                        <a:pos x="261" y="64"/>
                      </a:cxn>
                      <a:cxn ang="0">
                        <a:pos x="244" y="70"/>
                      </a:cxn>
                      <a:cxn ang="0">
                        <a:pos x="210" y="60"/>
                      </a:cxn>
                      <a:cxn ang="0">
                        <a:pos x="133" y="51"/>
                      </a:cxn>
                      <a:cxn ang="0">
                        <a:pos x="68" y="49"/>
                      </a:cxn>
                      <a:cxn ang="0">
                        <a:pos x="23" y="96"/>
                      </a:cxn>
                      <a:cxn ang="0">
                        <a:pos x="8" y="105"/>
                      </a:cxn>
                      <a:cxn ang="0">
                        <a:pos x="0" y="90"/>
                      </a:cxn>
                      <a:cxn ang="0">
                        <a:pos x="0" y="90"/>
                      </a:cxn>
                    </a:cxnLst>
                    <a:rect l="0" t="0" r="r" b="b"/>
                    <a:pathLst>
                      <a:path w="261" h="105">
                        <a:moveTo>
                          <a:pt x="0" y="90"/>
                        </a:moveTo>
                        <a:lnTo>
                          <a:pt x="13" y="46"/>
                        </a:lnTo>
                        <a:lnTo>
                          <a:pt x="39" y="15"/>
                        </a:lnTo>
                        <a:lnTo>
                          <a:pt x="75" y="0"/>
                        </a:lnTo>
                        <a:lnTo>
                          <a:pt x="119" y="4"/>
                        </a:lnTo>
                        <a:lnTo>
                          <a:pt x="254" y="48"/>
                        </a:lnTo>
                        <a:lnTo>
                          <a:pt x="261" y="64"/>
                        </a:lnTo>
                        <a:lnTo>
                          <a:pt x="244" y="70"/>
                        </a:lnTo>
                        <a:lnTo>
                          <a:pt x="210" y="60"/>
                        </a:lnTo>
                        <a:lnTo>
                          <a:pt x="133" y="51"/>
                        </a:lnTo>
                        <a:lnTo>
                          <a:pt x="68" y="49"/>
                        </a:lnTo>
                        <a:lnTo>
                          <a:pt x="23" y="96"/>
                        </a:lnTo>
                        <a:lnTo>
                          <a:pt x="8" y="105"/>
                        </a:lnTo>
                        <a:lnTo>
                          <a:pt x="0" y="90"/>
                        </a:lnTo>
                        <a:lnTo>
                          <a:pt x="0" y="90"/>
                        </a:lnTo>
                        <a:close/>
                      </a:path>
                    </a:pathLst>
                  </a:custGeom>
                  <a:solidFill>
                    <a:srgbClr val="000000"/>
                  </a:solidFill>
                  <a:ln w="9525">
                    <a:noFill/>
                    <a:round/>
                    <a:headEnd/>
                    <a:tailEnd/>
                  </a:ln>
                </p:spPr>
                <p:txBody>
                  <a:bodyPr/>
                  <a:lstStyle/>
                  <a:p>
                    <a:pPr>
                      <a:defRPr/>
                    </a:pPr>
                    <a:endParaRPr lang="en-US">
                      <a:cs typeface="+mn-cs"/>
                    </a:endParaRPr>
                  </a:p>
                </p:txBody>
              </p:sp>
              <p:sp>
                <p:nvSpPr>
                  <p:cNvPr id="253" name="Freeform 145"/>
                  <p:cNvSpPr>
                    <a:spLocks/>
                  </p:cNvSpPr>
                  <p:nvPr/>
                </p:nvSpPr>
                <p:spPr bwMode="auto">
                  <a:xfrm>
                    <a:off x="2596" y="3673"/>
                    <a:ext cx="20" cy="34"/>
                  </a:xfrm>
                  <a:custGeom>
                    <a:avLst/>
                    <a:gdLst/>
                    <a:ahLst/>
                    <a:cxnLst>
                      <a:cxn ang="0">
                        <a:pos x="67" y="170"/>
                      </a:cxn>
                      <a:cxn ang="0">
                        <a:pos x="35" y="130"/>
                      </a:cxn>
                      <a:cxn ang="0">
                        <a:pos x="0" y="16"/>
                      </a:cxn>
                      <a:cxn ang="0">
                        <a:pos x="13" y="0"/>
                      </a:cxn>
                      <a:cxn ang="0">
                        <a:pos x="22" y="9"/>
                      </a:cxn>
                      <a:cxn ang="0">
                        <a:pos x="30" y="54"/>
                      </a:cxn>
                      <a:cxn ang="0">
                        <a:pos x="50" y="88"/>
                      </a:cxn>
                      <a:cxn ang="0">
                        <a:pos x="100" y="145"/>
                      </a:cxn>
                      <a:cxn ang="0">
                        <a:pos x="96" y="173"/>
                      </a:cxn>
                      <a:cxn ang="0">
                        <a:pos x="67" y="170"/>
                      </a:cxn>
                      <a:cxn ang="0">
                        <a:pos x="67" y="170"/>
                      </a:cxn>
                    </a:cxnLst>
                    <a:rect l="0" t="0" r="r" b="b"/>
                    <a:pathLst>
                      <a:path w="100" h="173">
                        <a:moveTo>
                          <a:pt x="67" y="170"/>
                        </a:moveTo>
                        <a:lnTo>
                          <a:pt x="35" y="130"/>
                        </a:lnTo>
                        <a:lnTo>
                          <a:pt x="0" y="16"/>
                        </a:lnTo>
                        <a:lnTo>
                          <a:pt x="13" y="0"/>
                        </a:lnTo>
                        <a:lnTo>
                          <a:pt x="22" y="9"/>
                        </a:lnTo>
                        <a:lnTo>
                          <a:pt x="30" y="54"/>
                        </a:lnTo>
                        <a:lnTo>
                          <a:pt x="50" y="88"/>
                        </a:lnTo>
                        <a:lnTo>
                          <a:pt x="100" y="145"/>
                        </a:lnTo>
                        <a:lnTo>
                          <a:pt x="96" y="173"/>
                        </a:lnTo>
                        <a:lnTo>
                          <a:pt x="67" y="170"/>
                        </a:lnTo>
                        <a:lnTo>
                          <a:pt x="67" y="170"/>
                        </a:lnTo>
                        <a:close/>
                      </a:path>
                    </a:pathLst>
                  </a:custGeom>
                  <a:solidFill>
                    <a:srgbClr val="000000"/>
                  </a:solidFill>
                  <a:ln w="9525">
                    <a:noFill/>
                    <a:round/>
                    <a:headEnd/>
                    <a:tailEnd/>
                  </a:ln>
                </p:spPr>
                <p:txBody>
                  <a:bodyPr/>
                  <a:lstStyle/>
                  <a:p>
                    <a:pPr>
                      <a:defRPr/>
                    </a:pPr>
                    <a:endParaRPr lang="en-US">
                      <a:cs typeface="+mn-cs"/>
                    </a:endParaRPr>
                  </a:p>
                </p:txBody>
              </p:sp>
              <p:sp>
                <p:nvSpPr>
                  <p:cNvPr id="254" name="Freeform 146"/>
                  <p:cNvSpPr>
                    <a:spLocks/>
                  </p:cNvSpPr>
                  <p:nvPr/>
                </p:nvSpPr>
                <p:spPr bwMode="auto">
                  <a:xfrm>
                    <a:off x="2603" y="3672"/>
                    <a:ext cx="61" cy="39"/>
                  </a:xfrm>
                  <a:custGeom>
                    <a:avLst/>
                    <a:gdLst/>
                    <a:ahLst/>
                    <a:cxnLst>
                      <a:cxn ang="0">
                        <a:pos x="18" y="0"/>
                      </a:cxn>
                      <a:cxn ang="0">
                        <a:pos x="58" y="26"/>
                      </a:cxn>
                      <a:cxn ang="0">
                        <a:pos x="99" y="57"/>
                      </a:cxn>
                      <a:cxn ang="0">
                        <a:pos x="137" y="80"/>
                      </a:cxn>
                      <a:cxn ang="0">
                        <a:pos x="176" y="102"/>
                      </a:cxn>
                      <a:cxn ang="0">
                        <a:pos x="255" y="146"/>
                      </a:cxn>
                      <a:cxn ang="0">
                        <a:pos x="278" y="160"/>
                      </a:cxn>
                      <a:cxn ang="0">
                        <a:pos x="299" y="173"/>
                      </a:cxn>
                      <a:cxn ang="0">
                        <a:pos x="303" y="190"/>
                      </a:cxn>
                      <a:cxn ang="0">
                        <a:pos x="286" y="194"/>
                      </a:cxn>
                      <a:cxn ang="0">
                        <a:pos x="234" y="165"/>
                      </a:cxn>
                      <a:cxn ang="0">
                        <a:pos x="189" y="139"/>
                      </a:cxn>
                      <a:cxn ang="0">
                        <a:pos x="140" y="109"/>
                      </a:cxn>
                      <a:cxn ang="0">
                        <a:pos x="92" y="79"/>
                      </a:cxn>
                      <a:cxn ang="0">
                        <a:pos x="49" y="51"/>
                      </a:cxn>
                      <a:cxn ang="0">
                        <a:pos x="3" y="18"/>
                      </a:cxn>
                      <a:cxn ang="0">
                        <a:pos x="0" y="1"/>
                      </a:cxn>
                      <a:cxn ang="0">
                        <a:pos x="18" y="0"/>
                      </a:cxn>
                      <a:cxn ang="0">
                        <a:pos x="18" y="0"/>
                      </a:cxn>
                    </a:cxnLst>
                    <a:rect l="0" t="0" r="r" b="b"/>
                    <a:pathLst>
                      <a:path w="303" h="194">
                        <a:moveTo>
                          <a:pt x="18" y="0"/>
                        </a:moveTo>
                        <a:lnTo>
                          <a:pt x="58" y="26"/>
                        </a:lnTo>
                        <a:lnTo>
                          <a:pt x="99" y="57"/>
                        </a:lnTo>
                        <a:lnTo>
                          <a:pt x="137" y="80"/>
                        </a:lnTo>
                        <a:lnTo>
                          <a:pt x="176" y="102"/>
                        </a:lnTo>
                        <a:lnTo>
                          <a:pt x="255" y="146"/>
                        </a:lnTo>
                        <a:lnTo>
                          <a:pt x="278" y="160"/>
                        </a:lnTo>
                        <a:lnTo>
                          <a:pt x="299" y="173"/>
                        </a:lnTo>
                        <a:lnTo>
                          <a:pt x="303" y="190"/>
                        </a:lnTo>
                        <a:lnTo>
                          <a:pt x="286" y="194"/>
                        </a:lnTo>
                        <a:lnTo>
                          <a:pt x="234" y="165"/>
                        </a:lnTo>
                        <a:lnTo>
                          <a:pt x="189" y="139"/>
                        </a:lnTo>
                        <a:lnTo>
                          <a:pt x="140" y="109"/>
                        </a:lnTo>
                        <a:lnTo>
                          <a:pt x="92" y="79"/>
                        </a:lnTo>
                        <a:lnTo>
                          <a:pt x="49" y="51"/>
                        </a:lnTo>
                        <a:lnTo>
                          <a:pt x="3" y="18"/>
                        </a:lnTo>
                        <a:lnTo>
                          <a:pt x="0" y="1"/>
                        </a:lnTo>
                        <a:lnTo>
                          <a:pt x="18" y="0"/>
                        </a:lnTo>
                        <a:lnTo>
                          <a:pt x="18" y="0"/>
                        </a:lnTo>
                        <a:close/>
                      </a:path>
                    </a:pathLst>
                  </a:custGeom>
                  <a:solidFill>
                    <a:srgbClr val="000000"/>
                  </a:solidFill>
                  <a:ln w="9525">
                    <a:noFill/>
                    <a:round/>
                    <a:headEnd/>
                    <a:tailEnd/>
                  </a:ln>
                </p:spPr>
                <p:txBody>
                  <a:bodyPr/>
                  <a:lstStyle/>
                  <a:p>
                    <a:pPr>
                      <a:defRPr/>
                    </a:pPr>
                    <a:endParaRPr lang="en-US">
                      <a:cs typeface="+mn-cs"/>
                    </a:endParaRPr>
                  </a:p>
                </p:txBody>
              </p:sp>
              <p:sp>
                <p:nvSpPr>
                  <p:cNvPr id="255" name="Freeform 147"/>
                  <p:cNvSpPr>
                    <a:spLocks/>
                  </p:cNvSpPr>
                  <p:nvPr/>
                </p:nvSpPr>
                <p:spPr bwMode="auto">
                  <a:xfrm>
                    <a:off x="2663" y="3708"/>
                    <a:ext cx="29" cy="71"/>
                  </a:xfrm>
                  <a:custGeom>
                    <a:avLst/>
                    <a:gdLst/>
                    <a:ahLst/>
                    <a:cxnLst>
                      <a:cxn ang="0">
                        <a:pos x="23" y="10"/>
                      </a:cxn>
                      <a:cxn ang="0">
                        <a:pos x="40" y="86"/>
                      </a:cxn>
                      <a:cxn ang="0">
                        <a:pos x="63" y="160"/>
                      </a:cxn>
                      <a:cxn ang="0">
                        <a:pos x="90" y="234"/>
                      </a:cxn>
                      <a:cxn ang="0">
                        <a:pos x="114" y="286"/>
                      </a:cxn>
                      <a:cxn ang="0">
                        <a:pos x="142" y="335"/>
                      </a:cxn>
                      <a:cxn ang="0">
                        <a:pos x="139" y="352"/>
                      </a:cxn>
                      <a:cxn ang="0">
                        <a:pos x="123" y="350"/>
                      </a:cxn>
                      <a:cxn ang="0">
                        <a:pos x="81" y="289"/>
                      </a:cxn>
                      <a:cxn ang="0">
                        <a:pos x="41" y="192"/>
                      </a:cxn>
                      <a:cxn ang="0">
                        <a:pos x="0" y="15"/>
                      </a:cxn>
                      <a:cxn ang="0">
                        <a:pos x="9" y="0"/>
                      </a:cxn>
                      <a:cxn ang="0">
                        <a:pos x="23" y="10"/>
                      </a:cxn>
                      <a:cxn ang="0">
                        <a:pos x="23" y="10"/>
                      </a:cxn>
                    </a:cxnLst>
                    <a:rect l="0" t="0" r="r" b="b"/>
                    <a:pathLst>
                      <a:path w="142" h="352">
                        <a:moveTo>
                          <a:pt x="23" y="10"/>
                        </a:moveTo>
                        <a:lnTo>
                          <a:pt x="40" y="86"/>
                        </a:lnTo>
                        <a:lnTo>
                          <a:pt x="63" y="160"/>
                        </a:lnTo>
                        <a:lnTo>
                          <a:pt x="90" y="234"/>
                        </a:lnTo>
                        <a:lnTo>
                          <a:pt x="114" y="286"/>
                        </a:lnTo>
                        <a:lnTo>
                          <a:pt x="142" y="335"/>
                        </a:lnTo>
                        <a:lnTo>
                          <a:pt x="139" y="352"/>
                        </a:lnTo>
                        <a:lnTo>
                          <a:pt x="123" y="350"/>
                        </a:lnTo>
                        <a:lnTo>
                          <a:pt x="81" y="289"/>
                        </a:lnTo>
                        <a:lnTo>
                          <a:pt x="41" y="192"/>
                        </a:lnTo>
                        <a:lnTo>
                          <a:pt x="0" y="15"/>
                        </a:lnTo>
                        <a:lnTo>
                          <a:pt x="9" y="0"/>
                        </a:lnTo>
                        <a:lnTo>
                          <a:pt x="23" y="10"/>
                        </a:lnTo>
                        <a:lnTo>
                          <a:pt x="23" y="10"/>
                        </a:lnTo>
                        <a:close/>
                      </a:path>
                    </a:pathLst>
                  </a:custGeom>
                  <a:solidFill>
                    <a:srgbClr val="000000"/>
                  </a:solidFill>
                  <a:ln w="9525">
                    <a:noFill/>
                    <a:round/>
                    <a:headEnd/>
                    <a:tailEnd/>
                  </a:ln>
                </p:spPr>
                <p:txBody>
                  <a:bodyPr/>
                  <a:lstStyle/>
                  <a:p>
                    <a:pPr>
                      <a:defRPr/>
                    </a:pPr>
                    <a:endParaRPr lang="en-US">
                      <a:cs typeface="+mn-cs"/>
                    </a:endParaRPr>
                  </a:p>
                </p:txBody>
              </p:sp>
              <p:sp>
                <p:nvSpPr>
                  <p:cNvPr id="256" name="Freeform 148"/>
                  <p:cNvSpPr>
                    <a:spLocks/>
                  </p:cNvSpPr>
                  <p:nvPr/>
                </p:nvSpPr>
                <p:spPr bwMode="auto">
                  <a:xfrm>
                    <a:off x="2584" y="3716"/>
                    <a:ext cx="41" cy="34"/>
                  </a:xfrm>
                  <a:custGeom>
                    <a:avLst/>
                    <a:gdLst/>
                    <a:ahLst/>
                    <a:cxnLst>
                      <a:cxn ang="0">
                        <a:pos x="194" y="26"/>
                      </a:cxn>
                      <a:cxn ang="0">
                        <a:pos x="98" y="21"/>
                      </a:cxn>
                      <a:cxn ang="0">
                        <a:pos x="53" y="34"/>
                      </a:cxn>
                      <a:cxn ang="0">
                        <a:pos x="36" y="76"/>
                      </a:cxn>
                      <a:cxn ang="0">
                        <a:pos x="53" y="155"/>
                      </a:cxn>
                      <a:cxn ang="0">
                        <a:pos x="47" y="171"/>
                      </a:cxn>
                      <a:cxn ang="0">
                        <a:pos x="31" y="165"/>
                      </a:cxn>
                      <a:cxn ang="0">
                        <a:pos x="0" y="78"/>
                      </a:cxn>
                      <a:cxn ang="0">
                        <a:pos x="6" y="49"/>
                      </a:cxn>
                      <a:cxn ang="0">
                        <a:pos x="22" y="27"/>
                      </a:cxn>
                      <a:cxn ang="0">
                        <a:pos x="47" y="11"/>
                      </a:cxn>
                      <a:cxn ang="0">
                        <a:pos x="77" y="0"/>
                      </a:cxn>
                      <a:cxn ang="0">
                        <a:pos x="200" y="3"/>
                      </a:cxn>
                      <a:cxn ang="0">
                        <a:pos x="209" y="17"/>
                      </a:cxn>
                      <a:cxn ang="0">
                        <a:pos x="194" y="26"/>
                      </a:cxn>
                      <a:cxn ang="0">
                        <a:pos x="194" y="26"/>
                      </a:cxn>
                    </a:cxnLst>
                    <a:rect l="0" t="0" r="r" b="b"/>
                    <a:pathLst>
                      <a:path w="209" h="171">
                        <a:moveTo>
                          <a:pt x="194" y="26"/>
                        </a:moveTo>
                        <a:lnTo>
                          <a:pt x="98" y="21"/>
                        </a:lnTo>
                        <a:lnTo>
                          <a:pt x="53" y="34"/>
                        </a:lnTo>
                        <a:lnTo>
                          <a:pt x="36" y="76"/>
                        </a:lnTo>
                        <a:lnTo>
                          <a:pt x="53" y="155"/>
                        </a:lnTo>
                        <a:lnTo>
                          <a:pt x="47" y="171"/>
                        </a:lnTo>
                        <a:lnTo>
                          <a:pt x="31" y="165"/>
                        </a:lnTo>
                        <a:lnTo>
                          <a:pt x="0" y="78"/>
                        </a:lnTo>
                        <a:lnTo>
                          <a:pt x="6" y="49"/>
                        </a:lnTo>
                        <a:lnTo>
                          <a:pt x="22" y="27"/>
                        </a:lnTo>
                        <a:lnTo>
                          <a:pt x="47" y="11"/>
                        </a:lnTo>
                        <a:lnTo>
                          <a:pt x="77" y="0"/>
                        </a:lnTo>
                        <a:lnTo>
                          <a:pt x="200" y="3"/>
                        </a:lnTo>
                        <a:lnTo>
                          <a:pt x="209" y="17"/>
                        </a:lnTo>
                        <a:lnTo>
                          <a:pt x="194" y="26"/>
                        </a:lnTo>
                        <a:lnTo>
                          <a:pt x="194" y="26"/>
                        </a:lnTo>
                        <a:close/>
                      </a:path>
                    </a:pathLst>
                  </a:custGeom>
                  <a:solidFill>
                    <a:srgbClr val="000000"/>
                  </a:solidFill>
                  <a:ln w="9525">
                    <a:noFill/>
                    <a:round/>
                    <a:headEnd/>
                    <a:tailEnd/>
                  </a:ln>
                </p:spPr>
                <p:txBody>
                  <a:bodyPr/>
                  <a:lstStyle/>
                  <a:p>
                    <a:pPr>
                      <a:defRPr/>
                    </a:pPr>
                    <a:endParaRPr lang="en-US">
                      <a:cs typeface="+mn-cs"/>
                    </a:endParaRPr>
                  </a:p>
                </p:txBody>
              </p:sp>
              <p:sp>
                <p:nvSpPr>
                  <p:cNvPr id="257" name="Freeform 149"/>
                  <p:cNvSpPr>
                    <a:spLocks/>
                  </p:cNvSpPr>
                  <p:nvPr/>
                </p:nvSpPr>
                <p:spPr bwMode="auto">
                  <a:xfrm>
                    <a:off x="2584" y="3733"/>
                    <a:ext cx="20" cy="34"/>
                  </a:xfrm>
                  <a:custGeom>
                    <a:avLst/>
                    <a:gdLst/>
                    <a:ahLst/>
                    <a:cxnLst>
                      <a:cxn ang="0">
                        <a:pos x="103" y="26"/>
                      </a:cxn>
                      <a:cxn ang="0">
                        <a:pos x="81" y="58"/>
                      </a:cxn>
                      <a:cxn ang="0">
                        <a:pos x="58" y="89"/>
                      </a:cxn>
                      <a:cxn ang="0">
                        <a:pos x="18" y="157"/>
                      </a:cxn>
                      <a:cxn ang="0">
                        <a:pos x="0" y="168"/>
                      </a:cxn>
                      <a:cxn ang="0">
                        <a:pos x="0" y="140"/>
                      </a:cxn>
                      <a:cxn ang="0">
                        <a:pos x="33" y="69"/>
                      </a:cxn>
                      <a:cxn ang="0">
                        <a:pos x="53" y="30"/>
                      </a:cxn>
                      <a:cxn ang="0">
                        <a:pos x="74" y="0"/>
                      </a:cxn>
                      <a:cxn ang="0">
                        <a:pos x="97" y="0"/>
                      </a:cxn>
                      <a:cxn ang="0">
                        <a:pos x="103" y="26"/>
                      </a:cxn>
                      <a:cxn ang="0">
                        <a:pos x="103" y="26"/>
                      </a:cxn>
                    </a:cxnLst>
                    <a:rect l="0" t="0" r="r" b="b"/>
                    <a:pathLst>
                      <a:path w="103" h="168">
                        <a:moveTo>
                          <a:pt x="103" y="26"/>
                        </a:moveTo>
                        <a:lnTo>
                          <a:pt x="81" y="58"/>
                        </a:lnTo>
                        <a:lnTo>
                          <a:pt x="58" y="89"/>
                        </a:lnTo>
                        <a:lnTo>
                          <a:pt x="18" y="157"/>
                        </a:lnTo>
                        <a:lnTo>
                          <a:pt x="0" y="168"/>
                        </a:lnTo>
                        <a:lnTo>
                          <a:pt x="0" y="140"/>
                        </a:lnTo>
                        <a:lnTo>
                          <a:pt x="33" y="69"/>
                        </a:lnTo>
                        <a:lnTo>
                          <a:pt x="53" y="30"/>
                        </a:lnTo>
                        <a:lnTo>
                          <a:pt x="74" y="0"/>
                        </a:lnTo>
                        <a:lnTo>
                          <a:pt x="97" y="0"/>
                        </a:lnTo>
                        <a:lnTo>
                          <a:pt x="103" y="26"/>
                        </a:lnTo>
                        <a:lnTo>
                          <a:pt x="103" y="26"/>
                        </a:lnTo>
                        <a:close/>
                      </a:path>
                    </a:pathLst>
                  </a:custGeom>
                  <a:solidFill>
                    <a:srgbClr val="000000"/>
                  </a:solidFill>
                  <a:ln w="9525">
                    <a:noFill/>
                    <a:round/>
                    <a:headEnd/>
                    <a:tailEnd/>
                  </a:ln>
                </p:spPr>
                <p:txBody>
                  <a:bodyPr/>
                  <a:lstStyle/>
                  <a:p>
                    <a:pPr>
                      <a:defRPr/>
                    </a:pPr>
                    <a:endParaRPr lang="en-US">
                      <a:cs typeface="+mn-cs"/>
                    </a:endParaRPr>
                  </a:p>
                </p:txBody>
              </p:sp>
              <p:sp>
                <p:nvSpPr>
                  <p:cNvPr id="258" name="Freeform 150"/>
                  <p:cNvSpPr>
                    <a:spLocks/>
                  </p:cNvSpPr>
                  <p:nvPr/>
                </p:nvSpPr>
                <p:spPr bwMode="auto">
                  <a:xfrm>
                    <a:off x="2591" y="3740"/>
                    <a:ext cx="28" cy="30"/>
                  </a:xfrm>
                  <a:custGeom>
                    <a:avLst/>
                    <a:gdLst/>
                    <a:ahLst/>
                    <a:cxnLst>
                      <a:cxn ang="0">
                        <a:pos x="0" y="135"/>
                      </a:cxn>
                      <a:cxn ang="0">
                        <a:pos x="26" y="96"/>
                      </a:cxn>
                      <a:cxn ang="0">
                        <a:pos x="52" y="67"/>
                      </a:cxn>
                      <a:cxn ang="0">
                        <a:pos x="102" y="0"/>
                      </a:cxn>
                      <a:cxn ang="0">
                        <a:pos x="127" y="6"/>
                      </a:cxn>
                      <a:cxn ang="0">
                        <a:pos x="141" y="33"/>
                      </a:cxn>
                      <a:cxn ang="0">
                        <a:pos x="115" y="66"/>
                      </a:cxn>
                      <a:cxn ang="0">
                        <a:pos x="83" y="93"/>
                      </a:cxn>
                      <a:cxn ang="0">
                        <a:pos x="50" y="120"/>
                      </a:cxn>
                      <a:cxn ang="0">
                        <a:pos x="21" y="149"/>
                      </a:cxn>
                      <a:cxn ang="0">
                        <a:pos x="3" y="152"/>
                      </a:cxn>
                      <a:cxn ang="0">
                        <a:pos x="0" y="135"/>
                      </a:cxn>
                      <a:cxn ang="0">
                        <a:pos x="0" y="135"/>
                      </a:cxn>
                    </a:cxnLst>
                    <a:rect l="0" t="0" r="r" b="b"/>
                    <a:pathLst>
                      <a:path w="141" h="152">
                        <a:moveTo>
                          <a:pt x="0" y="135"/>
                        </a:moveTo>
                        <a:lnTo>
                          <a:pt x="26" y="96"/>
                        </a:lnTo>
                        <a:lnTo>
                          <a:pt x="52" y="67"/>
                        </a:lnTo>
                        <a:lnTo>
                          <a:pt x="102" y="0"/>
                        </a:lnTo>
                        <a:lnTo>
                          <a:pt x="127" y="6"/>
                        </a:lnTo>
                        <a:lnTo>
                          <a:pt x="141" y="33"/>
                        </a:lnTo>
                        <a:lnTo>
                          <a:pt x="115" y="66"/>
                        </a:lnTo>
                        <a:lnTo>
                          <a:pt x="83" y="93"/>
                        </a:lnTo>
                        <a:lnTo>
                          <a:pt x="50" y="120"/>
                        </a:lnTo>
                        <a:lnTo>
                          <a:pt x="21" y="149"/>
                        </a:lnTo>
                        <a:lnTo>
                          <a:pt x="3" y="152"/>
                        </a:lnTo>
                        <a:lnTo>
                          <a:pt x="0" y="135"/>
                        </a:lnTo>
                        <a:lnTo>
                          <a:pt x="0" y="135"/>
                        </a:lnTo>
                        <a:close/>
                      </a:path>
                    </a:pathLst>
                  </a:custGeom>
                  <a:solidFill>
                    <a:srgbClr val="000000"/>
                  </a:solidFill>
                  <a:ln w="9525">
                    <a:noFill/>
                    <a:round/>
                    <a:headEnd/>
                    <a:tailEnd/>
                  </a:ln>
                </p:spPr>
                <p:txBody>
                  <a:bodyPr/>
                  <a:lstStyle/>
                  <a:p>
                    <a:pPr>
                      <a:defRPr/>
                    </a:pPr>
                    <a:endParaRPr lang="en-US">
                      <a:cs typeface="+mn-cs"/>
                    </a:endParaRPr>
                  </a:p>
                </p:txBody>
              </p:sp>
              <p:sp>
                <p:nvSpPr>
                  <p:cNvPr id="259" name="Freeform 151"/>
                  <p:cNvSpPr>
                    <a:spLocks/>
                  </p:cNvSpPr>
                  <p:nvPr/>
                </p:nvSpPr>
                <p:spPr bwMode="auto">
                  <a:xfrm>
                    <a:off x="2595" y="3730"/>
                    <a:ext cx="43" cy="32"/>
                  </a:xfrm>
                  <a:custGeom>
                    <a:avLst/>
                    <a:gdLst/>
                    <a:ahLst/>
                    <a:cxnLst>
                      <a:cxn ang="0">
                        <a:pos x="19" y="0"/>
                      </a:cxn>
                      <a:cxn ang="0">
                        <a:pos x="66" y="2"/>
                      </a:cxn>
                      <a:cxn ang="0">
                        <a:pos x="99" y="16"/>
                      </a:cxn>
                      <a:cxn ang="0">
                        <a:pos x="119" y="43"/>
                      </a:cxn>
                      <a:cxn ang="0">
                        <a:pos x="152" y="102"/>
                      </a:cxn>
                      <a:cxn ang="0">
                        <a:pos x="180" y="122"/>
                      </a:cxn>
                      <a:cxn ang="0">
                        <a:pos x="210" y="140"/>
                      </a:cxn>
                      <a:cxn ang="0">
                        <a:pos x="217" y="156"/>
                      </a:cxn>
                      <a:cxn ang="0">
                        <a:pos x="201" y="162"/>
                      </a:cxn>
                      <a:cxn ang="0">
                        <a:pos x="158" y="149"/>
                      </a:cxn>
                      <a:cxn ang="0">
                        <a:pos x="120" y="133"/>
                      </a:cxn>
                      <a:cxn ang="0">
                        <a:pos x="99" y="84"/>
                      </a:cxn>
                      <a:cxn ang="0">
                        <a:pos x="85" y="60"/>
                      </a:cxn>
                      <a:cxn ang="0">
                        <a:pos x="62" y="49"/>
                      </a:cxn>
                      <a:cxn ang="0">
                        <a:pos x="11" y="31"/>
                      </a:cxn>
                      <a:cxn ang="0">
                        <a:pos x="0" y="12"/>
                      </a:cxn>
                      <a:cxn ang="0">
                        <a:pos x="19" y="0"/>
                      </a:cxn>
                      <a:cxn ang="0">
                        <a:pos x="19" y="0"/>
                      </a:cxn>
                    </a:cxnLst>
                    <a:rect l="0" t="0" r="r" b="b"/>
                    <a:pathLst>
                      <a:path w="217" h="162">
                        <a:moveTo>
                          <a:pt x="19" y="0"/>
                        </a:moveTo>
                        <a:lnTo>
                          <a:pt x="66" y="2"/>
                        </a:lnTo>
                        <a:lnTo>
                          <a:pt x="99" y="16"/>
                        </a:lnTo>
                        <a:lnTo>
                          <a:pt x="119" y="43"/>
                        </a:lnTo>
                        <a:lnTo>
                          <a:pt x="152" y="102"/>
                        </a:lnTo>
                        <a:lnTo>
                          <a:pt x="180" y="122"/>
                        </a:lnTo>
                        <a:lnTo>
                          <a:pt x="210" y="140"/>
                        </a:lnTo>
                        <a:lnTo>
                          <a:pt x="217" y="156"/>
                        </a:lnTo>
                        <a:lnTo>
                          <a:pt x="201" y="162"/>
                        </a:lnTo>
                        <a:lnTo>
                          <a:pt x="158" y="149"/>
                        </a:lnTo>
                        <a:lnTo>
                          <a:pt x="120" y="133"/>
                        </a:lnTo>
                        <a:lnTo>
                          <a:pt x="99" y="84"/>
                        </a:lnTo>
                        <a:lnTo>
                          <a:pt x="85" y="60"/>
                        </a:lnTo>
                        <a:lnTo>
                          <a:pt x="62" y="49"/>
                        </a:lnTo>
                        <a:lnTo>
                          <a:pt x="11" y="31"/>
                        </a:lnTo>
                        <a:lnTo>
                          <a:pt x="0" y="12"/>
                        </a:lnTo>
                        <a:lnTo>
                          <a:pt x="19" y="0"/>
                        </a:lnTo>
                        <a:lnTo>
                          <a:pt x="19" y="0"/>
                        </a:lnTo>
                        <a:close/>
                      </a:path>
                    </a:pathLst>
                  </a:custGeom>
                  <a:solidFill>
                    <a:srgbClr val="000000"/>
                  </a:solidFill>
                  <a:ln w="9525">
                    <a:noFill/>
                    <a:round/>
                    <a:headEnd/>
                    <a:tailEnd/>
                  </a:ln>
                </p:spPr>
                <p:txBody>
                  <a:bodyPr/>
                  <a:lstStyle/>
                  <a:p>
                    <a:pPr>
                      <a:defRPr/>
                    </a:pPr>
                    <a:endParaRPr lang="en-US">
                      <a:cs typeface="+mn-cs"/>
                    </a:endParaRPr>
                  </a:p>
                </p:txBody>
              </p:sp>
              <p:sp>
                <p:nvSpPr>
                  <p:cNvPr id="260" name="Freeform 152"/>
                  <p:cNvSpPr>
                    <a:spLocks/>
                  </p:cNvSpPr>
                  <p:nvPr/>
                </p:nvSpPr>
                <p:spPr bwMode="auto">
                  <a:xfrm>
                    <a:off x="2638" y="3763"/>
                    <a:ext cx="33" cy="41"/>
                  </a:xfrm>
                  <a:custGeom>
                    <a:avLst/>
                    <a:gdLst/>
                    <a:ahLst/>
                    <a:cxnLst>
                      <a:cxn ang="0">
                        <a:pos x="26" y="0"/>
                      </a:cxn>
                      <a:cxn ang="0">
                        <a:pos x="79" y="41"/>
                      </a:cxn>
                      <a:cxn ang="0">
                        <a:pos x="144" y="141"/>
                      </a:cxn>
                      <a:cxn ang="0">
                        <a:pos x="166" y="167"/>
                      </a:cxn>
                      <a:cxn ang="0">
                        <a:pos x="169" y="192"/>
                      </a:cxn>
                      <a:cxn ang="0">
                        <a:pos x="151" y="205"/>
                      </a:cxn>
                      <a:cxn ang="0">
                        <a:pos x="96" y="143"/>
                      </a:cxn>
                      <a:cxn ang="0">
                        <a:pos x="47" y="76"/>
                      </a:cxn>
                      <a:cxn ang="0">
                        <a:pos x="3" y="29"/>
                      </a:cxn>
                      <a:cxn ang="0">
                        <a:pos x="0" y="4"/>
                      </a:cxn>
                      <a:cxn ang="0">
                        <a:pos x="26" y="0"/>
                      </a:cxn>
                      <a:cxn ang="0">
                        <a:pos x="26" y="0"/>
                      </a:cxn>
                    </a:cxnLst>
                    <a:rect l="0" t="0" r="r" b="b"/>
                    <a:pathLst>
                      <a:path w="169" h="205">
                        <a:moveTo>
                          <a:pt x="26" y="0"/>
                        </a:moveTo>
                        <a:lnTo>
                          <a:pt x="79" y="41"/>
                        </a:lnTo>
                        <a:lnTo>
                          <a:pt x="144" y="141"/>
                        </a:lnTo>
                        <a:lnTo>
                          <a:pt x="166" y="167"/>
                        </a:lnTo>
                        <a:lnTo>
                          <a:pt x="169" y="192"/>
                        </a:lnTo>
                        <a:lnTo>
                          <a:pt x="151" y="205"/>
                        </a:lnTo>
                        <a:lnTo>
                          <a:pt x="96" y="143"/>
                        </a:lnTo>
                        <a:lnTo>
                          <a:pt x="47" y="76"/>
                        </a:lnTo>
                        <a:lnTo>
                          <a:pt x="3" y="29"/>
                        </a:lnTo>
                        <a:lnTo>
                          <a:pt x="0" y="4"/>
                        </a:lnTo>
                        <a:lnTo>
                          <a:pt x="26" y="0"/>
                        </a:lnTo>
                        <a:lnTo>
                          <a:pt x="26" y="0"/>
                        </a:lnTo>
                        <a:close/>
                      </a:path>
                    </a:pathLst>
                  </a:custGeom>
                  <a:solidFill>
                    <a:srgbClr val="000000"/>
                  </a:solidFill>
                  <a:ln w="9525">
                    <a:noFill/>
                    <a:round/>
                    <a:headEnd/>
                    <a:tailEnd/>
                  </a:ln>
                </p:spPr>
                <p:txBody>
                  <a:bodyPr/>
                  <a:lstStyle/>
                  <a:p>
                    <a:pPr>
                      <a:defRPr/>
                    </a:pPr>
                    <a:endParaRPr lang="en-US">
                      <a:cs typeface="+mn-cs"/>
                    </a:endParaRPr>
                  </a:p>
                </p:txBody>
              </p:sp>
              <p:sp>
                <p:nvSpPr>
                  <p:cNvPr id="261" name="Freeform 153"/>
                  <p:cNvSpPr>
                    <a:spLocks/>
                  </p:cNvSpPr>
                  <p:nvPr/>
                </p:nvSpPr>
                <p:spPr bwMode="auto">
                  <a:xfrm>
                    <a:off x="2665" y="3769"/>
                    <a:ext cx="60" cy="52"/>
                  </a:xfrm>
                  <a:custGeom>
                    <a:avLst/>
                    <a:gdLst/>
                    <a:ahLst/>
                    <a:cxnLst>
                      <a:cxn ang="0">
                        <a:pos x="288" y="70"/>
                      </a:cxn>
                      <a:cxn ang="0">
                        <a:pos x="212" y="55"/>
                      </a:cxn>
                      <a:cxn ang="0">
                        <a:pos x="134" y="50"/>
                      </a:cxn>
                      <a:cxn ang="0">
                        <a:pos x="97" y="86"/>
                      </a:cxn>
                      <a:cxn ang="0">
                        <a:pos x="74" y="136"/>
                      </a:cxn>
                      <a:cxn ang="0">
                        <a:pos x="24" y="247"/>
                      </a:cxn>
                      <a:cxn ang="0">
                        <a:pos x="13" y="258"/>
                      </a:cxn>
                      <a:cxn ang="0">
                        <a:pos x="0" y="247"/>
                      </a:cxn>
                      <a:cxn ang="0">
                        <a:pos x="5" y="174"/>
                      </a:cxn>
                      <a:cxn ang="0">
                        <a:pos x="28" y="106"/>
                      </a:cxn>
                      <a:cxn ang="0">
                        <a:pos x="66" y="42"/>
                      </a:cxn>
                      <a:cxn ang="0">
                        <a:pos x="90" y="16"/>
                      </a:cxn>
                      <a:cxn ang="0">
                        <a:pos x="123" y="0"/>
                      </a:cxn>
                      <a:cxn ang="0">
                        <a:pos x="206" y="17"/>
                      </a:cxn>
                      <a:cxn ang="0">
                        <a:pos x="245" y="36"/>
                      </a:cxn>
                      <a:cxn ang="0">
                        <a:pos x="288" y="46"/>
                      </a:cxn>
                      <a:cxn ang="0">
                        <a:pos x="299" y="58"/>
                      </a:cxn>
                      <a:cxn ang="0">
                        <a:pos x="288" y="70"/>
                      </a:cxn>
                      <a:cxn ang="0">
                        <a:pos x="288" y="70"/>
                      </a:cxn>
                    </a:cxnLst>
                    <a:rect l="0" t="0" r="r" b="b"/>
                    <a:pathLst>
                      <a:path w="299" h="258">
                        <a:moveTo>
                          <a:pt x="288" y="70"/>
                        </a:moveTo>
                        <a:lnTo>
                          <a:pt x="212" y="55"/>
                        </a:lnTo>
                        <a:lnTo>
                          <a:pt x="134" y="50"/>
                        </a:lnTo>
                        <a:lnTo>
                          <a:pt x="97" y="86"/>
                        </a:lnTo>
                        <a:lnTo>
                          <a:pt x="74" y="136"/>
                        </a:lnTo>
                        <a:lnTo>
                          <a:pt x="24" y="247"/>
                        </a:lnTo>
                        <a:lnTo>
                          <a:pt x="13" y="258"/>
                        </a:lnTo>
                        <a:lnTo>
                          <a:pt x="0" y="247"/>
                        </a:lnTo>
                        <a:lnTo>
                          <a:pt x="5" y="174"/>
                        </a:lnTo>
                        <a:lnTo>
                          <a:pt x="28" y="106"/>
                        </a:lnTo>
                        <a:lnTo>
                          <a:pt x="66" y="42"/>
                        </a:lnTo>
                        <a:lnTo>
                          <a:pt x="90" y="16"/>
                        </a:lnTo>
                        <a:lnTo>
                          <a:pt x="123" y="0"/>
                        </a:lnTo>
                        <a:lnTo>
                          <a:pt x="206" y="17"/>
                        </a:lnTo>
                        <a:lnTo>
                          <a:pt x="245" y="36"/>
                        </a:lnTo>
                        <a:lnTo>
                          <a:pt x="288" y="46"/>
                        </a:lnTo>
                        <a:lnTo>
                          <a:pt x="299" y="58"/>
                        </a:lnTo>
                        <a:lnTo>
                          <a:pt x="288" y="70"/>
                        </a:lnTo>
                        <a:lnTo>
                          <a:pt x="288" y="70"/>
                        </a:lnTo>
                        <a:close/>
                      </a:path>
                    </a:pathLst>
                  </a:custGeom>
                  <a:solidFill>
                    <a:srgbClr val="000000"/>
                  </a:solidFill>
                  <a:ln w="9525">
                    <a:noFill/>
                    <a:round/>
                    <a:headEnd/>
                    <a:tailEnd/>
                  </a:ln>
                </p:spPr>
                <p:txBody>
                  <a:bodyPr/>
                  <a:lstStyle/>
                  <a:p>
                    <a:pPr>
                      <a:defRPr/>
                    </a:pPr>
                    <a:endParaRPr lang="en-US">
                      <a:cs typeface="+mn-cs"/>
                    </a:endParaRPr>
                  </a:p>
                </p:txBody>
              </p:sp>
              <p:sp>
                <p:nvSpPr>
                  <p:cNvPr id="262" name="Freeform 154"/>
                  <p:cNvSpPr>
                    <a:spLocks/>
                  </p:cNvSpPr>
                  <p:nvPr/>
                </p:nvSpPr>
                <p:spPr bwMode="auto">
                  <a:xfrm>
                    <a:off x="2671" y="3814"/>
                    <a:ext cx="55" cy="29"/>
                  </a:xfrm>
                  <a:custGeom>
                    <a:avLst/>
                    <a:gdLst/>
                    <a:ahLst/>
                    <a:cxnLst>
                      <a:cxn ang="0">
                        <a:pos x="23" y="19"/>
                      </a:cxn>
                      <a:cxn ang="0">
                        <a:pos x="55" y="72"/>
                      </a:cxn>
                      <a:cxn ang="0">
                        <a:pos x="81" y="91"/>
                      </a:cxn>
                      <a:cxn ang="0">
                        <a:pos x="111" y="87"/>
                      </a:cxn>
                      <a:cxn ang="0">
                        <a:pos x="145" y="60"/>
                      </a:cxn>
                      <a:cxn ang="0">
                        <a:pos x="200" y="27"/>
                      </a:cxn>
                      <a:cxn ang="0">
                        <a:pos x="257" y="0"/>
                      </a:cxn>
                      <a:cxn ang="0">
                        <a:pos x="275" y="3"/>
                      </a:cxn>
                      <a:cxn ang="0">
                        <a:pos x="270" y="19"/>
                      </a:cxn>
                      <a:cxn ang="0">
                        <a:pos x="231" y="50"/>
                      </a:cxn>
                      <a:cxn ang="0">
                        <a:pos x="196" y="87"/>
                      </a:cxn>
                      <a:cxn ang="0">
                        <a:pos x="163" y="125"/>
                      </a:cxn>
                      <a:cxn ang="0">
                        <a:pos x="144" y="144"/>
                      </a:cxn>
                      <a:cxn ang="0">
                        <a:pos x="99" y="147"/>
                      </a:cxn>
                      <a:cxn ang="0">
                        <a:pos x="55" y="116"/>
                      </a:cxn>
                      <a:cxn ang="0">
                        <a:pos x="0" y="28"/>
                      </a:cxn>
                      <a:cxn ang="0">
                        <a:pos x="7" y="12"/>
                      </a:cxn>
                      <a:cxn ang="0">
                        <a:pos x="23" y="19"/>
                      </a:cxn>
                      <a:cxn ang="0">
                        <a:pos x="23" y="19"/>
                      </a:cxn>
                    </a:cxnLst>
                    <a:rect l="0" t="0" r="r" b="b"/>
                    <a:pathLst>
                      <a:path w="275" h="147">
                        <a:moveTo>
                          <a:pt x="23" y="19"/>
                        </a:moveTo>
                        <a:lnTo>
                          <a:pt x="55" y="72"/>
                        </a:lnTo>
                        <a:lnTo>
                          <a:pt x="81" y="91"/>
                        </a:lnTo>
                        <a:lnTo>
                          <a:pt x="111" y="87"/>
                        </a:lnTo>
                        <a:lnTo>
                          <a:pt x="145" y="60"/>
                        </a:lnTo>
                        <a:lnTo>
                          <a:pt x="200" y="27"/>
                        </a:lnTo>
                        <a:lnTo>
                          <a:pt x="257" y="0"/>
                        </a:lnTo>
                        <a:lnTo>
                          <a:pt x="275" y="3"/>
                        </a:lnTo>
                        <a:lnTo>
                          <a:pt x="270" y="19"/>
                        </a:lnTo>
                        <a:lnTo>
                          <a:pt x="231" y="50"/>
                        </a:lnTo>
                        <a:lnTo>
                          <a:pt x="196" y="87"/>
                        </a:lnTo>
                        <a:lnTo>
                          <a:pt x="163" y="125"/>
                        </a:lnTo>
                        <a:lnTo>
                          <a:pt x="144" y="144"/>
                        </a:lnTo>
                        <a:lnTo>
                          <a:pt x="99" y="147"/>
                        </a:lnTo>
                        <a:lnTo>
                          <a:pt x="55" y="116"/>
                        </a:lnTo>
                        <a:lnTo>
                          <a:pt x="0" y="28"/>
                        </a:lnTo>
                        <a:lnTo>
                          <a:pt x="7" y="12"/>
                        </a:lnTo>
                        <a:lnTo>
                          <a:pt x="23" y="19"/>
                        </a:lnTo>
                        <a:lnTo>
                          <a:pt x="23" y="19"/>
                        </a:lnTo>
                        <a:close/>
                      </a:path>
                    </a:pathLst>
                  </a:custGeom>
                  <a:solidFill>
                    <a:srgbClr val="000000"/>
                  </a:solidFill>
                  <a:ln w="9525">
                    <a:noFill/>
                    <a:round/>
                    <a:headEnd/>
                    <a:tailEnd/>
                  </a:ln>
                </p:spPr>
                <p:txBody>
                  <a:bodyPr/>
                  <a:lstStyle/>
                  <a:p>
                    <a:pPr>
                      <a:defRPr/>
                    </a:pPr>
                    <a:endParaRPr lang="en-US">
                      <a:cs typeface="+mn-cs"/>
                    </a:endParaRPr>
                  </a:p>
                </p:txBody>
              </p:sp>
              <p:sp>
                <p:nvSpPr>
                  <p:cNvPr id="263" name="Freeform 155"/>
                  <p:cNvSpPr>
                    <a:spLocks/>
                  </p:cNvSpPr>
                  <p:nvPr/>
                </p:nvSpPr>
                <p:spPr bwMode="auto">
                  <a:xfrm>
                    <a:off x="2731" y="3786"/>
                    <a:ext cx="58" cy="15"/>
                  </a:xfrm>
                  <a:custGeom>
                    <a:avLst/>
                    <a:gdLst/>
                    <a:ahLst/>
                    <a:cxnLst>
                      <a:cxn ang="0">
                        <a:pos x="14" y="0"/>
                      </a:cxn>
                      <a:cxn ang="0">
                        <a:pos x="137" y="9"/>
                      </a:cxn>
                      <a:cxn ang="0">
                        <a:pos x="268" y="20"/>
                      </a:cxn>
                      <a:cxn ang="0">
                        <a:pos x="291" y="49"/>
                      </a:cxn>
                      <a:cxn ang="0">
                        <a:pos x="283" y="65"/>
                      </a:cxn>
                      <a:cxn ang="0">
                        <a:pos x="264" y="72"/>
                      </a:cxn>
                      <a:cxn ang="0">
                        <a:pos x="154" y="53"/>
                      </a:cxn>
                      <a:cxn ang="0">
                        <a:pos x="45" y="28"/>
                      </a:cxn>
                      <a:cxn ang="0">
                        <a:pos x="13" y="24"/>
                      </a:cxn>
                      <a:cxn ang="0">
                        <a:pos x="0" y="12"/>
                      </a:cxn>
                      <a:cxn ang="0">
                        <a:pos x="14" y="0"/>
                      </a:cxn>
                      <a:cxn ang="0">
                        <a:pos x="14" y="0"/>
                      </a:cxn>
                    </a:cxnLst>
                    <a:rect l="0" t="0" r="r" b="b"/>
                    <a:pathLst>
                      <a:path w="291" h="72">
                        <a:moveTo>
                          <a:pt x="14" y="0"/>
                        </a:moveTo>
                        <a:lnTo>
                          <a:pt x="137" y="9"/>
                        </a:lnTo>
                        <a:lnTo>
                          <a:pt x="268" y="20"/>
                        </a:lnTo>
                        <a:lnTo>
                          <a:pt x="291" y="49"/>
                        </a:lnTo>
                        <a:lnTo>
                          <a:pt x="283" y="65"/>
                        </a:lnTo>
                        <a:lnTo>
                          <a:pt x="264" y="72"/>
                        </a:lnTo>
                        <a:lnTo>
                          <a:pt x="154" y="53"/>
                        </a:lnTo>
                        <a:lnTo>
                          <a:pt x="45" y="28"/>
                        </a:lnTo>
                        <a:lnTo>
                          <a:pt x="13" y="24"/>
                        </a:lnTo>
                        <a:lnTo>
                          <a:pt x="0" y="12"/>
                        </a:lnTo>
                        <a:lnTo>
                          <a:pt x="14" y="0"/>
                        </a:lnTo>
                        <a:lnTo>
                          <a:pt x="14" y="0"/>
                        </a:lnTo>
                        <a:close/>
                      </a:path>
                    </a:pathLst>
                  </a:custGeom>
                  <a:solidFill>
                    <a:srgbClr val="000000"/>
                  </a:solidFill>
                  <a:ln w="9525">
                    <a:noFill/>
                    <a:round/>
                    <a:headEnd/>
                    <a:tailEnd/>
                  </a:ln>
                </p:spPr>
                <p:txBody>
                  <a:bodyPr/>
                  <a:lstStyle/>
                  <a:p>
                    <a:pPr>
                      <a:defRPr/>
                    </a:pPr>
                    <a:endParaRPr lang="en-US">
                      <a:cs typeface="+mn-cs"/>
                    </a:endParaRPr>
                  </a:p>
                </p:txBody>
              </p:sp>
              <p:sp>
                <p:nvSpPr>
                  <p:cNvPr id="264" name="Freeform 156"/>
                  <p:cNvSpPr>
                    <a:spLocks/>
                  </p:cNvSpPr>
                  <p:nvPr/>
                </p:nvSpPr>
                <p:spPr bwMode="auto">
                  <a:xfrm>
                    <a:off x="2787" y="3685"/>
                    <a:ext cx="40" cy="144"/>
                  </a:xfrm>
                  <a:custGeom>
                    <a:avLst/>
                    <a:gdLst/>
                    <a:ahLst/>
                    <a:cxnLst>
                      <a:cxn ang="0">
                        <a:pos x="198" y="18"/>
                      </a:cxn>
                      <a:cxn ang="0">
                        <a:pos x="177" y="54"/>
                      </a:cxn>
                      <a:cxn ang="0">
                        <a:pos x="141" y="100"/>
                      </a:cxn>
                      <a:cxn ang="0">
                        <a:pos x="102" y="154"/>
                      </a:cxn>
                      <a:cxn ang="0">
                        <a:pos x="74" y="213"/>
                      </a:cxn>
                      <a:cxn ang="0">
                        <a:pos x="42" y="408"/>
                      </a:cxn>
                      <a:cxn ang="0">
                        <a:pos x="52" y="606"/>
                      </a:cxn>
                      <a:cxn ang="0">
                        <a:pos x="50" y="704"/>
                      </a:cxn>
                      <a:cxn ang="0">
                        <a:pos x="38" y="718"/>
                      </a:cxn>
                      <a:cxn ang="0">
                        <a:pos x="26" y="705"/>
                      </a:cxn>
                      <a:cxn ang="0">
                        <a:pos x="0" y="585"/>
                      </a:cxn>
                      <a:cxn ang="0">
                        <a:pos x="0" y="455"/>
                      </a:cxn>
                      <a:cxn ang="0">
                        <a:pos x="19" y="325"/>
                      </a:cxn>
                      <a:cxn ang="0">
                        <a:pos x="50" y="205"/>
                      </a:cxn>
                      <a:cxn ang="0">
                        <a:pos x="72" y="158"/>
                      </a:cxn>
                      <a:cxn ang="0">
                        <a:pos x="106" y="100"/>
                      </a:cxn>
                      <a:cxn ang="0">
                        <a:pos x="143" y="44"/>
                      </a:cxn>
                      <a:cxn ang="0">
                        <a:pos x="177" y="5"/>
                      </a:cxn>
                      <a:cxn ang="0">
                        <a:pos x="194" y="0"/>
                      </a:cxn>
                      <a:cxn ang="0">
                        <a:pos x="198" y="18"/>
                      </a:cxn>
                      <a:cxn ang="0">
                        <a:pos x="198" y="18"/>
                      </a:cxn>
                    </a:cxnLst>
                    <a:rect l="0" t="0" r="r" b="b"/>
                    <a:pathLst>
                      <a:path w="198" h="718">
                        <a:moveTo>
                          <a:pt x="198" y="18"/>
                        </a:moveTo>
                        <a:lnTo>
                          <a:pt x="177" y="54"/>
                        </a:lnTo>
                        <a:lnTo>
                          <a:pt x="141" y="100"/>
                        </a:lnTo>
                        <a:lnTo>
                          <a:pt x="102" y="154"/>
                        </a:lnTo>
                        <a:lnTo>
                          <a:pt x="74" y="213"/>
                        </a:lnTo>
                        <a:lnTo>
                          <a:pt x="42" y="408"/>
                        </a:lnTo>
                        <a:lnTo>
                          <a:pt x="52" y="606"/>
                        </a:lnTo>
                        <a:lnTo>
                          <a:pt x="50" y="704"/>
                        </a:lnTo>
                        <a:lnTo>
                          <a:pt x="38" y="718"/>
                        </a:lnTo>
                        <a:lnTo>
                          <a:pt x="26" y="705"/>
                        </a:lnTo>
                        <a:lnTo>
                          <a:pt x="0" y="585"/>
                        </a:lnTo>
                        <a:lnTo>
                          <a:pt x="0" y="455"/>
                        </a:lnTo>
                        <a:lnTo>
                          <a:pt x="19" y="325"/>
                        </a:lnTo>
                        <a:lnTo>
                          <a:pt x="50" y="205"/>
                        </a:lnTo>
                        <a:lnTo>
                          <a:pt x="72" y="158"/>
                        </a:lnTo>
                        <a:lnTo>
                          <a:pt x="106" y="100"/>
                        </a:lnTo>
                        <a:lnTo>
                          <a:pt x="143" y="44"/>
                        </a:lnTo>
                        <a:lnTo>
                          <a:pt x="177" y="5"/>
                        </a:lnTo>
                        <a:lnTo>
                          <a:pt x="194" y="0"/>
                        </a:lnTo>
                        <a:lnTo>
                          <a:pt x="198" y="18"/>
                        </a:lnTo>
                        <a:lnTo>
                          <a:pt x="198" y="18"/>
                        </a:lnTo>
                        <a:close/>
                      </a:path>
                    </a:pathLst>
                  </a:custGeom>
                  <a:solidFill>
                    <a:srgbClr val="000000"/>
                  </a:solidFill>
                  <a:ln w="9525">
                    <a:noFill/>
                    <a:round/>
                    <a:headEnd/>
                    <a:tailEnd/>
                  </a:ln>
                </p:spPr>
                <p:txBody>
                  <a:bodyPr/>
                  <a:lstStyle/>
                  <a:p>
                    <a:pPr>
                      <a:defRPr/>
                    </a:pPr>
                    <a:endParaRPr lang="en-US">
                      <a:cs typeface="+mn-cs"/>
                    </a:endParaRPr>
                  </a:p>
                </p:txBody>
              </p:sp>
              <p:sp>
                <p:nvSpPr>
                  <p:cNvPr id="265" name="Freeform 157"/>
                  <p:cNvSpPr>
                    <a:spLocks/>
                  </p:cNvSpPr>
                  <p:nvPr/>
                </p:nvSpPr>
                <p:spPr bwMode="auto">
                  <a:xfrm>
                    <a:off x="2719" y="3845"/>
                    <a:ext cx="60" cy="33"/>
                  </a:xfrm>
                  <a:custGeom>
                    <a:avLst/>
                    <a:gdLst/>
                    <a:ahLst/>
                    <a:cxnLst>
                      <a:cxn ang="0">
                        <a:pos x="247" y="101"/>
                      </a:cxn>
                      <a:cxn ang="0">
                        <a:pos x="251" y="89"/>
                      </a:cxn>
                      <a:cxn ang="0">
                        <a:pos x="235" y="79"/>
                      </a:cxn>
                      <a:cxn ang="0">
                        <a:pos x="201" y="67"/>
                      </a:cxn>
                      <a:cxn ang="0">
                        <a:pos x="153" y="46"/>
                      </a:cxn>
                      <a:cxn ang="0">
                        <a:pos x="110" y="34"/>
                      </a:cxn>
                      <a:cxn ang="0">
                        <a:pos x="13" y="26"/>
                      </a:cxn>
                      <a:cxn ang="0">
                        <a:pos x="0" y="13"/>
                      </a:cxn>
                      <a:cxn ang="0">
                        <a:pos x="13" y="1"/>
                      </a:cxn>
                      <a:cxn ang="0">
                        <a:pos x="119" y="0"/>
                      </a:cxn>
                      <a:cxn ang="0">
                        <a:pos x="223" y="27"/>
                      </a:cxn>
                      <a:cxn ang="0">
                        <a:pos x="281" y="64"/>
                      </a:cxn>
                      <a:cxn ang="0">
                        <a:pos x="299" y="121"/>
                      </a:cxn>
                      <a:cxn ang="0">
                        <a:pos x="284" y="146"/>
                      </a:cxn>
                      <a:cxn ang="0">
                        <a:pos x="263" y="163"/>
                      </a:cxn>
                      <a:cxn ang="0">
                        <a:pos x="240" y="168"/>
                      </a:cxn>
                      <a:cxn ang="0">
                        <a:pos x="153" y="151"/>
                      </a:cxn>
                      <a:cxn ang="0">
                        <a:pos x="131" y="138"/>
                      </a:cxn>
                      <a:cxn ang="0">
                        <a:pos x="126" y="115"/>
                      </a:cxn>
                      <a:cxn ang="0">
                        <a:pos x="137" y="94"/>
                      </a:cxn>
                      <a:cxn ang="0">
                        <a:pos x="163" y="88"/>
                      </a:cxn>
                      <a:cxn ang="0">
                        <a:pos x="247" y="101"/>
                      </a:cxn>
                      <a:cxn ang="0">
                        <a:pos x="247" y="101"/>
                      </a:cxn>
                    </a:cxnLst>
                    <a:rect l="0" t="0" r="r" b="b"/>
                    <a:pathLst>
                      <a:path w="299" h="168">
                        <a:moveTo>
                          <a:pt x="247" y="101"/>
                        </a:moveTo>
                        <a:lnTo>
                          <a:pt x="251" y="89"/>
                        </a:lnTo>
                        <a:lnTo>
                          <a:pt x="235" y="79"/>
                        </a:lnTo>
                        <a:lnTo>
                          <a:pt x="201" y="67"/>
                        </a:lnTo>
                        <a:lnTo>
                          <a:pt x="153" y="46"/>
                        </a:lnTo>
                        <a:lnTo>
                          <a:pt x="110" y="34"/>
                        </a:lnTo>
                        <a:lnTo>
                          <a:pt x="13" y="26"/>
                        </a:lnTo>
                        <a:lnTo>
                          <a:pt x="0" y="13"/>
                        </a:lnTo>
                        <a:lnTo>
                          <a:pt x="13" y="1"/>
                        </a:lnTo>
                        <a:lnTo>
                          <a:pt x="119" y="0"/>
                        </a:lnTo>
                        <a:lnTo>
                          <a:pt x="223" y="27"/>
                        </a:lnTo>
                        <a:lnTo>
                          <a:pt x="281" y="64"/>
                        </a:lnTo>
                        <a:lnTo>
                          <a:pt x="299" y="121"/>
                        </a:lnTo>
                        <a:lnTo>
                          <a:pt x="284" y="146"/>
                        </a:lnTo>
                        <a:lnTo>
                          <a:pt x="263" y="163"/>
                        </a:lnTo>
                        <a:lnTo>
                          <a:pt x="240" y="168"/>
                        </a:lnTo>
                        <a:lnTo>
                          <a:pt x="153" y="151"/>
                        </a:lnTo>
                        <a:lnTo>
                          <a:pt x="131" y="138"/>
                        </a:lnTo>
                        <a:lnTo>
                          <a:pt x="126" y="115"/>
                        </a:lnTo>
                        <a:lnTo>
                          <a:pt x="137" y="94"/>
                        </a:lnTo>
                        <a:lnTo>
                          <a:pt x="163" y="88"/>
                        </a:lnTo>
                        <a:lnTo>
                          <a:pt x="247" y="101"/>
                        </a:lnTo>
                        <a:lnTo>
                          <a:pt x="247" y="101"/>
                        </a:lnTo>
                        <a:close/>
                      </a:path>
                    </a:pathLst>
                  </a:custGeom>
                  <a:solidFill>
                    <a:srgbClr val="000000"/>
                  </a:solidFill>
                  <a:ln w="9525">
                    <a:noFill/>
                    <a:round/>
                    <a:headEnd/>
                    <a:tailEnd/>
                  </a:ln>
                </p:spPr>
                <p:txBody>
                  <a:bodyPr/>
                  <a:lstStyle/>
                  <a:p>
                    <a:pPr>
                      <a:defRPr/>
                    </a:pPr>
                    <a:endParaRPr lang="en-US">
                      <a:cs typeface="+mn-cs"/>
                    </a:endParaRPr>
                  </a:p>
                </p:txBody>
              </p:sp>
              <p:sp>
                <p:nvSpPr>
                  <p:cNvPr id="266" name="Freeform 158"/>
                  <p:cNvSpPr>
                    <a:spLocks/>
                  </p:cNvSpPr>
                  <p:nvPr/>
                </p:nvSpPr>
                <p:spPr bwMode="auto">
                  <a:xfrm>
                    <a:off x="2722" y="3842"/>
                    <a:ext cx="159" cy="60"/>
                  </a:xfrm>
                  <a:custGeom>
                    <a:avLst/>
                    <a:gdLst/>
                    <a:ahLst/>
                    <a:cxnLst>
                      <a:cxn ang="0">
                        <a:pos x="18" y="109"/>
                      </a:cxn>
                      <a:cxn ang="0">
                        <a:pos x="67" y="138"/>
                      </a:cxn>
                      <a:cxn ang="0">
                        <a:pos x="114" y="168"/>
                      </a:cxn>
                      <a:cxn ang="0">
                        <a:pos x="161" y="196"/>
                      </a:cxn>
                      <a:cxn ang="0">
                        <a:pos x="216" y="221"/>
                      </a:cxn>
                      <a:cxn ang="0">
                        <a:pos x="267" y="237"/>
                      </a:cxn>
                      <a:cxn ang="0">
                        <a:pos x="322" y="248"/>
                      </a:cxn>
                      <a:cxn ang="0">
                        <a:pos x="428" y="233"/>
                      </a:cxn>
                      <a:cxn ang="0">
                        <a:pos x="471" y="208"/>
                      </a:cxn>
                      <a:cxn ang="0">
                        <a:pos x="513" y="178"/>
                      </a:cxn>
                      <a:cxn ang="0">
                        <a:pos x="554" y="145"/>
                      </a:cxn>
                      <a:cxn ang="0">
                        <a:pos x="595" y="110"/>
                      </a:cxn>
                      <a:cxn ang="0">
                        <a:pos x="637" y="77"/>
                      </a:cxn>
                      <a:cxn ang="0">
                        <a:pos x="679" y="46"/>
                      </a:cxn>
                      <a:cxn ang="0">
                        <a:pos x="722" y="20"/>
                      </a:cxn>
                      <a:cxn ang="0">
                        <a:pos x="769" y="0"/>
                      </a:cxn>
                      <a:cxn ang="0">
                        <a:pos x="793" y="9"/>
                      </a:cxn>
                      <a:cxn ang="0">
                        <a:pos x="785" y="33"/>
                      </a:cxn>
                      <a:cxn ang="0">
                        <a:pos x="734" y="66"/>
                      </a:cxn>
                      <a:cxn ang="0">
                        <a:pos x="680" y="100"/>
                      </a:cxn>
                      <a:cxn ang="0">
                        <a:pos x="633" y="138"/>
                      </a:cxn>
                      <a:cxn ang="0">
                        <a:pos x="587" y="178"/>
                      </a:cxn>
                      <a:cxn ang="0">
                        <a:pos x="542" y="218"/>
                      </a:cxn>
                      <a:cxn ang="0">
                        <a:pos x="495" y="256"/>
                      </a:cxn>
                      <a:cxn ang="0">
                        <a:pos x="453" y="285"/>
                      </a:cxn>
                      <a:cxn ang="0">
                        <a:pos x="393" y="300"/>
                      </a:cxn>
                      <a:cxn ang="0">
                        <a:pos x="327" y="295"/>
                      </a:cxn>
                      <a:cxn ang="0">
                        <a:pos x="203" y="258"/>
                      </a:cxn>
                      <a:cxn ang="0">
                        <a:pos x="153" y="236"/>
                      </a:cxn>
                      <a:cxn ang="0">
                        <a:pos x="95" y="203"/>
                      </a:cxn>
                      <a:cxn ang="0">
                        <a:pos x="41" y="164"/>
                      </a:cxn>
                      <a:cxn ang="0">
                        <a:pos x="3" y="128"/>
                      </a:cxn>
                      <a:cxn ang="0">
                        <a:pos x="0" y="110"/>
                      </a:cxn>
                      <a:cxn ang="0">
                        <a:pos x="18" y="109"/>
                      </a:cxn>
                      <a:cxn ang="0">
                        <a:pos x="18" y="109"/>
                      </a:cxn>
                    </a:cxnLst>
                    <a:rect l="0" t="0" r="r" b="b"/>
                    <a:pathLst>
                      <a:path w="793" h="300">
                        <a:moveTo>
                          <a:pt x="18" y="109"/>
                        </a:moveTo>
                        <a:lnTo>
                          <a:pt x="67" y="138"/>
                        </a:lnTo>
                        <a:lnTo>
                          <a:pt x="114" y="168"/>
                        </a:lnTo>
                        <a:lnTo>
                          <a:pt x="161" y="196"/>
                        </a:lnTo>
                        <a:lnTo>
                          <a:pt x="216" y="221"/>
                        </a:lnTo>
                        <a:lnTo>
                          <a:pt x="267" y="237"/>
                        </a:lnTo>
                        <a:lnTo>
                          <a:pt x="322" y="248"/>
                        </a:lnTo>
                        <a:lnTo>
                          <a:pt x="428" y="233"/>
                        </a:lnTo>
                        <a:lnTo>
                          <a:pt x="471" y="208"/>
                        </a:lnTo>
                        <a:lnTo>
                          <a:pt x="513" y="178"/>
                        </a:lnTo>
                        <a:lnTo>
                          <a:pt x="554" y="145"/>
                        </a:lnTo>
                        <a:lnTo>
                          <a:pt x="595" y="110"/>
                        </a:lnTo>
                        <a:lnTo>
                          <a:pt x="637" y="77"/>
                        </a:lnTo>
                        <a:lnTo>
                          <a:pt x="679" y="46"/>
                        </a:lnTo>
                        <a:lnTo>
                          <a:pt x="722" y="20"/>
                        </a:lnTo>
                        <a:lnTo>
                          <a:pt x="769" y="0"/>
                        </a:lnTo>
                        <a:lnTo>
                          <a:pt x="793" y="9"/>
                        </a:lnTo>
                        <a:lnTo>
                          <a:pt x="785" y="33"/>
                        </a:lnTo>
                        <a:lnTo>
                          <a:pt x="734" y="66"/>
                        </a:lnTo>
                        <a:lnTo>
                          <a:pt x="680" y="100"/>
                        </a:lnTo>
                        <a:lnTo>
                          <a:pt x="633" y="138"/>
                        </a:lnTo>
                        <a:lnTo>
                          <a:pt x="587" y="178"/>
                        </a:lnTo>
                        <a:lnTo>
                          <a:pt x="542" y="218"/>
                        </a:lnTo>
                        <a:lnTo>
                          <a:pt x="495" y="256"/>
                        </a:lnTo>
                        <a:lnTo>
                          <a:pt x="453" y="285"/>
                        </a:lnTo>
                        <a:lnTo>
                          <a:pt x="393" y="300"/>
                        </a:lnTo>
                        <a:lnTo>
                          <a:pt x="327" y="295"/>
                        </a:lnTo>
                        <a:lnTo>
                          <a:pt x="203" y="258"/>
                        </a:lnTo>
                        <a:lnTo>
                          <a:pt x="153" y="236"/>
                        </a:lnTo>
                        <a:lnTo>
                          <a:pt x="95" y="203"/>
                        </a:lnTo>
                        <a:lnTo>
                          <a:pt x="41" y="164"/>
                        </a:lnTo>
                        <a:lnTo>
                          <a:pt x="3" y="128"/>
                        </a:lnTo>
                        <a:lnTo>
                          <a:pt x="0" y="110"/>
                        </a:lnTo>
                        <a:lnTo>
                          <a:pt x="18" y="109"/>
                        </a:lnTo>
                        <a:lnTo>
                          <a:pt x="18" y="109"/>
                        </a:lnTo>
                        <a:close/>
                      </a:path>
                    </a:pathLst>
                  </a:custGeom>
                  <a:solidFill>
                    <a:srgbClr val="000000"/>
                  </a:solidFill>
                  <a:ln w="9525">
                    <a:noFill/>
                    <a:round/>
                    <a:headEnd/>
                    <a:tailEnd/>
                  </a:ln>
                </p:spPr>
                <p:txBody>
                  <a:bodyPr/>
                  <a:lstStyle/>
                  <a:p>
                    <a:pPr>
                      <a:defRPr/>
                    </a:pPr>
                    <a:endParaRPr lang="en-US">
                      <a:cs typeface="+mn-cs"/>
                    </a:endParaRPr>
                  </a:p>
                </p:txBody>
              </p:sp>
              <p:sp>
                <p:nvSpPr>
                  <p:cNvPr id="267" name="Freeform 159"/>
                  <p:cNvSpPr>
                    <a:spLocks/>
                  </p:cNvSpPr>
                  <p:nvPr/>
                </p:nvSpPr>
                <p:spPr bwMode="auto">
                  <a:xfrm>
                    <a:off x="2887" y="3716"/>
                    <a:ext cx="24" cy="42"/>
                  </a:xfrm>
                  <a:custGeom>
                    <a:avLst/>
                    <a:gdLst/>
                    <a:ahLst/>
                    <a:cxnLst>
                      <a:cxn ang="0">
                        <a:pos x="25" y="32"/>
                      </a:cxn>
                      <a:cxn ang="0">
                        <a:pos x="0" y="22"/>
                      </a:cxn>
                      <a:cxn ang="0">
                        <a:pos x="1" y="8"/>
                      </a:cxn>
                      <a:cxn ang="0">
                        <a:pos x="29" y="0"/>
                      </a:cxn>
                      <a:cxn ang="0">
                        <a:pos x="42" y="16"/>
                      </a:cxn>
                      <a:cxn ang="0">
                        <a:pos x="100" y="97"/>
                      </a:cxn>
                      <a:cxn ang="0">
                        <a:pos x="118" y="196"/>
                      </a:cxn>
                      <a:cxn ang="0">
                        <a:pos x="107" y="210"/>
                      </a:cxn>
                      <a:cxn ang="0">
                        <a:pos x="94" y="200"/>
                      </a:cxn>
                      <a:cxn ang="0">
                        <a:pos x="73" y="160"/>
                      </a:cxn>
                      <a:cxn ang="0">
                        <a:pos x="50" y="122"/>
                      </a:cxn>
                      <a:cxn ang="0">
                        <a:pos x="25" y="32"/>
                      </a:cxn>
                      <a:cxn ang="0">
                        <a:pos x="25" y="32"/>
                      </a:cxn>
                    </a:cxnLst>
                    <a:rect l="0" t="0" r="r" b="b"/>
                    <a:pathLst>
                      <a:path w="118" h="210">
                        <a:moveTo>
                          <a:pt x="25" y="32"/>
                        </a:moveTo>
                        <a:lnTo>
                          <a:pt x="0" y="22"/>
                        </a:lnTo>
                        <a:lnTo>
                          <a:pt x="1" y="8"/>
                        </a:lnTo>
                        <a:lnTo>
                          <a:pt x="29" y="0"/>
                        </a:lnTo>
                        <a:lnTo>
                          <a:pt x="42" y="16"/>
                        </a:lnTo>
                        <a:lnTo>
                          <a:pt x="100" y="97"/>
                        </a:lnTo>
                        <a:lnTo>
                          <a:pt x="118" y="196"/>
                        </a:lnTo>
                        <a:lnTo>
                          <a:pt x="107" y="210"/>
                        </a:lnTo>
                        <a:lnTo>
                          <a:pt x="94" y="200"/>
                        </a:lnTo>
                        <a:lnTo>
                          <a:pt x="73" y="160"/>
                        </a:lnTo>
                        <a:lnTo>
                          <a:pt x="50" y="122"/>
                        </a:lnTo>
                        <a:lnTo>
                          <a:pt x="25" y="32"/>
                        </a:lnTo>
                        <a:lnTo>
                          <a:pt x="25" y="32"/>
                        </a:lnTo>
                        <a:close/>
                      </a:path>
                    </a:pathLst>
                  </a:custGeom>
                  <a:solidFill>
                    <a:srgbClr val="000000"/>
                  </a:solidFill>
                  <a:ln w="9525">
                    <a:noFill/>
                    <a:round/>
                    <a:headEnd/>
                    <a:tailEnd/>
                  </a:ln>
                </p:spPr>
                <p:txBody>
                  <a:bodyPr/>
                  <a:lstStyle/>
                  <a:p>
                    <a:pPr>
                      <a:defRPr/>
                    </a:pPr>
                    <a:endParaRPr lang="en-US">
                      <a:cs typeface="+mn-cs"/>
                    </a:endParaRPr>
                  </a:p>
                </p:txBody>
              </p:sp>
              <p:sp>
                <p:nvSpPr>
                  <p:cNvPr id="268" name="Freeform 160"/>
                  <p:cNvSpPr>
                    <a:spLocks/>
                  </p:cNvSpPr>
                  <p:nvPr/>
                </p:nvSpPr>
                <p:spPr bwMode="auto">
                  <a:xfrm>
                    <a:off x="2916" y="3672"/>
                    <a:ext cx="114" cy="35"/>
                  </a:xfrm>
                  <a:custGeom>
                    <a:avLst/>
                    <a:gdLst/>
                    <a:ahLst/>
                    <a:cxnLst>
                      <a:cxn ang="0">
                        <a:pos x="2" y="156"/>
                      </a:cxn>
                      <a:cxn ang="0">
                        <a:pos x="18" y="141"/>
                      </a:cxn>
                      <a:cxn ang="0">
                        <a:pos x="76" y="100"/>
                      </a:cxn>
                      <a:cxn ang="0">
                        <a:pos x="146" y="56"/>
                      </a:cxn>
                      <a:cxn ang="0">
                        <a:pos x="231" y="15"/>
                      </a:cxn>
                      <a:cxn ang="0">
                        <a:pos x="397" y="0"/>
                      </a:cxn>
                      <a:cxn ang="0">
                        <a:pos x="559" y="10"/>
                      </a:cxn>
                      <a:cxn ang="0">
                        <a:pos x="571" y="22"/>
                      </a:cxn>
                      <a:cxn ang="0">
                        <a:pos x="557" y="34"/>
                      </a:cxn>
                      <a:cxn ang="0">
                        <a:pos x="470" y="30"/>
                      </a:cxn>
                      <a:cxn ang="0">
                        <a:pos x="245" y="66"/>
                      </a:cxn>
                      <a:cxn ang="0">
                        <a:pos x="156" y="97"/>
                      </a:cxn>
                      <a:cxn ang="0">
                        <a:pos x="73" y="139"/>
                      </a:cxn>
                      <a:cxn ang="0">
                        <a:pos x="17" y="176"/>
                      </a:cxn>
                      <a:cxn ang="0">
                        <a:pos x="0" y="174"/>
                      </a:cxn>
                      <a:cxn ang="0">
                        <a:pos x="2" y="156"/>
                      </a:cxn>
                      <a:cxn ang="0">
                        <a:pos x="2" y="156"/>
                      </a:cxn>
                    </a:cxnLst>
                    <a:rect l="0" t="0" r="r" b="b"/>
                    <a:pathLst>
                      <a:path w="571" h="176">
                        <a:moveTo>
                          <a:pt x="2" y="156"/>
                        </a:moveTo>
                        <a:lnTo>
                          <a:pt x="18" y="141"/>
                        </a:lnTo>
                        <a:lnTo>
                          <a:pt x="76" y="100"/>
                        </a:lnTo>
                        <a:lnTo>
                          <a:pt x="146" y="56"/>
                        </a:lnTo>
                        <a:lnTo>
                          <a:pt x="231" y="15"/>
                        </a:lnTo>
                        <a:lnTo>
                          <a:pt x="397" y="0"/>
                        </a:lnTo>
                        <a:lnTo>
                          <a:pt x="559" y="10"/>
                        </a:lnTo>
                        <a:lnTo>
                          <a:pt x="571" y="22"/>
                        </a:lnTo>
                        <a:lnTo>
                          <a:pt x="557" y="34"/>
                        </a:lnTo>
                        <a:lnTo>
                          <a:pt x="470" y="30"/>
                        </a:lnTo>
                        <a:lnTo>
                          <a:pt x="245" y="66"/>
                        </a:lnTo>
                        <a:lnTo>
                          <a:pt x="156" y="97"/>
                        </a:lnTo>
                        <a:lnTo>
                          <a:pt x="73" y="139"/>
                        </a:lnTo>
                        <a:lnTo>
                          <a:pt x="17" y="176"/>
                        </a:lnTo>
                        <a:lnTo>
                          <a:pt x="0" y="174"/>
                        </a:lnTo>
                        <a:lnTo>
                          <a:pt x="2" y="156"/>
                        </a:lnTo>
                        <a:lnTo>
                          <a:pt x="2" y="156"/>
                        </a:lnTo>
                        <a:close/>
                      </a:path>
                    </a:pathLst>
                  </a:custGeom>
                  <a:solidFill>
                    <a:srgbClr val="000000"/>
                  </a:solidFill>
                  <a:ln w="9525">
                    <a:noFill/>
                    <a:round/>
                    <a:headEnd/>
                    <a:tailEnd/>
                  </a:ln>
                </p:spPr>
                <p:txBody>
                  <a:bodyPr/>
                  <a:lstStyle/>
                  <a:p>
                    <a:pPr>
                      <a:defRPr/>
                    </a:pPr>
                    <a:endParaRPr lang="en-US">
                      <a:cs typeface="+mn-cs"/>
                    </a:endParaRPr>
                  </a:p>
                </p:txBody>
              </p:sp>
              <p:sp>
                <p:nvSpPr>
                  <p:cNvPr id="269" name="Freeform 161"/>
                  <p:cNvSpPr>
                    <a:spLocks/>
                  </p:cNvSpPr>
                  <p:nvPr/>
                </p:nvSpPr>
                <p:spPr bwMode="auto">
                  <a:xfrm>
                    <a:off x="2873" y="3655"/>
                    <a:ext cx="54" cy="41"/>
                  </a:xfrm>
                  <a:custGeom>
                    <a:avLst/>
                    <a:gdLst/>
                    <a:ahLst/>
                    <a:cxnLst>
                      <a:cxn ang="0">
                        <a:pos x="46" y="149"/>
                      </a:cxn>
                      <a:cxn ang="0">
                        <a:pos x="71" y="158"/>
                      </a:cxn>
                      <a:cxn ang="0">
                        <a:pos x="62" y="185"/>
                      </a:cxn>
                      <a:cxn ang="0">
                        <a:pos x="34" y="203"/>
                      </a:cxn>
                      <a:cxn ang="0">
                        <a:pos x="6" y="204"/>
                      </a:cxn>
                      <a:cxn ang="0">
                        <a:pos x="0" y="171"/>
                      </a:cxn>
                      <a:cxn ang="0">
                        <a:pos x="6" y="126"/>
                      </a:cxn>
                      <a:cxn ang="0">
                        <a:pos x="20" y="95"/>
                      </a:cxn>
                      <a:cxn ang="0">
                        <a:pos x="39" y="77"/>
                      </a:cxn>
                      <a:cxn ang="0">
                        <a:pos x="64" y="61"/>
                      </a:cxn>
                      <a:cxn ang="0">
                        <a:pos x="131" y="31"/>
                      </a:cxn>
                      <a:cxn ang="0">
                        <a:pos x="203" y="9"/>
                      </a:cxn>
                      <a:cxn ang="0">
                        <a:pos x="258" y="0"/>
                      </a:cxn>
                      <a:cxn ang="0">
                        <a:pos x="272" y="10"/>
                      </a:cxn>
                      <a:cxn ang="0">
                        <a:pos x="263" y="24"/>
                      </a:cxn>
                      <a:cxn ang="0">
                        <a:pos x="216" y="35"/>
                      </a:cxn>
                      <a:cxn ang="0">
                        <a:pos x="90" y="98"/>
                      </a:cxn>
                      <a:cxn ang="0">
                        <a:pos x="56" y="124"/>
                      </a:cxn>
                      <a:cxn ang="0">
                        <a:pos x="46" y="149"/>
                      </a:cxn>
                      <a:cxn ang="0">
                        <a:pos x="46" y="149"/>
                      </a:cxn>
                    </a:cxnLst>
                    <a:rect l="0" t="0" r="r" b="b"/>
                    <a:pathLst>
                      <a:path w="272" h="204">
                        <a:moveTo>
                          <a:pt x="46" y="149"/>
                        </a:moveTo>
                        <a:lnTo>
                          <a:pt x="71" y="158"/>
                        </a:lnTo>
                        <a:lnTo>
                          <a:pt x="62" y="185"/>
                        </a:lnTo>
                        <a:lnTo>
                          <a:pt x="34" y="203"/>
                        </a:lnTo>
                        <a:lnTo>
                          <a:pt x="6" y="204"/>
                        </a:lnTo>
                        <a:lnTo>
                          <a:pt x="0" y="171"/>
                        </a:lnTo>
                        <a:lnTo>
                          <a:pt x="6" y="126"/>
                        </a:lnTo>
                        <a:lnTo>
                          <a:pt x="20" y="95"/>
                        </a:lnTo>
                        <a:lnTo>
                          <a:pt x="39" y="77"/>
                        </a:lnTo>
                        <a:lnTo>
                          <a:pt x="64" y="61"/>
                        </a:lnTo>
                        <a:lnTo>
                          <a:pt x="131" y="31"/>
                        </a:lnTo>
                        <a:lnTo>
                          <a:pt x="203" y="9"/>
                        </a:lnTo>
                        <a:lnTo>
                          <a:pt x="258" y="0"/>
                        </a:lnTo>
                        <a:lnTo>
                          <a:pt x="272" y="10"/>
                        </a:lnTo>
                        <a:lnTo>
                          <a:pt x="263" y="24"/>
                        </a:lnTo>
                        <a:lnTo>
                          <a:pt x="216" y="35"/>
                        </a:lnTo>
                        <a:lnTo>
                          <a:pt x="90" y="98"/>
                        </a:lnTo>
                        <a:lnTo>
                          <a:pt x="56" y="124"/>
                        </a:lnTo>
                        <a:lnTo>
                          <a:pt x="46" y="149"/>
                        </a:lnTo>
                        <a:lnTo>
                          <a:pt x="46" y="149"/>
                        </a:lnTo>
                        <a:close/>
                      </a:path>
                    </a:pathLst>
                  </a:custGeom>
                  <a:solidFill>
                    <a:srgbClr val="000000"/>
                  </a:solidFill>
                  <a:ln w="9525">
                    <a:noFill/>
                    <a:round/>
                    <a:headEnd/>
                    <a:tailEnd/>
                  </a:ln>
                </p:spPr>
                <p:txBody>
                  <a:bodyPr/>
                  <a:lstStyle/>
                  <a:p>
                    <a:pPr>
                      <a:defRPr/>
                    </a:pPr>
                    <a:endParaRPr lang="en-US">
                      <a:cs typeface="+mn-cs"/>
                    </a:endParaRPr>
                  </a:p>
                </p:txBody>
              </p:sp>
              <p:sp>
                <p:nvSpPr>
                  <p:cNvPr id="270" name="Freeform 162"/>
                  <p:cNvSpPr>
                    <a:spLocks/>
                  </p:cNvSpPr>
                  <p:nvPr/>
                </p:nvSpPr>
                <p:spPr bwMode="auto">
                  <a:xfrm>
                    <a:off x="2822" y="3649"/>
                    <a:ext cx="76" cy="48"/>
                  </a:xfrm>
                  <a:custGeom>
                    <a:avLst/>
                    <a:gdLst/>
                    <a:ahLst/>
                    <a:cxnLst>
                      <a:cxn ang="0">
                        <a:pos x="48" y="172"/>
                      </a:cxn>
                      <a:cxn ang="0">
                        <a:pos x="71" y="193"/>
                      </a:cxn>
                      <a:cxn ang="0">
                        <a:pos x="97" y="206"/>
                      </a:cxn>
                      <a:cxn ang="0">
                        <a:pos x="154" y="213"/>
                      </a:cxn>
                      <a:cxn ang="0">
                        <a:pos x="166" y="225"/>
                      </a:cxn>
                      <a:cxn ang="0">
                        <a:pos x="154" y="237"/>
                      </a:cxn>
                      <a:cxn ang="0">
                        <a:pos x="75" y="231"/>
                      </a:cxn>
                      <a:cxn ang="0">
                        <a:pos x="7" y="191"/>
                      </a:cxn>
                      <a:cxn ang="0">
                        <a:pos x="0" y="148"/>
                      </a:cxn>
                      <a:cxn ang="0">
                        <a:pos x="7" y="106"/>
                      </a:cxn>
                      <a:cxn ang="0">
                        <a:pos x="33" y="74"/>
                      </a:cxn>
                      <a:cxn ang="0">
                        <a:pos x="71" y="56"/>
                      </a:cxn>
                      <a:cxn ang="0">
                        <a:pos x="156" y="35"/>
                      </a:cxn>
                      <a:cxn ang="0">
                        <a:pos x="260" y="8"/>
                      </a:cxn>
                      <a:cxn ang="0">
                        <a:pos x="366" y="0"/>
                      </a:cxn>
                      <a:cxn ang="0">
                        <a:pos x="380" y="12"/>
                      </a:cxn>
                      <a:cxn ang="0">
                        <a:pos x="368" y="24"/>
                      </a:cxn>
                      <a:cxn ang="0">
                        <a:pos x="163" y="58"/>
                      </a:cxn>
                      <a:cxn ang="0">
                        <a:pos x="39" y="121"/>
                      </a:cxn>
                      <a:cxn ang="0">
                        <a:pos x="40" y="147"/>
                      </a:cxn>
                      <a:cxn ang="0">
                        <a:pos x="48" y="172"/>
                      </a:cxn>
                      <a:cxn ang="0">
                        <a:pos x="48" y="172"/>
                      </a:cxn>
                    </a:cxnLst>
                    <a:rect l="0" t="0" r="r" b="b"/>
                    <a:pathLst>
                      <a:path w="380" h="237">
                        <a:moveTo>
                          <a:pt x="48" y="172"/>
                        </a:moveTo>
                        <a:lnTo>
                          <a:pt x="71" y="193"/>
                        </a:lnTo>
                        <a:lnTo>
                          <a:pt x="97" y="206"/>
                        </a:lnTo>
                        <a:lnTo>
                          <a:pt x="154" y="213"/>
                        </a:lnTo>
                        <a:lnTo>
                          <a:pt x="166" y="225"/>
                        </a:lnTo>
                        <a:lnTo>
                          <a:pt x="154" y="237"/>
                        </a:lnTo>
                        <a:lnTo>
                          <a:pt x="75" y="231"/>
                        </a:lnTo>
                        <a:lnTo>
                          <a:pt x="7" y="191"/>
                        </a:lnTo>
                        <a:lnTo>
                          <a:pt x="0" y="148"/>
                        </a:lnTo>
                        <a:lnTo>
                          <a:pt x="7" y="106"/>
                        </a:lnTo>
                        <a:lnTo>
                          <a:pt x="33" y="74"/>
                        </a:lnTo>
                        <a:lnTo>
                          <a:pt x="71" y="56"/>
                        </a:lnTo>
                        <a:lnTo>
                          <a:pt x="156" y="35"/>
                        </a:lnTo>
                        <a:lnTo>
                          <a:pt x="260" y="8"/>
                        </a:lnTo>
                        <a:lnTo>
                          <a:pt x="366" y="0"/>
                        </a:lnTo>
                        <a:lnTo>
                          <a:pt x="380" y="12"/>
                        </a:lnTo>
                        <a:lnTo>
                          <a:pt x="368" y="24"/>
                        </a:lnTo>
                        <a:lnTo>
                          <a:pt x="163" y="58"/>
                        </a:lnTo>
                        <a:lnTo>
                          <a:pt x="39" y="121"/>
                        </a:lnTo>
                        <a:lnTo>
                          <a:pt x="40" y="147"/>
                        </a:lnTo>
                        <a:lnTo>
                          <a:pt x="48" y="172"/>
                        </a:lnTo>
                        <a:lnTo>
                          <a:pt x="48" y="172"/>
                        </a:lnTo>
                        <a:close/>
                      </a:path>
                    </a:pathLst>
                  </a:custGeom>
                  <a:solidFill>
                    <a:srgbClr val="000000"/>
                  </a:solidFill>
                  <a:ln w="9525">
                    <a:noFill/>
                    <a:round/>
                    <a:headEnd/>
                    <a:tailEnd/>
                  </a:ln>
                </p:spPr>
                <p:txBody>
                  <a:bodyPr/>
                  <a:lstStyle/>
                  <a:p>
                    <a:pPr>
                      <a:defRPr/>
                    </a:pPr>
                    <a:endParaRPr lang="en-US">
                      <a:cs typeface="+mn-cs"/>
                    </a:endParaRPr>
                  </a:p>
                </p:txBody>
              </p:sp>
              <p:sp>
                <p:nvSpPr>
                  <p:cNvPr id="271" name="Freeform 163"/>
                  <p:cNvSpPr>
                    <a:spLocks/>
                  </p:cNvSpPr>
                  <p:nvPr/>
                </p:nvSpPr>
                <p:spPr bwMode="auto">
                  <a:xfrm>
                    <a:off x="2908" y="3613"/>
                    <a:ext cx="74" cy="33"/>
                  </a:xfrm>
                  <a:custGeom>
                    <a:avLst/>
                    <a:gdLst/>
                    <a:ahLst/>
                    <a:cxnLst>
                      <a:cxn ang="0">
                        <a:pos x="262" y="63"/>
                      </a:cxn>
                      <a:cxn ang="0">
                        <a:pos x="232" y="72"/>
                      </a:cxn>
                      <a:cxn ang="0">
                        <a:pos x="152" y="101"/>
                      </a:cxn>
                      <a:cxn ang="0">
                        <a:pos x="73" y="135"/>
                      </a:cxn>
                      <a:cxn ang="0">
                        <a:pos x="18" y="166"/>
                      </a:cxn>
                      <a:cxn ang="0">
                        <a:pos x="0" y="161"/>
                      </a:cxn>
                      <a:cxn ang="0">
                        <a:pos x="5" y="145"/>
                      </a:cxn>
                      <a:cxn ang="0">
                        <a:pos x="25" y="129"/>
                      </a:cxn>
                      <a:cxn ang="0">
                        <a:pos x="87" y="85"/>
                      </a:cxn>
                      <a:cxn ang="0">
                        <a:pos x="163" y="40"/>
                      </a:cxn>
                      <a:cxn ang="0">
                        <a:pos x="253" y="0"/>
                      </a:cxn>
                      <a:cxn ang="0">
                        <a:pos x="286" y="4"/>
                      </a:cxn>
                      <a:cxn ang="0">
                        <a:pos x="319" y="29"/>
                      </a:cxn>
                      <a:cxn ang="0">
                        <a:pos x="368" y="90"/>
                      </a:cxn>
                      <a:cxn ang="0">
                        <a:pos x="363" y="119"/>
                      </a:cxn>
                      <a:cxn ang="0">
                        <a:pos x="333" y="115"/>
                      </a:cxn>
                      <a:cxn ang="0">
                        <a:pos x="301" y="84"/>
                      </a:cxn>
                      <a:cxn ang="0">
                        <a:pos x="262" y="63"/>
                      </a:cxn>
                      <a:cxn ang="0">
                        <a:pos x="262" y="63"/>
                      </a:cxn>
                    </a:cxnLst>
                    <a:rect l="0" t="0" r="r" b="b"/>
                    <a:pathLst>
                      <a:path w="368" h="166">
                        <a:moveTo>
                          <a:pt x="262" y="63"/>
                        </a:moveTo>
                        <a:lnTo>
                          <a:pt x="232" y="72"/>
                        </a:lnTo>
                        <a:lnTo>
                          <a:pt x="152" y="101"/>
                        </a:lnTo>
                        <a:lnTo>
                          <a:pt x="73" y="135"/>
                        </a:lnTo>
                        <a:lnTo>
                          <a:pt x="18" y="166"/>
                        </a:lnTo>
                        <a:lnTo>
                          <a:pt x="0" y="161"/>
                        </a:lnTo>
                        <a:lnTo>
                          <a:pt x="5" y="145"/>
                        </a:lnTo>
                        <a:lnTo>
                          <a:pt x="25" y="129"/>
                        </a:lnTo>
                        <a:lnTo>
                          <a:pt x="87" y="85"/>
                        </a:lnTo>
                        <a:lnTo>
                          <a:pt x="163" y="40"/>
                        </a:lnTo>
                        <a:lnTo>
                          <a:pt x="253" y="0"/>
                        </a:lnTo>
                        <a:lnTo>
                          <a:pt x="286" y="4"/>
                        </a:lnTo>
                        <a:lnTo>
                          <a:pt x="319" y="29"/>
                        </a:lnTo>
                        <a:lnTo>
                          <a:pt x="368" y="90"/>
                        </a:lnTo>
                        <a:lnTo>
                          <a:pt x="363" y="119"/>
                        </a:lnTo>
                        <a:lnTo>
                          <a:pt x="333" y="115"/>
                        </a:lnTo>
                        <a:lnTo>
                          <a:pt x="301" y="84"/>
                        </a:lnTo>
                        <a:lnTo>
                          <a:pt x="262" y="63"/>
                        </a:lnTo>
                        <a:lnTo>
                          <a:pt x="262" y="63"/>
                        </a:lnTo>
                        <a:close/>
                      </a:path>
                    </a:pathLst>
                  </a:custGeom>
                  <a:solidFill>
                    <a:srgbClr val="000000"/>
                  </a:solidFill>
                  <a:ln w="9525">
                    <a:noFill/>
                    <a:round/>
                    <a:headEnd/>
                    <a:tailEnd/>
                  </a:ln>
                </p:spPr>
                <p:txBody>
                  <a:bodyPr/>
                  <a:lstStyle/>
                  <a:p>
                    <a:pPr>
                      <a:defRPr/>
                    </a:pPr>
                    <a:endParaRPr lang="en-US">
                      <a:cs typeface="+mn-cs"/>
                    </a:endParaRPr>
                  </a:p>
                </p:txBody>
              </p:sp>
              <p:sp>
                <p:nvSpPr>
                  <p:cNvPr id="272" name="Freeform 164"/>
                  <p:cNvSpPr>
                    <a:spLocks/>
                  </p:cNvSpPr>
                  <p:nvPr/>
                </p:nvSpPr>
                <p:spPr bwMode="auto">
                  <a:xfrm>
                    <a:off x="2932" y="3634"/>
                    <a:ext cx="117" cy="48"/>
                  </a:xfrm>
                  <a:custGeom>
                    <a:avLst/>
                    <a:gdLst/>
                    <a:ahLst/>
                    <a:cxnLst>
                      <a:cxn ang="0">
                        <a:pos x="5" y="53"/>
                      </a:cxn>
                      <a:cxn ang="0">
                        <a:pos x="38" y="37"/>
                      </a:cxn>
                      <a:cxn ang="0">
                        <a:pos x="74" y="23"/>
                      </a:cxn>
                      <a:cxn ang="0">
                        <a:pos x="165" y="0"/>
                      </a:cxn>
                      <a:cxn ang="0">
                        <a:pos x="248" y="1"/>
                      </a:cxn>
                      <a:cxn ang="0">
                        <a:pos x="330" y="24"/>
                      </a:cxn>
                      <a:cxn ang="0">
                        <a:pos x="411" y="69"/>
                      </a:cxn>
                      <a:cxn ang="0">
                        <a:pos x="457" y="102"/>
                      </a:cxn>
                      <a:cxn ang="0">
                        <a:pos x="505" y="137"/>
                      </a:cxn>
                      <a:cxn ang="0">
                        <a:pos x="547" y="179"/>
                      </a:cxn>
                      <a:cxn ang="0">
                        <a:pos x="582" y="225"/>
                      </a:cxn>
                      <a:cxn ang="0">
                        <a:pos x="583" y="242"/>
                      </a:cxn>
                      <a:cxn ang="0">
                        <a:pos x="566" y="241"/>
                      </a:cxn>
                      <a:cxn ang="0">
                        <a:pos x="517" y="212"/>
                      </a:cxn>
                      <a:cxn ang="0">
                        <a:pos x="470" y="181"/>
                      </a:cxn>
                      <a:cxn ang="0">
                        <a:pos x="423" y="149"/>
                      </a:cxn>
                      <a:cxn ang="0">
                        <a:pos x="377" y="117"/>
                      </a:cxn>
                      <a:cxn ang="0">
                        <a:pos x="344" y="95"/>
                      </a:cxn>
                      <a:cxn ang="0">
                        <a:pos x="309" y="75"/>
                      </a:cxn>
                      <a:cxn ang="0">
                        <a:pos x="241" y="47"/>
                      </a:cxn>
                      <a:cxn ang="0">
                        <a:pos x="168" y="36"/>
                      </a:cxn>
                      <a:cxn ang="0">
                        <a:pos x="90" y="46"/>
                      </a:cxn>
                      <a:cxn ang="0">
                        <a:pos x="17" y="75"/>
                      </a:cxn>
                      <a:cxn ang="0">
                        <a:pos x="0" y="69"/>
                      </a:cxn>
                      <a:cxn ang="0">
                        <a:pos x="5" y="53"/>
                      </a:cxn>
                      <a:cxn ang="0">
                        <a:pos x="5" y="53"/>
                      </a:cxn>
                    </a:cxnLst>
                    <a:rect l="0" t="0" r="r" b="b"/>
                    <a:pathLst>
                      <a:path w="583" h="242">
                        <a:moveTo>
                          <a:pt x="5" y="53"/>
                        </a:moveTo>
                        <a:lnTo>
                          <a:pt x="38" y="37"/>
                        </a:lnTo>
                        <a:lnTo>
                          <a:pt x="74" y="23"/>
                        </a:lnTo>
                        <a:lnTo>
                          <a:pt x="165" y="0"/>
                        </a:lnTo>
                        <a:lnTo>
                          <a:pt x="248" y="1"/>
                        </a:lnTo>
                        <a:lnTo>
                          <a:pt x="330" y="24"/>
                        </a:lnTo>
                        <a:lnTo>
                          <a:pt x="411" y="69"/>
                        </a:lnTo>
                        <a:lnTo>
                          <a:pt x="457" y="102"/>
                        </a:lnTo>
                        <a:lnTo>
                          <a:pt x="505" y="137"/>
                        </a:lnTo>
                        <a:lnTo>
                          <a:pt x="547" y="179"/>
                        </a:lnTo>
                        <a:lnTo>
                          <a:pt x="582" y="225"/>
                        </a:lnTo>
                        <a:lnTo>
                          <a:pt x="583" y="242"/>
                        </a:lnTo>
                        <a:lnTo>
                          <a:pt x="566" y="241"/>
                        </a:lnTo>
                        <a:lnTo>
                          <a:pt x="517" y="212"/>
                        </a:lnTo>
                        <a:lnTo>
                          <a:pt x="470" y="181"/>
                        </a:lnTo>
                        <a:lnTo>
                          <a:pt x="423" y="149"/>
                        </a:lnTo>
                        <a:lnTo>
                          <a:pt x="377" y="117"/>
                        </a:lnTo>
                        <a:lnTo>
                          <a:pt x="344" y="95"/>
                        </a:lnTo>
                        <a:lnTo>
                          <a:pt x="309" y="75"/>
                        </a:lnTo>
                        <a:lnTo>
                          <a:pt x="241" y="47"/>
                        </a:lnTo>
                        <a:lnTo>
                          <a:pt x="168" y="36"/>
                        </a:lnTo>
                        <a:lnTo>
                          <a:pt x="90" y="46"/>
                        </a:lnTo>
                        <a:lnTo>
                          <a:pt x="17" y="75"/>
                        </a:lnTo>
                        <a:lnTo>
                          <a:pt x="0" y="69"/>
                        </a:lnTo>
                        <a:lnTo>
                          <a:pt x="5" y="53"/>
                        </a:lnTo>
                        <a:lnTo>
                          <a:pt x="5" y="53"/>
                        </a:lnTo>
                        <a:close/>
                      </a:path>
                    </a:pathLst>
                  </a:custGeom>
                  <a:solidFill>
                    <a:srgbClr val="000000"/>
                  </a:solidFill>
                  <a:ln w="9525">
                    <a:noFill/>
                    <a:round/>
                    <a:headEnd/>
                    <a:tailEnd/>
                  </a:ln>
                </p:spPr>
                <p:txBody>
                  <a:bodyPr/>
                  <a:lstStyle/>
                  <a:p>
                    <a:pPr>
                      <a:defRPr/>
                    </a:pPr>
                    <a:endParaRPr lang="en-US">
                      <a:cs typeface="+mn-cs"/>
                    </a:endParaRPr>
                  </a:p>
                </p:txBody>
              </p:sp>
              <p:sp>
                <p:nvSpPr>
                  <p:cNvPr id="273" name="Freeform 165"/>
                  <p:cNvSpPr>
                    <a:spLocks/>
                  </p:cNvSpPr>
                  <p:nvPr/>
                </p:nvSpPr>
                <p:spPr bwMode="auto">
                  <a:xfrm>
                    <a:off x="2671" y="3848"/>
                    <a:ext cx="100" cy="57"/>
                  </a:xfrm>
                  <a:custGeom>
                    <a:avLst/>
                    <a:gdLst/>
                    <a:ahLst/>
                    <a:cxnLst>
                      <a:cxn ang="0">
                        <a:pos x="74" y="137"/>
                      </a:cxn>
                      <a:cxn ang="0">
                        <a:pos x="111" y="159"/>
                      </a:cxn>
                      <a:cxn ang="0">
                        <a:pos x="151" y="178"/>
                      </a:cxn>
                      <a:cxn ang="0">
                        <a:pos x="235" y="203"/>
                      </a:cxn>
                      <a:cxn ang="0">
                        <a:pos x="326" y="226"/>
                      </a:cxn>
                      <a:cxn ang="0">
                        <a:pos x="416" y="248"/>
                      </a:cxn>
                      <a:cxn ang="0">
                        <a:pos x="490" y="261"/>
                      </a:cxn>
                      <a:cxn ang="0">
                        <a:pos x="500" y="273"/>
                      </a:cxn>
                      <a:cxn ang="0">
                        <a:pos x="488" y="285"/>
                      </a:cxn>
                      <a:cxn ang="0">
                        <a:pos x="243" y="271"/>
                      </a:cxn>
                      <a:cxn ang="0">
                        <a:pos x="110" y="240"/>
                      </a:cxn>
                      <a:cxn ang="0">
                        <a:pos x="23" y="189"/>
                      </a:cxn>
                      <a:cxn ang="0">
                        <a:pos x="0" y="121"/>
                      </a:cxn>
                      <a:cxn ang="0">
                        <a:pos x="9" y="48"/>
                      </a:cxn>
                      <a:cxn ang="0">
                        <a:pos x="26" y="30"/>
                      </a:cxn>
                      <a:cxn ang="0">
                        <a:pos x="49" y="17"/>
                      </a:cxn>
                      <a:cxn ang="0">
                        <a:pos x="99" y="0"/>
                      </a:cxn>
                      <a:cxn ang="0">
                        <a:pos x="118" y="2"/>
                      </a:cxn>
                      <a:cxn ang="0">
                        <a:pos x="101" y="25"/>
                      </a:cxn>
                      <a:cxn ang="0">
                        <a:pos x="74" y="52"/>
                      </a:cxn>
                      <a:cxn ang="0">
                        <a:pos x="57" y="69"/>
                      </a:cxn>
                      <a:cxn ang="0">
                        <a:pos x="58" y="105"/>
                      </a:cxn>
                      <a:cxn ang="0">
                        <a:pos x="74" y="137"/>
                      </a:cxn>
                      <a:cxn ang="0">
                        <a:pos x="74" y="137"/>
                      </a:cxn>
                    </a:cxnLst>
                    <a:rect l="0" t="0" r="r" b="b"/>
                    <a:pathLst>
                      <a:path w="500" h="285">
                        <a:moveTo>
                          <a:pt x="74" y="137"/>
                        </a:moveTo>
                        <a:lnTo>
                          <a:pt x="111" y="159"/>
                        </a:lnTo>
                        <a:lnTo>
                          <a:pt x="151" y="178"/>
                        </a:lnTo>
                        <a:lnTo>
                          <a:pt x="235" y="203"/>
                        </a:lnTo>
                        <a:lnTo>
                          <a:pt x="326" y="226"/>
                        </a:lnTo>
                        <a:lnTo>
                          <a:pt x="416" y="248"/>
                        </a:lnTo>
                        <a:lnTo>
                          <a:pt x="490" y="261"/>
                        </a:lnTo>
                        <a:lnTo>
                          <a:pt x="500" y="273"/>
                        </a:lnTo>
                        <a:lnTo>
                          <a:pt x="488" y="285"/>
                        </a:lnTo>
                        <a:lnTo>
                          <a:pt x="243" y="271"/>
                        </a:lnTo>
                        <a:lnTo>
                          <a:pt x="110" y="240"/>
                        </a:lnTo>
                        <a:lnTo>
                          <a:pt x="23" y="189"/>
                        </a:lnTo>
                        <a:lnTo>
                          <a:pt x="0" y="121"/>
                        </a:lnTo>
                        <a:lnTo>
                          <a:pt x="9" y="48"/>
                        </a:lnTo>
                        <a:lnTo>
                          <a:pt x="26" y="30"/>
                        </a:lnTo>
                        <a:lnTo>
                          <a:pt x="49" y="17"/>
                        </a:lnTo>
                        <a:lnTo>
                          <a:pt x="99" y="0"/>
                        </a:lnTo>
                        <a:lnTo>
                          <a:pt x="118" y="2"/>
                        </a:lnTo>
                        <a:lnTo>
                          <a:pt x="101" y="25"/>
                        </a:lnTo>
                        <a:lnTo>
                          <a:pt x="74" y="52"/>
                        </a:lnTo>
                        <a:lnTo>
                          <a:pt x="57" y="69"/>
                        </a:lnTo>
                        <a:lnTo>
                          <a:pt x="58" y="105"/>
                        </a:lnTo>
                        <a:lnTo>
                          <a:pt x="74" y="137"/>
                        </a:lnTo>
                        <a:lnTo>
                          <a:pt x="74" y="137"/>
                        </a:lnTo>
                        <a:close/>
                      </a:path>
                    </a:pathLst>
                  </a:custGeom>
                  <a:solidFill>
                    <a:srgbClr val="000000"/>
                  </a:solidFill>
                  <a:ln w="9525">
                    <a:noFill/>
                    <a:round/>
                    <a:headEnd/>
                    <a:tailEnd/>
                  </a:ln>
                </p:spPr>
                <p:txBody>
                  <a:bodyPr/>
                  <a:lstStyle/>
                  <a:p>
                    <a:pPr>
                      <a:defRPr/>
                    </a:pPr>
                    <a:endParaRPr lang="en-US">
                      <a:cs typeface="+mn-cs"/>
                    </a:endParaRPr>
                  </a:p>
                </p:txBody>
              </p:sp>
              <p:sp>
                <p:nvSpPr>
                  <p:cNvPr id="274" name="Freeform 166"/>
                  <p:cNvSpPr>
                    <a:spLocks/>
                  </p:cNvSpPr>
                  <p:nvPr/>
                </p:nvSpPr>
                <p:spPr bwMode="auto">
                  <a:xfrm>
                    <a:off x="2582" y="3761"/>
                    <a:ext cx="51" cy="33"/>
                  </a:xfrm>
                  <a:custGeom>
                    <a:avLst/>
                    <a:gdLst/>
                    <a:ahLst/>
                    <a:cxnLst>
                      <a:cxn ang="0">
                        <a:pos x="238" y="28"/>
                      </a:cxn>
                      <a:cxn ang="0">
                        <a:pos x="167" y="55"/>
                      </a:cxn>
                      <a:cxn ang="0">
                        <a:pos x="120" y="119"/>
                      </a:cxn>
                      <a:cxn ang="0">
                        <a:pos x="104" y="144"/>
                      </a:cxn>
                      <a:cxn ang="0">
                        <a:pos x="61" y="157"/>
                      </a:cxn>
                      <a:cxn ang="0">
                        <a:pos x="15" y="163"/>
                      </a:cxn>
                      <a:cxn ang="0">
                        <a:pos x="0" y="154"/>
                      </a:cxn>
                      <a:cxn ang="0">
                        <a:pos x="11" y="139"/>
                      </a:cxn>
                      <a:cxn ang="0">
                        <a:pos x="67" y="101"/>
                      </a:cxn>
                      <a:cxn ang="0">
                        <a:pos x="94" y="66"/>
                      </a:cxn>
                      <a:cxn ang="0">
                        <a:pos x="124" y="37"/>
                      </a:cxn>
                      <a:cxn ang="0">
                        <a:pos x="161" y="14"/>
                      </a:cxn>
                      <a:cxn ang="0">
                        <a:pos x="200" y="0"/>
                      </a:cxn>
                      <a:cxn ang="0">
                        <a:pos x="242" y="4"/>
                      </a:cxn>
                      <a:cxn ang="0">
                        <a:pos x="252" y="18"/>
                      </a:cxn>
                      <a:cxn ang="0">
                        <a:pos x="238" y="28"/>
                      </a:cxn>
                      <a:cxn ang="0">
                        <a:pos x="238" y="28"/>
                      </a:cxn>
                    </a:cxnLst>
                    <a:rect l="0" t="0" r="r" b="b"/>
                    <a:pathLst>
                      <a:path w="252" h="163">
                        <a:moveTo>
                          <a:pt x="238" y="28"/>
                        </a:moveTo>
                        <a:lnTo>
                          <a:pt x="167" y="55"/>
                        </a:lnTo>
                        <a:lnTo>
                          <a:pt x="120" y="119"/>
                        </a:lnTo>
                        <a:lnTo>
                          <a:pt x="104" y="144"/>
                        </a:lnTo>
                        <a:lnTo>
                          <a:pt x="61" y="157"/>
                        </a:lnTo>
                        <a:lnTo>
                          <a:pt x="15" y="163"/>
                        </a:lnTo>
                        <a:lnTo>
                          <a:pt x="0" y="154"/>
                        </a:lnTo>
                        <a:lnTo>
                          <a:pt x="11" y="139"/>
                        </a:lnTo>
                        <a:lnTo>
                          <a:pt x="67" y="101"/>
                        </a:lnTo>
                        <a:lnTo>
                          <a:pt x="94" y="66"/>
                        </a:lnTo>
                        <a:lnTo>
                          <a:pt x="124" y="37"/>
                        </a:lnTo>
                        <a:lnTo>
                          <a:pt x="161" y="14"/>
                        </a:lnTo>
                        <a:lnTo>
                          <a:pt x="200" y="0"/>
                        </a:lnTo>
                        <a:lnTo>
                          <a:pt x="242" y="4"/>
                        </a:lnTo>
                        <a:lnTo>
                          <a:pt x="252" y="18"/>
                        </a:lnTo>
                        <a:lnTo>
                          <a:pt x="238" y="28"/>
                        </a:lnTo>
                        <a:lnTo>
                          <a:pt x="238" y="28"/>
                        </a:lnTo>
                        <a:close/>
                      </a:path>
                    </a:pathLst>
                  </a:custGeom>
                  <a:solidFill>
                    <a:srgbClr val="000000"/>
                  </a:solidFill>
                  <a:ln w="9525">
                    <a:noFill/>
                    <a:round/>
                    <a:headEnd/>
                    <a:tailEnd/>
                  </a:ln>
                </p:spPr>
                <p:txBody>
                  <a:bodyPr/>
                  <a:lstStyle/>
                  <a:p>
                    <a:pPr>
                      <a:defRPr/>
                    </a:pPr>
                    <a:endParaRPr lang="en-US">
                      <a:cs typeface="+mn-cs"/>
                    </a:endParaRPr>
                  </a:p>
                </p:txBody>
              </p:sp>
              <p:sp>
                <p:nvSpPr>
                  <p:cNvPr id="275" name="Freeform 167"/>
                  <p:cNvSpPr>
                    <a:spLocks/>
                  </p:cNvSpPr>
                  <p:nvPr/>
                </p:nvSpPr>
                <p:spPr bwMode="auto">
                  <a:xfrm>
                    <a:off x="2593" y="3796"/>
                    <a:ext cx="50" cy="40"/>
                  </a:xfrm>
                  <a:custGeom>
                    <a:avLst/>
                    <a:gdLst/>
                    <a:ahLst/>
                    <a:cxnLst>
                      <a:cxn ang="0">
                        <a:pos x="17" y="0"/>
                      </a:cxn>
                      <a:cxn ang="0">
                        <a:pos x="50" y="19"/>
                      </a:cxn>
                      <a:cxn ang="0">
                        <a:pos x="86" y="45"/>
                      </a:cxn>
                      <a:cxn ang="0">
                        <a:pos x="120" y="69"/>
                      </a:cxn>
                      <a:cxn ang="0">
                        <a:pos x="151" y="92"/>
                      </a:cxn>
                      <a:cxn ang="0">
                        <a:pos x="201" y="134"/>
                      </a:cxn>
                      <a:cxn ang="0">
                        <a:pos x="225" y="156"/>
                      </a:cxn>
                      <a:cxn ang="0">
                        <a:pos x="249" y="178"/>
                      </a:cxn>
                      <a:cxn ang="0">
                        <a:pos x="253" y="194"/>
                      </a:cxn>
                      <a:cxn ang="0">
                        <a:pos x="236" y="198"/>
                      </a:cxn>
                      <a:cxn ang="0">
                        <a:pos x="176" y="171"/>
                      </a:cxn>
                      <a:cxn ang="0">
                        <a:pos x="119" y="137"/>
                      </a:cxn>
                      <a:cxn ang="0">
                        <a:pos x="94" y="115"/>
                      </a:cxn>
                      <a:cxn ang="0">
                        <a:pos x="59" y="81"/>
                      </a:cxn>
                      <a:cxn ang="0">
                        <a:pos x="26" y="45"/>
                      </a:cxn>
                      <a:cxn ang="0">
                        <a:pos x="2" y="18"/>
                      </a:cxn>
                      <a:cxn ang="0">
                        <a:pos x="0" y="1"/>
                      </a:cxn>
                      <a:cxn ang="0">
                        <a:pos x="17" y="0"/>
                      </a:cxn>
                      <a:cxn ang="0">
                        <a:pos x="17" y="0"/>
                      </a:cxn>
                    </a:cxnLst>
                    <a:rect l="0" t="0" r="r" b="b"/>
                    <a:pathLst>
                      <a:path w="253" h="198">
                        <a:moveTo>
                          <a:pt x="17" y="0"/>
                        </a:moveTo>
                        <a:lnTo>
                          <a:pt x="50" y="19"/>
                        </a:lnTo>
                        <a:lnTo>
                          <a:pt x="86" y="45"/>
                        </a:lnTo>
                        <a:lnTo>
                          <a:pt x="120" y="69"/>
                        </a:lnTo>
                        <a:lnTo>
                          <a:pt x="151" y="92"/>
                        </a:lnTo>
                        <a:lnTo>
                          <a:pt x="201" y="134"/>
                        </a:lnTo>
                        <a:lnTo>
                          <a:pt x="225" y="156"/>
                        </a:lnTo>
                        <a:lnTo>
                          <a:pt x="249" y="178"/>
                        </a:lnTo>
                        <a:lnTo>
                          <a:pt x="253" y="194"/>
                        </a:lnTo>
                        <a:lnTo>
                          <a:pt x="236" y="198"/>
                        </a:lnTo>
                        <a:lnTo>
                          <a:pt x="176" y="171"/>
                        </a:lnTo>
                        <a:lnTo>
                          <a:pt x="119" y="137"/>
                        </a:lnTo>
                        <a:lnTo>
                          <a:pt x="94" y="115"/>
                        </a:lnTo>
                        <a:lnTo>
                          <a:pt x="59" y="81"/>
                        </a:lnTo>
                        <a:lnTo>
                          <a:pt x="26" y="45"/>
                        </a:lnTo>
                        <a:lnTo>
                          <a:pt x="2" y="18"/>
                        </a:lnTo>
                        <a:lnTo>
                          <a:pt x="0" y="1"/>
                        </a:lnTo>
                        <a:lnTo>
                          <a:pt x="17" y="0"/>
                        </a:lnTo>
                        <a:lnTo>
                          <a:pt x="17" y="0"/>
                        </a:lnTo>
                        <a:close/>
                      </a:path>
                    </a:pathLst>
                  </a:custGeom>
                  <a:solidFill>
                    <a:srgbClr val="000000"/>
                  </a:solidFill>
                  <a:ln w="9525">
                    <a:noFill/>
                    <a:round/>
                    <a:headEnd/>
                    <a:tailEnd/>
                  </a:ln>
                </p:spPr>
                <p:txBody>
                  <a:bodyPr/>
                  <a:lstStyle/>
                  <a:p>
                    <a:pPr>
                      <a:defRPr/>
                    </a:pPr>
                    <a:endParaRPr lang="en-US">
                      <a:cs typeface="+mn-cs"/>
                    </a:endParaRPr>
                  </a:p>
                </p:txBody>
              </p:sp>
              <p:sp>
                <p:nvSpPr>
                  <p:cNvPr id="276" name="Freeform 168"/>
                  <p:cNvSpPr>
                    <a:spLocks/>
                  </p:cNvSpPr>
                  <p:nvPr/>
                </p:nvSpPr>
                <p:spPr bwMode="auto">
                  <a:xfrm>
                    <a:off x="2570" y="3789"/>
                    <a:ext cx="17" cy="18"/>
                  </a:xfrm>
                  <a:custGeom>
                    <a:avLst/>
                    <a:gdLst/>
                    <a:ahLst/>
                    <a:cxnLst>
                      <a:cxn ang="0">
                        <a:pos x="86" y="18"/>
                      </a:cxn>
                      <a:cxn ang="0">
                        <a:pos x="17" y="92"/>
                      </a:cxn>
                      <a:cxn ang="0">
                        <a:pos x="0" y="91"/>
                      </a:cxn>
                      <a:cxn ang="0">
                        <a:pos x="1" y="75"/>
                      </a:cxn>
                      <a:cxn ang="0">
                        <a:pos x="37" y="39"/>
                      </a:cxn>
                      <a:cxn ang="0">
                        <a:pos x="64" y="3"/>
                      </a:cxn>
                      <a:cxn ang="0">
                        <a:pos x="83" y="0"/>
                      </a:cxn>
                      <a:cxn ang="0">
                        <a:pos x="86" y="18"/>
                      </a:cxn>
                      <a:cxn ang="0">
                        <a:pos x="86" y="18"/>
                      </a:cxn>
                    </a:cxnLst>
                    <a:rect l="0" t="0" r="r" b="b"/>
                    <a:pathLst>
                      <a:path w="86" h="92">
                        <a:moveTo>
                          <a:pt x="86" y="18"/>
                        </a:moveTo>
                        <a:lnTo>
                          <a:pt x="17" y="92"/>
                        </a:lnTo>
                        <a:lnTo>
                          <a:pt x="0" y="91"/>
                        </a:lnTo>
                        <a:lnTo>
                          <a:pt x="1" y="75"/>
                        </a:lnTo>
                        <a:lnTo>
                          <a:pt x="37" y="39"/>
                        </a:lnTo>
                        <a:lnTo>
                          <a:pt x="64" y="3"/>
                        </a:lnTo>
                        <a:lnTo>
                          <a:pt x="83" y="0"/>
                        </a:lnTo>
                        <a:lnTo>
                          <a:pt x="86" y="18"/>
                        </a:lnTo>
                        <a:lnTo>
                          <a:pt x="86" y="18"/>
                        </a:lnTo>
                        <a:close/>
                      </a:path>
                    </a:pathLst>
                  </a:custGeom>
                  <a:solidFill>
                    <a:srgbClr val="000000"/>
                  </a:solidFill>
                  <a:ln w="9525">
                    <a:noFill/>
                    <a:round/>
                    <a:headEnd/>
                    <a:tailEnd/>
                  </a:ln>
                </p:spPr>
                <p:txBody>
                  <a:bodyPr/>
                  <a:lstStyle/>
                  <a:p>
                    <a:pPr>
                      <a:defRPr/>
                    </a:pPr>
                    <a:endParaRPr lang="en-US">
                      <a:cs typeface="+mn-cs"/>
                    </a:endParaRPr>
                  </a:p>
                </p:txBody>
              </p:sp>
              <p:sp>
                <p:nvSpPr>
                  <p:cNvPr id="277" name="Freeform 169"/>
                  <p:cNvSpPr>
                    <a:spLocks/>
                  </p:cNvSpPr>
                  <p:nvPr/>
                </p:nvSpPr>
                <p:spPr bwMode="auto">
                  <a:xfrm>
                    <a:off x="2536" y="3792"/>
                    <a:ext cx="75" cy="68"/>
                  </a:xfrm>
                  <a:custGeom>
                    <a:avLst/>
                    <a:gdLst/>
                    <a:ahLst/>
                    <a:cxnLst>
                      <a:cxn ang="0">
                        <a:pos x="81" y="71"/>
                      </a:cxn>
                      <a:cxn ang="0">
                        <a:pos x="116" y="98"/>
                      </a:cxn>
                      <a:cxn ang="0">
                        <a:pos x="149" y="126"/>
                      </a:cxn>
                      <a:cxn ang="0">
                        <a:pos x="181" y="154"/>
                      </a:cxn>
                      <a:cxn ang="0">
                        <a:pos x="212" y="184"/>
                      </a:cxn>
                      <a:cxn ang="0">
                        <a:pos x="264" y="234"/>
                      </a:cxn>
                      <a:cxn ang="0">
                        <a:pos x="291" y="260"/>
                      </a:cxn>
                      <a:cxn ang="0">
                        <a:pos x="317" y="283"/>
                      </a:cxn>
                      <a:cxn ang="0">
                        <a:pos x="369" y="320"/>
                      </a:cxn>
                      <a:cxn ang="0">
                        <a:pos x="375" y="336"/>
                      </a:cxn>
                      <a:cxn ang="0">
                        <a:pos x="358" y="340"/>
                      </a:cxn>
                      <a:cxn ang="0">
                        <a:pos x="320" y="321"/>
                      </a:cxn>
                      <a:cxn ang="0">
                        <a:pos x="265" y="286"/>
                      </a:cxn>
                      <a:cxn ang="0">
                        <a:pos x="212" y="249"/>
                      </a:cxn>
                      <a:cxn ang="0">
                        <a:pos x="178" y="223"/>
                      </a:cxn>
                      <a:cxn ang="0">
                        <a:pos x="136" y="184"/>
                      </a:cxn>
                      <a:cxn ang="0">
                        <a:pos x="96" y="148"/>
                      </a:cxn>
                      <a:cxn ang="0">
                        <a:pos x="55" y="112"/>
                      </a:cxn>
                      <a:cxn ang="0">
                        <a:pos x="11" y="76"/>
                      </a:cxn>
                      <a:cxn ang="0">
                        <a:pos x="0" y="52"/>
                      </a:cxn>
                      <a:cxn ang="0">
                        <a:pos x="22" y="37"/>
                      </a:cxn>
                      <a:cxn ang="0">
                        <a:pos x="103" y="27"/>
                      </a:cxn>
                      <a:cxn ang="0">
                        <a:pos x="182" y="0"/>
                      </a:cxn>
                      <a:cxn ang="0">
                        <a:pos x="200" y="3"/>
                      </a:cxn>
                      <a:cxn ang="0">
                        <a:pos x="197" y="19"/>
                      </a:cxn>
                      <a:cxn ang="0">
                        <a:pos x="174" y="37"/>
                      </a:cxn>
                      <a:cxn ang="0">
                        <a:pos x="143" y="53"/>
                      </a:cxn>
                      <a:cxn ang="0">
                        <a:pos x="81" y="71"/>
                      </a:cxn>
                      <a:cxn ang="0">
                        <a:pos x="81" y="71"/>
                      </a:cxn>
                    </a:cxnLst>
                    <a:rect l="0" t="0" r="r" b="b"/>
                    <a:pathLst>
                      <a:path w="375" h="340">
                        <a:moveTo>
                          <a:pt x="81" y="71"/>
                        </a:moveTo>
                        <a:lnTo>
                          <a:pt x="116" y="98"/>
                        </a:lnTo>
                        <a:lnTo>
                          <a:pt x="149" y="126"/>
                        </a:lnTo>
                        <a:lnTo>
                          <a:pt x="181" y="154"/>
                        </a:lnTo>
                        <a:lnTo>
                          <a:pt x="212" y="184"/>
                        </a:lnTo>
                        <a:lnTo>
                          <a:pt x="264" y="234"/>
                        </a:lnTo>
                        <a:lnTo>
                          <a:pt x="291" y="260"/>
                        </a:lnTo>
                        <a:lnTo>
                          <a:pt x="317" y="283"/>
                        </a:lnTo>
                        <a:lnTo>
                          <a:pt x="369" y="320"/>
                        </a:lnTo>
                        <a:lnTo>
                          <a:pt x="375" y="336"/>
                        </a:lnTo>
                        <a:lnTo>
                          <a:pt x="358" y="340"/>
                        </a:lnTo>
                        <a:lnTo>
                          <a:pt x="320" y="321"/>
                        </a:lnTo>
                        <a:lnTo>
                          <a:pt x="265" y="286"/>
                        </a:lnTo>
                        <a:lnTo>
                          <a:pt x="212" y="249"/>
                        </a:lnTo>
                        <a:lnTo>
                          <a:pt x="178" y="223"/>
                        </a:lnTo>
                        <a:lnTo>
                          <a:pt x="136" y="184"/>
                        </a:lnTo>
                        <a:lnTo>
                          <a:pt x="96" y="148"/>
                        </a:lnTo>
                        <a:lnTo>
                          <a:pt x="55" y="112"/>
                        </a:lnTo>
                        <a:lnTo>
                          <a:pt x="11" y="76"/>
                        </a:lnTo>
                        <a:lnTo>
                          <a:pt x="0" y="52"/>
                        </a:lnTo>
                        <a:lnTo>
                          <a:pt x="22" y="37"/>
                        </a:lnTo>
                        <a:lnTo>
                          <a:pt x="103" y="27"/>
                        </a:lnTo>
                        <a:lnTo>
                          <a:pt x="182" y="0"/>
                        </a:lnTo>
                        <a:lnTo>
                          <a:pt x="200" y="3"/>
                        </a:lnTo>
                        <a:lnTo>
                          <a:pt x="197" y="19"/>
                        </a:lnTo>
                        <a:lnTo>
                          <a:pt x="174" y="37"/>
                        </a:lnTo>
                        <a:lnTo>
                          <a:pt x="143" y="53"/>
                        </a:lnTo>
                        <a:lnTo>
                          <a:pt x="81" y="71"/>
                        </a:lnTo>
                        <a:lnTo>
                          <a:pt x="81" y="71"/>
                        </a:lnTo>
                        <a:close/>
                      </a:path>
                    </a:pathLst>
                  </a:custGeom>
                  <a:solidFill>
                    <a:srgbClr val="000000"/>
                  </a:solidFill>
                  <a:ln w="9525">
                    <a:noFill/>
                    <a:round/>
                    <a:headEnd/>
                    <a:tailEnd/>
                  </a:ln>
                </p:spPr>
                <p:txBody>
                  <a:bodyPr/>
                  <a:lstStyle/>
                  <a:p>
                    <a:pPr>
                      <a:defRPr/>
                    </a:pPr>
                    <a:endParaRPr lang="en-US">
                      <a:cs typeface="+mn-cs"/>
                    </a:endParaRPr>
                  </a:p>
                </p:txBody>
              </p:sp>
              <p:sp>
                <p:nvSpPr>
                  <p:cNvPr id="278" name="Freeform 170"/>
                  <p:cNvSpPr>
                    <a:spLocks/>
                  </p:cNvSpPr>
                  <p:nvPr/>
                </p:nvSpPr>
                <p:spPr bwMode="auto">
                  <a:xfrm>
                    <a:off x="2573" y="3808"/>
                    <a:ext cx="72" cy="49"/>
                  </a:xfrm>
                  <a:custGeom>
                    <a:avLst/>
                    <a:gdLst/>
                    <a:ahLst/>
                    <a:cxnLst>
                      <a:cxn ang="0">
                        <a:pos x="22" y="0"/>
                      </a:cxn>
                      <a:cxn ang="0">
                        <a:pos x="59" y="25"/>
                      </a:cxn>
                      <a:cxn ang="0">
                        <a:pos x="95" y="52"/>
                      </a:cxn>
                      <a:cxn ang="0">
                        <a:pos x="133" y="75"/>
                      </a:cxn>
                      <a:cxn ang="0">
                        <a:pos x="171" y="97"/>
                      </a:cxn>
                      <a:cxn ang="0">
                        <a:pos x="246" y="142"/>
                      </a:cxn>
                      <a:cxn ang="0">
                        <a:pos x="273" y="161"/>
                      </a:cxn>
                      <a:cxn ang="0">
                        <a:pos x="322" y="202"/>
                      </a:cxn>
                      <a:cxn ang="0">
                        <a:pos x="358" y="237"/>
                      </a:cxn>
                      <a:cxn ang="0">
                        <a:pos x="359" y="247"/>
                      </a:cxn>
                      <a:cxn ang="0">
                        <a:pos x="341" y="244"/>
                      </a:cxn>
                      <a:cxn ang="0">
                        <a:pos x="256" y="209"/>
                      </a:cxn>
                      <a:cxn ang="0">
                        <a:pos x="209" y="182"/>
                      </a:cxn>
                      <a:cxn ang="0">
                        <a:pos x="161" y="152"/>
                      </a:cxn>
                      <a:cxn ang="0">
                        <a:pos x="114" y="120"/>
                      </a:cxn>
                      <a:cxn ang="0">
                        <a:pos x="72" y="86"/>
                      </a:cxn>
                      <a:cxn ang="0">
                        <a:pos x="33" y="54"/>
                      </a:cxn>
                      <a:cxn ang="0">
                        <a:pos x="3" y="24"/>
                      </a:cxn>
                      <a:cxn ang="0">
                        <a:pos x="0" y="2"/>
                      </a:cxn>
                      <a:cxn ang="0">
                        <a:pos x="22" y="0"/>
                      </a:cxn>
                      <a:cxn ang="0">
                        <a:pos x="22" y="0"/>
                      </a:cxn>
                    </a:cxnLst>
                    <a:rect l="0" t="0" r="r" b="b"/>
                    <a:pathLst>
                      <a:path w="359" h="247">
                        <a:moveTo>
                          <a:pt x="22" y="0"/>
                        </a:moveTo>
                        <a:lnTo>
                          <a:pt x="59" y="25"/>
                        </a:lnTo>
                        <a:lnTo>
                          <a:pt x="95" y="52"/>
                        </a:lnTo>
                        <a:lnTo>
                          <a:pt x="133" y="75"/>
                        </a:lnTo>
                        <a:lnTo>
                          <a:pt x="171" y="97"/>
                        </a:lnTo>
                        <a:lnTo>
                          <a:pt x="246" y="142"/>
                        </a:lnTo>
                        <a:lnTo>
                          <a:pt x="273" y="161"/>
                        </a:lnTo>
                        <a:lnTo>
                          <a:pt x="322" y="202"/>
                        </a:lnTo>
                        <a:lnTo>
                          <a:pt x="358" y="237"/>
                        </a:lnTo>
                        <a:lnTo>
                          <a:pt x="359" y="247"/>
                        </a:lnTo>
                        <a:lnTo>
                          <a:pt x="341" y="244"/>
                        </a:lnTo>
                        <a:lnTo>
                          <a:pt x="256" y="209"/>
                        </a:lnTo>
                        <a:lnTo>
                          <a:pt x="209" y="182"/>
                        </a:lnTo>
                        <a:lnTo>
                          <a:pt x="161" y="152"/>
                        </a:lnTo>
                        <a:lnTo>
                          <a:pt x="114" y="120"/>
                        </a:lnTo>
                        <a:lnTo>
                          <a:pt x="72" y="86"/>
                        </a:lnTo>
                        <a:lnTo>
                          <a:pt x="33" y="54"/>
                        </a:lnTo>
                        <a:lnTo>
                          <a:pt x="3" y="24"/>
                        </a:lnTo>
                        <a:lnTo>
                          <a:pt x="0" y="2"/>
                        </a:lnTo>
                        <a:lnTo>
                          <a:pt x="22" y="0"/>
                        </a:lnTo>
                        <a:lnTo>
                          <a:pt x="22" y="0"/>
                        </a:lnTo>
                        <a:close/>
                      </a:path>
                    </a:pathLst>
                  </a:custGeom>
                  <a:solidFill>
                    <a:srgbClr val="000000"/>
                  </a:solidFill>
                  <a:ln w="9525">
                    <a:noFill/>
                    <a:round/>
                    <a:headEnd/>
                    <a:tailEnd/>
                  </a:ln>
                </p:spPr>
                <p:txBody>
                  <a:bodyPr/>
                  <a:lstStyle/>
                  <a:p>
                    <a:pPr>
                      <a:defRPr/>
                    </a:pPr>
                    <a:endParaRPr lang="en-US">
                      <a:cs typeface="+mn-cs"/>
                    </a:endParaRPr>
                  </a:p>
                </p:txBody>
              </p:sp>
              <p:sp>
                <p:nvSpPr>
                  <p:cNvPr id="279" name="Freeform 171"/>
                  <p:cNvSpPr>
                    <a:spLocks/>
                  </p:cNvSpPr>
                  <p:nvPr/>
                </p:nvSpPr>
                <p:spPr bwMode="auto">
                  <a:xfrm>
                    <a:off x="2677" y="3751"/>
                    <a:ext cx="59" cy="21"/>
                  </a:xfrm>
                  <a:custGeom>
                    <a:avLst/>
                    <a:gdLst/>
                    <a:ahLst/>
                    <a:cxnLst>
                      <a:cxn ang="0">
                        <a:pos x="5" y="24"/>
                      </a:cxn>
                      <a:cxn ang="0">
                        <a:pos x="67" y="0"/>
                      </a:cxn>
                      <a:cxn ang="0">
                        <a:pos x="119" y="11"/>
                      </a:cxn>
                      <a:cxn ang="0">
                        <a:pos x="164" y="34"/>
                      </a:cxn>
                      <a:cxn ang="0">
                        <a:pos x="201" y="51"/>
                      </a:cxn>
                      <a:cxn ang="0">
                        <a:pos x="279" y="57"/>
                      </a:cxn>
                      <a:cxn ang="0">
                        <a:pos x="295" y="64"/>
                      </a:cxn>
                      <a:cxn ang="0">
                        <a:pos x="287" y="79"/>
                      </a:cxn>
                      <a:cxn ang="0">
                        <a:pos x="238" y="100"/>
                      </a:cxn>
                      <a:cxn ang="0">
                        <a:pos x="200" y="103"/>
                      </a:cxn>
                      <a:cxn ang="0">
                        <a:pos x="119" y="69"/>
                      </a:cxn>
                      <a:cxn ang="0">
                        <a:pos x="69" y="43"/>
                      </a:cxn>
                      <a:cxn ang="0">
                        <a:pos x="17" y="44"/>
                      </a:cxn>
                      <a:cxn ang="0">
                        <a:pos x="0" y="40"/>
                      </a:cxn>
                      <a:cxn ang="0">
                        <a:pos x="5" y="24"/>
                      </a:cxn>
                      <a:cxn ang="0">
                        <a:pos x="5" y="24"/>
                      </a:cxn>
                    </a:cxnLst>
                    <a:rect l="0" t="0" r="r" b="b"/>
                    <a:pathLst>
                      <a:path w="295" h="103">
                        <a:moveTo>
                          <a:pt x="5" y="24"/>
                        </a:moveTo>
                        <a:lnTo>
                          <a:pt x="67" y="0"/>
                        </a:lnTo>
                        <a:lnTo>
                          <a:pt x="119" y="11"/>
                        </a:lnTo>
                        <a:lnTo>
                          <a:pt x="164" y="34"/>
                        </a:lnTo>
                        <a:lnTo>
                          <a:pt x="201" y="51"/>
                        </a:lnTo>
                        <a:lnTo>
                          <a:pt x="279" y="57"/>
                        </a:lnTo>
                        <a:lnTo>
                          <a:pt x="295" y="64"/>
                        </a:lnTo>
                        <a:lnTo>
                          <a:pt x="287" y="79"/>
                        </a:lnTo>
                        <a:lnTo>
                          <a:pt x="238" y="100"/>
                        </a:lnTo>
                        <a:lnTo>
                          <a:pt x="200" y="103"/>
                        </a:lnTo>
                        <a:lnTo>
                          <a:pt x="119" y="69"/>
                        </a:lnTo>
                        <a:lnTo>
                          <a:pt x="69" y="43"/>
                        </a:lnTo>
                        <a:lnTo>
                          <a:pt x="17" y="44"/>
                        </a:lnTo>
                        <a:lnTo>
                          <a:pt x="0" y="40"/>
                        </a:lnTo>
                        <a:lnTo>
                          <a:pt x="5" y="24"/>
                        </a:lnTo>
                        <a:lnTo>
                          <a:pt x="5" y="24"/>
                        </a:lnTo>
                        <a:close/>
                      </a:path>
                    </a:pathLst>
                  </a:custGeom>
                  <a:solidFill>
                    <a:srgbClr val="000000"/>
                  </a:solidFill>
                  <a:ln w="9525">
                    <a:noFill/>
                    <a:round/>
                    <a:headEnd/>
                    <a:tailEnd/>
                  </a:ln>
                </p:spPr>
                <p:txBody>
                  <a:bodyPr/>
                  <a:lstStyle/>
                  <a:p>
                    <a:pPr>
                      <a:defRPr/>
                    </a:pPr>
                    <a:endParaRPr lang="en-US">
                      <a:cs typeface="+mn-cs"/>
                    </a:endParaRPr>
                  </a:p>
                </p:txBody>
              </p:sp>
              <p:sp>
                <p:nvSpPr>
                  <p:cNvPr id="280" name="Freeform 172"/>
                  <p:cNvSpPr>
                    <a:spLocks/>
                  </p:cNvSpPr>
                  <p:nvPr/>
                </p:nvSpPr>
                <p:spPr bwMode="auto">
                  <a:xfrm>
                    <a:off x="2738" y="3766"/>
                    <a:ext cx="44" cy="31"/>
                  </a:xfrm>
                  <a:custGeom>
                    <a:avLst/>
                    <a:gdLst/>
                    <a:ahLst/>
                    <a:cxnLst>
                      <a:cxn ang="0">
                        <a:pos x="18" y="1"/>
                      </a:cxn>
                      <a:cxn ang="0">
                        <a:pos x="33" y="15"/>
                      </a:cxn>
                      <a:cxn ang="0">
                        <a:pos x="58" y="36"/>
                      </a:cxn>
                      <a:cxn ang="0">
                        <a:pos x="81" y="57"/>
                      </a:cxn>
                      <a:cxn ang="0">
                        <a:pos x="93" y="67"/>
                      </a:cxn>
                      <a:cxn ang="0">
                        <a:pos x="119" y="85"/>
                      </a:cxn>
                      <a:cxn ang="0">
                        <a:pos x="153" y="106"/>
                      </a:cxn>
                      <a:cxn ang="0">
                        <a:pos x="188" y="128"/>
                      </a:cxn>
                      <a:cxn ang="0">
                        <a:pos x="215" y="145"/>
                      </a:cxn>
                      <a:cxn ang="0">
                        <a:pos x="220" y="154"/>
                      </a:cxn>
                      <a:cxn ang="0">
                        <a:pos x="210" y="157"/>
                      </a:cxn>
                      <a:cxn ang="0">
                        <a:pos x="167" y="150"/>
                      </a:cxn>
                      <a:cxn ang="0">
                        <a:pos x="115" y="118"/>
                      </a:cxn>
                      <a:cxn ang="0">
                        <a:pos x="64" y="87"/>
                      </a:cxn>
                      <a:cxn ang="0">
                        <a:pos x="0" y="18"/>
                      </a:cxn>
                      <a:cxn ang="0">
                        <a:pos x="1" y="0"/>
                      </a:cxn>
                      <a:cxn ang="0">
                        <a:pos x="18" y="1"/>
                      </a:cxn>
                      <a:cxn ang="0">
                        <a:pos x="18" y="1"/>
                      </a:cxn>
                    </a:cxnLst>
                    <a:rect l="0" t="0" r="r" b="b"/>
                    <a:pathLst>
                      <a:path w="220" h="157">
                        <a:moveTo>
                          <a:pt x="18" y="1"/>
                        </a:moveTo>
                        <a:lnTo>
                          <a:pt x="33" y="15"/>
                        </a:lnTo>
                        <a:lnTo>
                          <a:pt x="58" y="36"/>
                        </a:lnTo>
                        <a:lnTo>
                          <a:pt x="81" y="57"/>
                        </a:lnTo>
                        <a:lnTo>
                          <a:pt x="93" y="67"/>
                        </a:lnTo>
                        <a:lnTo>
                          <a:pt x="119" y="85"/>
                        </a:lnTo>
                        <a:lnTo>
                          <a:pt x="153" y="106"/>
                        </a:lnTo>
                        <a:lnTo>
                          <a:pt x="188" y="128"/>
                        </a:lnTo>
                        <a:lnTo>
                          <a:pt x="215" y="145"/>
                        </a:lnTo>
                        <a:lnTo>
                          <a:pt x="220" y="154"/>
                        </a:lnTo>
                        <a:lnTo>
                          <a:pt x="210" y="157"/>
                        </a:lnTo>
                        <a:lnTo>
                          <a:pt x="167" y="150"/>
                        </a:lnTo>
                        <a:lnTo>
                          <a:pt x="115" y="118"/>
                        </a:lnTo>
                        <a:lnTo>
                          <a:pt x="64" y="87"/>
                        </a:lnTo>
                        <a:lnTo>
                          <a:pt x="0" y="18"/>
                        </a:lnTo>
                        <a:lnTo>
                          <a:pt x="1" y="0"/>
                        </a:lnTo>
                        <a:lnTo>
                          <a:pt x="18" y="1"/>
                        </a:lnTo>
                        <a:lnTo>
                          <a:pt x="18" y="1"/>
                        </a:lnTo>
                        <a:close/>
                      </a:path>
                    </a:pathLst>
                  </a:custGeom>
                  <a:solidFill>
                    <a:srgbClr val="000000"/>
                  </a:solidFill>
                  <a:ln w="9525">
                    <a:noFill/>
                    <a:round/>
                    <a:headEnd/>
                    <a:tailEnd/>
                  </a:ln>
                </p:spPr>
                <p:txBody>
                  <a:bodyPr/>
                  <a:lstStyle/>
                  <a:p>
                    <a:pPr>
                      <a:defRPr/>
                    </a:pPr>
                    <a:endParaRPr lang="en-US">
                      <a:cs typeface="+mn-cs"/>
                    </a:endParaRPr>
                  </a:p>
                </p:txBody>
              </p:sp>
              <p:sp>
                <p:nvSpPr>
                  <p:cNvPr id="281" name="Freeform 173"/>
                  <p:cNvSpPr>
                    <a:spLocks/>
                  </p:cNvSpPr>
                  <p:nvPr/>
                </p:nvSpPr>
                <p:spPr bwMode="auto">
                  <a:xfrm>
                    <a:off x="2645" y="3828"/>
                    <a:ext cx="26" cy="13"/>
                  </a:xfrm>
                  <a:custGeom>
                    <a:avLst/>
                    <a:gdLst/>
                    <a:ahLst/>
                    <a:cxnLst>
                      <a:cxn ang="0">
                        <a:pos x="53" y="66"/>
                      </a:cxn>
                      <a:cxn ang="0">
                        <a:pos x="4" y="37"/>
                      </a:cxn>
                      <a:cxn ang="0">
                        <a:pos x="0" y="25"/>
                      </a:cxn>
                      <a:cxn ang="0">
                        <a:pos x="23" y="17"/>
                      </a:cxn>
                      <a:cxn ang="0">
                        <a:pos x="59" y="9"/>
                      </a:cxn>
                      <a:cxn ang="0">
                        <a:pos x="112" y="0"/>
                      </a:cxn>
                      <a:cxn ang="0">
                        <a:pos x="129" y="7"/>
                      </a:cxn>
                      <a:cxn ang="0">
                        <a:pos x="123" y="22"/>
                      </a:cxn>
                      <a:cxn ang="0">
                        <a:pos x="53" y="66"/>
                      </a:cxn>
                      <a:cxn ang="0">
                        <a:pos x="53" y="66"/>
                      </a:cxn>
                    </a:cxnLst>
                    <a:rect l="0" t="0" r="r" b="b"/>
                    <a:pathLst>
                      <a:path w="129" h="66">
                        <a:moveTo>
                          <a:pt x="53" y="66"/>
                        </a:moveTo>
                        <a:lnTo>
                          <a:pt x="4" y="37"/>
                        </a:lnTo>
                        <a:lnTo>
                          <a:pt x="0" y="25"/>
                        </a:lnTo>
                        <a:lnTo>
                          <a:pt x="23" y="17"/>
                        </a:lnTo>
                        <a:lnTo>
                          <a:pt x="59" y="9"/>
                        </a:lnTo>
                        <a:lnTo>
                          <a:pt x="112" y="0"/>
                        </a:lnTo>
                        <a:lnTo>
                          <a:pt x="129" y="7"/>
                        </a:lnTo>
                        <a:lnTo>
                          <a:pt x="123" y="22"/>
                        </a:lnTo>
                        <a:lnTo>
                          <a:pt x="53" y="66"/>
                        </a:lnTo>
                        <a:lnTo>
                          <a:pt x="53" y="66"/>
                        </a:lnTo>
                        <a:close/>
                      </a:path>
                    </a:pathLst>
                  </a:custGeom>
                  <a:solidFill>
                    <a:srgbClr val="000000"/>
                  </a:solidFill>
                  <a:ln w="9525">
                    <a:noFill/>
                    <a:round/>
                    <a:headEnd/>
                    <a:tailEnd/>
                  </a:ln>
                </p:spPr>
                <p:txBody>
                  <a:bodyPr/>
                  <a:lstStyle/>
                  <a:p>
                    <a:pPr>
                      <a:defRPr/>
                    </a:pPr>
                    <a:endParaRPr lang="en-US">
                      <a:cs typeface="+mn-cs"/>
                    </a:endParaRPr>
                  </a:p>
                </p:txBody>
              </p:sp>
              <p:sp>
                <p:nvSpPr>
                  <p:cNvPr id="282" name="Freeform 174"/>
                  <p:cNvSpPr>
                    <a:spLocks/>
                  </p:cNvSpPr>
                  <p:nvPr/>
                </p:nvSpPr>
                <p:spPr bwMode="auto">
                  <a:xfrm>
                    <a:off x="2643" y="3836"/>
                    <a:ext cx="35" cy="21"/>
                  </a:xfrm>
                  <a:custGeom>
                    <a:avLst/>
                    <a:gdLst/>
                    <a:ahLst/>
                    <a:cxnLst>
                      <a:cxn ang="0">
                        <a:pos x="16" y="75"/>
                      </a:cxn>
                      <a:cxn ang="0">
                        <a:pos x="163" y="0"/>
                      </a:cxn>
                      <a:cxn ang="0">
                        <a:pos x="179" y="4"/>
                      </a:cxn>
                      <a:cxn ang="0">
                        <a:pos x="174" y="22"/>
                      </a:cxn>
                      <a:cxn ang="0">
                        <a:pos x="153" y="37"/>
                      </a:cxn>
                      <a:cxn ang="0">
                        <a:pos x="123" y="59"/>
                      </a:cxn>
                      <a:cxn ang="0">
                        <a:pos x="93" y="78"/>
                      </a:cxn>
                      <a:cxn ang="0">
                        <a:pos x="74" y="90"/>
                      </a:cxn>
                      <a:cxn ang="0">
                        <a:pos x="20" y="101"/>
                      </a:cxn>
                      <a:cxn ang="0">
                        <a:pos x="0" y="95"/>
                      </a:cxn>
                      <a:cxn ang="0">
                        <a:pos x="16" y="75"/>
                      </a:cxn>
                      <a:cxn ang="0">
                        <a:pos x="16" y="75"/>
                      </a:cxn>
                    </a:cxnLst>
                    <a:rect l="0" t="0" r="r" b="b"/>
                    <a:pathLst>
                      <a:path w="179" h="101">
                        <a:moveTo>
                          <a:pt x="16" y="75"/>
                        </a:moveTo>
                        <a:lnTo>
                          <a:pt x="163" y="0"/>
                        </a:lnTo>
                        <a:lnTo>
                          <a:pt x="179" y="4"/>
                        </a:lnTo>
                        <a:lnTo>
                          <a:pt x="174" y="22"/>
                        </a:lnTo>
                        <a:lnTo>
                          <a:pt x="153" y="37"/>
                        </a:lnTo>
                        <a:lnTo>
                          <a:pt x="123" y="59"/>
                        </a:lnTo>
                        <a:lnTo>
                          <a:pt x="93" y="78"/>
                        </a:lnTo>
                        <a:lnTo>
                          <a:pt x="74" y="90"/>
                        </a:lnTo>
                        <a:lnTo>
                          <a:pt x="20" y="101"/>
                        </a:lnTo>
                        <a:lnTo>
                          <a:pt x="0" y="95"/>
                        </a:lnTo>
                        <a:lnTo>
                          <a:pt x="16" y="75"/>
                        </a:lnTo>
                        <a:lnTo>
                          <a:pt x="16" y="75"/>
                        </a:lnTo>
                        <a:close/>
                      </a:path>
                    </a:pathLst>
                  </a:custGeom>
                  <a:solidFill>
                    <a:srgbClr val="000000"/>
                  </a:solidFill>
                  <a:ln w="9525">
                    <a:noFill/>
                    <a:round/>
                    <a:headEnd/>
                    <a:tailEnd/>
                  </a:ln>
                </p:spPr>
                <p:txBody>
                  <a:bodyPr/>
                  <a:lstStyle/>
                  <a:p>
                    <a:pPr>
                      <a:defRPr/>
                    </a:pPr>
                    <a:endParaRPr lang="en-US">
                      <a:cs typeface="+mn-cs"/>
                    </a:endParaRPr>
                  </a:p>
                </p:txBody>
              </p:sp>
              <p:sp>
                <p:nvSpPr>
                  <p:cNvPr id="283" name="Freeform 175"/>
                  <p:cNvSpPr>
                    <a:spLocks/>
                  </p:cNvSpPr>
                  <p:nvPr/>
                </p:nvSpPr>
                <p:spPr bwMode="auto">
                  <a:xfrm>
                    <a:off x="2632" y="3858"/>
                    <a:ext cx="46" cy="27"/>
                  </a:xfrm>
                  <a:custGeom>
                    <a:avLst/>
                    <a:gdLst/>
                    <a:ahLst/>
                    <a:cxnLst>
                      <a:cxn ang="0">
                        <a:pos x="11" y="92"/>
                      </a:cxn>
                      <a:cxn ang="0">
                        <a:pos x="104" y="43"/>
                      </a:cxn>
                      <a:cxn ang="0">
                        <a:pos x="213" y="0"/>
                      </a:cxn>
                      <a:cxn ang="0">
                        <a:pos x="231" y="5"/>
                      </a:cxn>
                      <a:cxn ang="0">
                        <a:pos x="225" y="21"/>
                      </a:cxn>
                      <a:cxn ang="0">
                        <a:pos x="174" y="62"/>
                      </a:cxn>
                      <a:cxn ang="0">
                        <a:pos x="142" y="85"/>
                      </a:cxn>
                      <a:cxn ang="0">
                        <a:pos x="103" y="104"/>
                      </a:cxn>
                      <a:cxn ang="0">
                        <a:pos x="30" y="133"/>
                      </a:cxn>
                      <a:cxn ang="0">
                        <a:pos x="0" y="122"/>
                      </a:cxn>
                      <a:cxn ang="0">
                        <a:pos x="11" y="92"/>
                      </a:cxn>
                      <a:cxn ang="0">
                        <a:pos x="11" y="92"/>
                      </a:cxn>
                    </a:cxnLst>
                    <a:rect l="0" t="0" r="r" b="b"/>
                    <a:pathLst>
                      <a:path w="231" h="133">
                        <a:moveTo>
                          <a:pt x="11" y="92"/>
                        </a:moveTo>
                        <a:lnTo>
                          <a:pt x="104" y="43"/>
                        </a:lnTo>
                        <a:lnTo>
                          <a:pt x="213" y="0"/>
                        </a:lnTo>
                        <a:lnTo>
                          <a:pt x="231" y="5"/>
                        </a:lnTo>
                        <a:lnTo>
                          <a:pt x="225" y="21"/>
                        </a:lnTo>
                        <a:lnTo>
                          <a:pt x="174" y="62"/>
                        </a:lnTo>
                        <a:lnTo>
                          <a:pt x="142" y="85"/>
                        </a:lnTo>
                        <a:lnTo>
                          <a:pt x="103" y="104"/>
                        </a:lnTo>
                        <a:lnTo>
                          <a:pt x="30" y="133"/>
                        </a:lnTo>
                        <a:lnTo>
                          <a:pt x="0" y="122"/>
                        </a:lnTo>
                        <a:lnTo>
                          <a:pt x="11" y="92"/>
                        </a:lnTo>
                        <a:lnTo>
                          <a:pt x="11" y="92"/>
                        </a:lnTo>
                        <a:close/>
                      </a:path>
                    </a:pathLst>
                  </a:custGeom>
                  <a:solidFill>
                    <a:srgbClr val="000000"/>
                  </a:solidFill>
                  <a:ln w="9525">
                    <a:noFill/>
                    <a:round/>
                    <a:headEnd/>
                    <a:tailEnd/>
                  </a:ln>
                </p:spPr>
                <p:txBody>
                  <a:bodyPr/>
                  <a:lstStyle/>
                  <a:p>
                    <a:pPr>
                      <a:defRPr/>
                    </a:pPr>
                    <a:endParaRPr lang="en-US">
                      <a:cs typeface="+mn-cs"/>
                    </a:endParaRPr>
                  </a:p>
                </p:txBody>
              </p:sp>
              <p:sp>
                <p:nvSpPr>
                  <p:cNvPr id="284" name="Freeform 176"/>
                  <p:cNvSpPr>
                    <a:spLocks/>
                  </p:cNvSpPr>
                  <p:nvPr/>
                </p:nvSpPr>
                <p:spPr bwMode="auto">
                  <a:xfrm>
                    <a:off x="2705" y="3710"/>
                    <a:ext cx="87" cy="49"/>
                  </a:xfrm>
                  <a:custGeom>
                    <a:avLst/>
                    <a:gdLst/>
                    <a:ahLst/>
                    <a:cxnLst>
                      <a:cxn ang="0">
                        <a:pos x="6" y="37"/>
                      </a:cxn>
                      <a:cxn ang="0">
                        <a:pos x="53" y="12"/>
                      </a:cxn>
                      <a:cxn ang="0">
                        <a:pos x="105" y="9"/>
                      </a:cxn>
                      <a:cxn ang="0">
                        <a:pos x="210" y="22"/>
                      </a:cxn>
                      <a:cxn ang="0">
                        <a:pos x="361" y="14"/>
                      </a:cxn>
                      <a:cxn ang="0">
                        <a:pos x="419" y="0"/>
                      </a:cxn>
                      <a:cxn ang="0">
                        <a:pos x="434" y="7"/>
                      </a:cxn>
                      <a:cxn ang="0">
                        <a:pos x="426" y="23"/>
                      </a:cxn>
                      <a:cxn ang="0">
                        <a:pos x="381" y="40"/>
                      </a:cxn>
                      <a:cxn ang="0">
                        <a:pos x="320" y="55"/>
                      </a:cxn>
                      <a:cxn ang="0">
                        <a:pos x="208" y="68"/>
                      </a:cxn>
                      <a:cxn ang="0">
                        <a:pos x="123" y="48"/>
                      </a:cxn>
                      <a:cxn ang="0">
                        <a:pos x="45" y="62"/>
                      </a:cxn>
                      <a:cxn ang="0">
                        <a:pos x="34" y="120"/>
                      </a:cxn>
                      <a:cxn ang="0">
                        <a:pos x="47" y="159"/>
                      </a:cxn>
                      <a:cxn ang="0">
                        <a:pos x="75" y="190"/>
                      </a:cxn>
                      <a:cxn ang="0">
                        <a:pos x="112" y="223"/>
                      </a:cxn>
                      <a:cxn ang="0">
                        <a:pos x="119" y="239"/>
                      </a:cxn>
                      <a:cxn ang="0">
                        <a:pos x="103" y="245"/>
                      </a:cxn>
                      <a:cxn ang="0">
                        <a:pos x="51" y="217"/>
                      </a:cxn>
                      <a:cxn ang="0">
                        <a:pos x="16" y="161"/>
                      </a:cxn>
                      <a:cxn ang="0">
                        <a:pos x="0" y="96"/>
                      </a:cxn>
                      <a:cxn ang="0">
                        <a:pos x="6" y="37"/>
                      </a:cxn>
                      <a:cxn ang="0">
                        <a:pos x="6" y="37"/>
                      </a:cxn>
                    </a:cxnLst>
                    <a:rect l="0" t="0" r="r" b="b"/>
                    <a:pathLst>
                      <a:path w="434" h="245">
                        <a:moveTo>
                          <a:pt x="6" y="37"/>
                        </a:moveTo>
                        <a:lnTo>
                          <a:pt x="53" y="12"/>
                        </a:lnTo>
                        <a:lnTo>
                          <a:pt x="105" y="9"/>
                        </a:lnTo>
                        <a:lnTo>
                          <a:pt x="210" y="22"/>
                        </a:lnTo>
                        <a:lnTo>
                          <a:pt x="361" y="14"/>
                        </a:lnTo>
                        <a:lnTo>
                          <a:pt x="419" y="0"/>
                        </a:lnTo>
                        <a:lnTo>
                          <a:pt x="434" y="7"/>
                        </a:lnTo>
                        <a:lnTo>
                          <a:pt x="426" y="23"/>
                        </a:lnTo>
                        <a:lnTo>
                          <a:pt x="381" y="40"/>
                        </a:lnTo>
                        <a:lnTo>
                          <a:pt x="320" y="55"/>
                        </a:lnTo>
                        <a:lnTo>
                          <a:pt x="208" y="68"/>
                        </a:lnTo>
                        <a:lnTo>
                          <a:pt x="123" y="48"/>
                        </a:lnTo>
                        <a:lnTo>
                          <a:pt x="45" y="62"/>
                        </a:lnTo>
                        <a:lnTo>
                          <a:pt x="34" y="120"/>
                        </a:lnTo>
                        <a:lnTo>
                          <a:pt x="47" y="159"/>
                        </a:lnTo>
                        <a:lnTo>
                          <a:pt x="75" y="190"/>
                        </a:lnTo>
                        <a:lnTo>
                          <a:pt x="112" y="223"/>
                        </a:lnTo>
                        <a:lnTo>
                          <a:pt x="119" y="239"/>
                        </a:lnTo>
                        <a:lnTo>
                          <a:pt x="103" y="245"/>
                        </a:lnTo>
                        <a:lnTo>
                          <a:pt x="51" y="217"/>
                        </a:lnTo>
                        <a:lnTo>
                          <a:pt x="16" y="161"/>
                        </a:lnTo>
                        <a:lnTo>
                          <a:pt x="0" y="96"/>
                        </a:lnTo>
                        <a:lnTo>
                          <a:pt x="6" y="37"/>
                        </a:lnTo>
                        <a:lnTo>
                          <a:pt x="6" y="37"/>
                        </a:lnTo>
                        <a:close/>
                      </a:path>
                    </a:pathLst>
                  </a:custGeom>
                  <a:solidFill>
                    <a:srgbClr val="000000"/>
                  </a:solidFill>
                  <a:ln w="9525">
                    <a:noFill/>
                    <a:round/>
                    <a:headEnd/>
                    <a:tailEnd/>
                  </a:ln>
                </p:spPr>
                <p:txBody>
                  <a:bodyPr/>
                  <a:lstStyle/>
                  <a:p>
                    <a:pPr>
                      <a:defRPr/>
                    </a:pPr>
                    <a:endParaRPr lang="en-US">
                      <a:cs typeface="+mn-cs"/>
                    </a:endParaRPr>
                  </a:p>
                </p:txBody>
              </p:sp>
              <p:sp>
                <p:nvSpPr>
                  <p:cNvPr id="285" name="Freeform 177"/>
                  <p:cNvSpPr>
                    <a:spLocks/>
                  </p:cNvSpPr>
                  <p:nvPr/>
                </p:nvSpPr>
                <p:spPr bwMode="auto">
                  <a:xfrm>
                    <a:off x="2723" y="3722"/>
                    <a:ext cx="66" cy="58"/>
                  </a:xfrm>
                  <a:custGeom>
                    <a:avLst/>
                    <a:gdLst/>
                    <a:ahLst/>
                    <a:cxnLst>
                      <a:cxn ang="0">
                        <a:pos x="84" y="69"/>
                      </a:cxn>
                      <a:cxn ang="0">
                        <a:pos x="124" y="82"/>
                      </a:cxn>
                      <a:cxn ang="0">
                        <a:pos x="160" y="109"/>
                      </a:cxn>
                      <a:cxn ang="0">
                        <a:pos x="195" y="146"/>
                      </a:cxn>
                      <a:cxn ang="0">
                        <a:pos x="230" y="187"/>
                      </a:cxn>
                      <a:cxn ang="0">
                        <a:pos x="294" y="249"/>
                      </a:cxn>
                      <a:cxn ang="0">
                        <a:pos x="328" y="274"/>
                      </a:cxn>
                      <a:cxn ang="0">
                        <a:pos x="332" y="291"/>
                      </a:cxn>
                      <a:cxn ang="0">
                        <a:pos x="316" y="294"/>
                      </a:cxn>
                      <a:cxn ang="0">
                        <a:pos x="258" y="258"/>
                      </a:cxn>
                      <a:cxn ang="0">
                        <a:pos x="206" y="213"/>
                      </a:cxn>
                      <a:cxn ang="0">
                        <a:pos x="154" y="166"/>
                      </a:cxn>
                      <a:cxn ang="0">
                        <a:pos x="129" y="145"/>
                      </a:cxn>
                      <a:cxn ang="0">
                        <a:pos x="101" y="127"/>
                      </a:cxn>
                      <a:cxn ang="0">
                        <a:pos x="52" y="106"/>
                      </a:cxn>
                      <a:cxn ang="0">
                        <a:pos x="38" y="78"/>
                      </a:cxn>
                      <a:cxn ang="0">
                        <a:pos x="35" y="45"/>
                      </a:cxn>
                      <a:cxn ang="0">
                        <a:pos x="10" y="24"/>
                      </a:cxn>
                      <a:cxn ang="0">
                        <a:pos x="0" y="10"/>
                      </a:cxn>
                      <a:cxn ang="0">
                        <a:pos x="13" y="0"/>
                      </a:cxn>
                      <a:cxn ang="0">
                        <a:pos x="60" y="23"/>
                      </a:cxn>
                      <a:cxn ang="0">
                        <a:pos x="84" y="69"/>
                      </a:cxn>
                      <a:cxn ang="0">
                        <a:pos x="84" y="69"/>
                      </a:cxn>
                    </a:cxnLst>
                    <a:rect l="0" t="0" r="r" b="b"/>
                    <a:pathLst>
                      <a:path w="332" h="294">
                        <a:moveTo>
                          <a:pt x="84" y="69"/>
                        </a:moveTo>
                        <a:lnTo>
                          <a:pt x="124" y="82"/>
                        </a:lnTo>
                        <a:lnTo>
                          <a:pt x="160" y="109"/>
                        </a:lnTo>
                        <a:lnTo>
                          <a:pt x="195" y="146"/>
                        </a:lnTo>
                        <a:lnTo>
                          <a:pt x="230" y="187"/>
                        </a:lnTo>
                        <a:lnTo>
                          <a:pt x="294" y="249"/>
                        </a:lnTo>
                        <a:lnTo>
                          <a:pt x="328" y="274"/>
                        </a:lnTo>
                        <a:lnTo>
                          <a:pt x="332" y="291"/>
                        </a:lnTo>
                        <a:lnTo>
                          <a:pt x="316" y="294"/>
                        </a:lnTo>
                        <a:lnTo>
                          <a:pt x="258" y="258"/>
                        </a:lnTo>
                        <a:lnTo>
                          <a:pt x="206" y="213"/>
                        </a:lnTo>
                        <a:lnTo>
                          <a:pt x="154" y="166"/>
                        </a:lnTo>
                        <a:lnTo>
                          <a:pt x="129" y="145"/>
                        </a:lnTo>
                        <a:lnTo>
                          <a:pt x="101" y="127"/>
                        </a:lnTo>
                        <a:lnTo>
                          <a:pt x="52" y="106"/>
                        </a:lnTo>
                        <a:lnTo>
                          <a:pt x="38" y="78"/>
                        </a:lnTo>
                        <a:lnTo>
                          <a:pt x="35" y="45"/>
                        </a:lnTo>
                        <a:lnTo>
                          <a:pt x="10" y="24"/>
                        </a:lnTo>
                        <a:lnTo>
                          <a:pt x="0" y="10"/>
                        </a:lnTo>
                        <a:lnTo>
                          <a:pt x="13" y="0"/>
                        </a:lnTo>
                        <a:lnTo>
                          <a:pt x="60" y="23"/>
                        </a:lnTo>
                        <a:lnTo>
                          <a:pt x="84" y="69"/>
                        </a:lnTo>
                        <a:lnTo>
                          <a:pt x="84" y="69"/>
                        </a:lnTo>
                        <a:close/>
                      </a:path>
                    </a:pathLst>
                  </a:custGeom>
                  <a:solidFill>
                    <a:srgbClr val="000000"/>
                  </a:solidFill>
                  <a:ln w="9525">
                    <a:noFill/>
                    <a:round/>
                    <a:headEnd/>
                    <a:tailEnd/>
                  </a:ln>
                </p:spPr>
                <p:txBody>
                  <a:bodyPr/>
                  <a:lstStyle/>
                  <a:p>
                    <a:pPr>
                      <a:defRPr/>
                    </a:pPr>
                    <a:endParaRPr lang="en-US">
                      <a:cs typeface="+mn-cs"/>
                    </a:endParaRPr>
                  </a:p>
                </p:txBody>
              </p:sp>
              <p:sp>
                <p:nvSpPr>
                  <p:cNvPr id="286" name="Freeform 178"/>
                  <p:cNvSpPr>
                    <a:spLocks/>
                  </p:cNvSpPr>
                  <p:nvPr/>
                </p:nvSpPr>
                <p:spPr bwMode="auto">
                  <a:xfrm>
                    <a:off x="2737" y="3725"/>
                    <a:ext cx="63" cy="15"/>
                  </a:xfrm>
                  <a:custGeom>
                    <a:avLst/>
                    <a:gdLst/>
                    <a:ahLst/>
                    <a:cxnLst>
                      <a:cxn ang="0">
                        <a:pos x="8" y="53"/>
                      </a:cxn>
                      <a:cxn ang="0">
                        <a:pos x="88" y="28"/>
                      </a:cxn>
                      <a:cxn ang="0">
                        <a:pos x="174" y="17"/>
                      </a:cxn>
                      <a:cxn ang="0">
                        <a:pos x="298" y="0"/>
                      </a:cxn>
                      <a:cxn ang="0">
                        <a:pos x="315" y="7"/>
                      </a:cxn>
                      <a:cxn ang="0">
                        <a:pos x="308" y="22"/>
                      </a:cxn>
                      <a:cxn ang="0">
                        <a:pos x="245" y="53"/>
                      </a:cxn>
                      <a:cxn ang="0">
                        <a:pos x="179" y="73"/>
                      </a:cxn>
                      <a:cxn ang="0">
                        <a:pos x="16" y="76"/>
                      </a:cxn>
                      <a:cxn ang="0">
                        <a:pos x="0" y="68"/>
                      </a:cxn>
                      <a:cxn ang="0">
                        <a:pos x="8" y="53"/>
                      </a:cxn>
                      <a:cxn ang="0">
                        <a:pos x="8" y="53"/>
                      </a:cxn>
                    </a:cxnLst>
                    <a:rect l="0" t="0" r="r" b="b"/>
                    <a:pathLst>
                      <a:path w="315" h="76">
                        <a:moveTo>
                          <a:pt x="8" y="53"/>
                        </a:moveTo>
                        <a:lnTo>
                          <a:pt x="88" y="28"/>
                        </a:lnTo>
                        <a:lnTo>
                          <a:pt x="174" y="17"/>
                        </a:lnTo>
                        <a:lnTo>
                          <a:pt x="298" y="0"/>
                        </a:lnTo>
                        <a:lnTo>
                          <a:pt x="315" y="7"/>
                        </a:lnTo>
                        <a:lnTo>
                          <a:pt x="308" y="22"/>
                        </a:lnTo>
                        <a:lnTo>
                          <a:pt x="245" y="53"/>
                        </a:lnTo>
                        <a:lnTo>
                          <a:pt x="179" y="73"/>
                        </a:lnTo>
                        <a:lnTo>
                          <a:pt x="16" y="76"/>
                        </a:lnTo>
                        <a:lnTo>
                          <a:pt x="0" y="68"/>
                        </a:lnTo>
                        <a:lnTo>
                          <a:pt x="8" y="53"/>
                        </a:lnTo>
                        <a:lnTo>
                          <a:pt x="8" y="53"/>
                        </a:lnTo>
                        <a:close/>
                      </a:path>
                    </a:pathLst>
                  </a:custGeom>
                  <a:solidFill>
                    <a:srgbClr val="000000"/>
                  </a:solidFill>
                  <a:ln w="9525">
                    <a:noFill/>
                    <a:round/>
                    <a:headEnd/>
                    <a:tailEnd/>
                  </a:ln>
                </p:spPr>
                <p:txBody>
                  <a:bodyPr/>
                  <a:lstStyle/>
                  <a:p>
                    <a:pPr>
                      <a:defRPr/>
                    </a:pPr>
                    <a:endParaRPr lang="en-US">
                      <a:cs typeface="+mn-cs"/>
                    </a:endParaRPr>
                  </a:p>
                </p:txBody>
              </p:sp>
              <p:sp>
                <p:nvSpPr>
                  <p:cNvPr id="287" name="Freeform 179"/>
                  <p:cNvSpPr>
                    <a:spLocks/>
                  </p:cNvSpPr>
                  <p:nvPr/>
                </p:nvSpPr>
                <p:spPr bwMode="auto">
                  <a:xfrm>
                    <a:off x="2869" y="3456"/>
                    <a:ext cx="61" cy="96"/>
                  </a:xfrm>
                  <a:custGeom>
                    <a:avLst/>
                    <a:gdLst/>
                    <a:ahLst/>
                    <a:cxnLst>
                      <a:cxn ang="0">
                        <a:pos x="256" y="90"/>
                      </a:cxn>
                      <a:cxn ang="0">
                        <a:pos x="122" y="105"/>
                      </a:cxn>
                      <a:cxn ang="0">
                        <a:pos x="92" y="151"/>
                      </a:cxn>
                      <a:cxn ang="0">
                        <a:pos x="67" y="238"/>
                      </a:cxn>
                      <a:cxn ang="0">
                        <a:pos x="34" y="388"/>
                      </a:cxn>
                      <a:cxn ang="0">
                        <a:pos x="34" y="426"/>
                      </a:cxn>
                      <a:cxn ang="0">
                        <a:pos x="33" y="463"/>
                      </a:cxn>
                      <a:cxn ang="0">
                        <a:pos x="22" y="477"/>
                      </a:cxn>
                      <a:cxn ang="0">
                        <a:pos x="10" y="465"/>
                      </a:cxn>
                      <a:cxn ang="0">
                        <a:pos x="0" y="346"/>
                      </a:cxn>
                      <a:cxn ang="0">
                        <a:pos x="13" y="225"/>
                      </a:cxn>
                      <a:cxn ang="0">
                        <a:pos x="26" y="187"/>
                      </a:cxn>
                      <a:cxn ang="0">
                        <a:pos x="43" y="149"/>
                      </a:cxn>
                      <a:cxn ang="0">
                        <a:pos x="67" y="112"/>
                      </a:cxn>
                      <a:cxn ang="0">
                        <a:pos x="96" y="76"/>
                      </a:cxn>
                      <a:cxn ang="0">
                        <a:pos x="130" y="46"/>
                      </a:cxn>
                      <a:cxn ang="0">
                        <a:pos x="168" y="22"/>
                      </a:cxn>
                      <a:cxn ang="0">
                        <a:pos x="208" y="5"/>
                      </a:cxn>
                      <a:cxn ang="0">
                        <a:pos x="251" y="0"/>
                      </a:cxn>
                      <a:cxn ang="0">
                        <a:pos x="296" y="21"/>
                      </a:cxn>
                      <a:cxn ang="0">
                        <a:pos x="302" y="70"/>
                      </a:cxn>
                      <a:cxn ang="0">
                        <a:pos x="283" y="85"/>
                      </a:cxn>
                      <a:cxn ang="0">
                        <a:pos x="256" y="90"/>
                      </a:cxn>
                      <a:cxn ang="0">
                        <a:pos x="256" y="90"/>
                      </a:cxn>
                    </a:cxnLst>
                    <a:rect l="0" t="0" r="r" b="b"/>
                    <a:pathLst>
                      <a:path w="302" h="477">
                        <a:moveTo>
                          <a:pt x="256" y="90"/>
                        </a:moveTo>
                        <a:lnTo>
                          <a:pt x="122" y="105"/>
                        </a:lnTo>
                        <a:lnTo>
                          <a:pt x="92" y="151"/>
                        </a:lnTo>
                        <a:lnTo>
                          <a:pt x="67" y="238"/>
                        </a:lnTo>
                        <a:lnTo>
                          <a:pt x="34" y="388"/>
                        </a:lnTo>
                        <a:lnTo>
                          <a:pt x="34" y="426"/>
                        </a:lnTo>
                        <a:lnTo>
                          <a:pt x="33" y="463"/>
                        </a:lnTo>
                        <a:lnTo>
                          <a:pt x="22" y="477"/>
                        </a:lnTo>
                        <a:lnTo>
                          <a:pt x="10" y="465"/>
                        </a:lnTo>
                        <a:lnTo>
                          <a:pt x="0" y="346"/>
                        </a:lnTo>
                        <a:lnTo>
                          <a:pt x="13" y="225"/>
                        </a:lnTo>
                        <a:lnTo>
                          <a:pt x="26" y="187"/>
                        </a:lnTo>
                        <a:lnTo>
                          <a:pt x="43" y="149"/>
                        </a:lnTo>
                        <a:lnTo>
                          <a:pt x="67" y="112"/>
                        </a:lnTo>
                        <a:lnTo>
                          <a:pt x="96" y="76"/>
                        </a:lnTo>
                        <a:lnTo>
                          <a:pt x="130" y="46"/>
                        </a:lnTo>
                        <a:lnTo>
                          <a:pt x="168" y="22"/>
                        </a:lnTo>
                        <a:lnTo>
                          <a:pt x="208" y="5"/>
                        </a:lnTo>
                        <a:lnTo>
                          <a:pt x="251" y="0"/>
                        </a:lnTo>
                        <a:lnTo>
                          <a:pt x="296" y="21"/>
                        </a:lnTo>
                        <a:lnTo>
                          <a:pt x="302" y="70"/>
                        </a:lnTo>
                        <a:lnTo>
                          <a:pt x="283" y="85"/>
                        </a:lnTo>
                        <a:lnTo>
                          <a:pt x="256" y="90"/>
                        </a:lnTo>
                        <a:lnTo>
                          <a:pt x="256" y="90"/>
                        </a:lnTo>
                        <a:close/>
                      </a:path>
                    </a:pathLst>
                  </a:custGeom>
                  <a:solidFill>
                    <a:srgbClr val="000000"/>
                  </a:solidFill>
                  <a:ln w="9525">
                    <a:noFill/>
                    <a:round/>
                    <a:headEnd/>
                    <a:tailEnd/>
                  </a:ln>
                </p:spPr>
                <p:txBody>
                  <a:bodyPr/>
                  <a:lstStyle/>
                  <a:p>
                    <a:pPr>
                      <a:defRPr/>
                    </a:pPr>
                    <a:endParaRPr lang="en-US">
                      <a:cs typeface="+mn-cs"/>
                    </a:endParaRPr>
                  </a:p>
                </p:txBody>
              </p:sp>
              <p:sp>
                <p:nvSpPr>
                  <p:cNvPr id="288" name="Freeform 180"/>
                  <p:cNvSpPr>
                    <a:spLocks/>
                  </p:cNvSpPr>
                  <p:nvPr/>
                </p:nvSpPr>
                <p:spPr bwMode="auto">
                  <a:xfrm>
                    <a:off x="2914" y="3465"/>
                    <a:ext cx="78" cy="146"/>
                  </a:xfrm>
                  <a:custGeom>
                    <a:avLst/>
                    <a:gdLst/>
                    <a:ahLst/>
                    <a:cxnLst>
                      <a:cxn ang="0">
                        <a:pos x="7" y="33"/>
                      </a:cxn>
                      <a:cxn ang="0">
                        <a:pos x="45" y="13"/>
                      </a:cxn>
                      <a:cxn ang="0">
                        <a:pos x="96" y="0"/>
                      </a:cxn>
                      <a:cxn ang="0">
                        <a:pos x="190" y="7"/>
                      </a:cxn>
                      <a:cxn ang="0">
                        <a:pos x="286" y="80"/>
                      </a:cxn>
                      <a:cxn ang="0">
                        <a:pos x="351" y="182"/>
                      </a:cxn>
                      <a:cxn ang="0">
                        <a:pos x="386" y="304"/>
                      </a:cxn>
                      <a:cxn ang="0">
                        <a:pos x="391" y="431"/>
                      </a:cxn>
                      <a:cxn ang="0">
                        <a:pos x="383" y="492"/>
                      </a:cxn>
                      <a:cxn ang="0">
                        <a:pos x="366" y="550"/>
                      </a:cxn>
                      <a:cxn ang="0">
                        <a:pos x="344" y="602"/>
                      </a:cxn>
                      <a:cxn ang="0">
                        <a:pos x="316" y="648"/>
                      </a:cxn>
                      <a:cxn ang="0">
                        <a:pos x="279" y="685"/>
                      </a:cxn>
                      <a:cxn ang="0">
                        <a:pos x="236" y="712"/>
                      </a:cxn>
                      <a:cxn ang="0">
                        <a:pos x="186" y="727"/>
                      </a:cxn>
                      <a:cxn ang="0">
                        <a:pos x="131" y="730"/>
                      </a:cxn>
                      <a:cxn ang="0">
                        <a:pos x="116" y="719"/>
                      </a:cxn>
                      <a:cxn ang="0">
                        <a:pos x="126" y="706"/>
                      </a:cxn>
                      <a:cxn ang="0">
                        <a:pos x="254" y="637"/>
                      </a:cxn>
                      <a:cxn ang="0">
                        <a:pos x="301" y="559"/>
                      </a:cxn>
                      <a:cxn ang="0">
                        <a:pos x="324" y="458"/>
                      </a:cxn>
                      <a:cxn ang="0">
                        <a:pos x="319" y="262"/>
                      </a:cxn>
                      <a:cxn ang="0">
                        <a:pos x="301" y="195"/>
                      </a:cxn>
                      <a:cxn ang="0">
                        <a:pos x="269" y="137"/>
                      </a:cxn>
                      <a:cxn ang="0">
                        <a:pos x="250" y="111"/>
                      </a:cxn>
                      <a:cxn ang="0">
                        <a:pos x="227" y="88"/>
                      </a:cxn>
                      <a:cxn ang="0">
                        <a:pos x="199" y="67"/>
                      </a:cxn>
                      <a:cxn ang="0">
                        <a:pos x="169" y="51"/>
                      </a:cxn>
                      <a:cxn ang="0">
                        <a:pos x="90" y="38"/>
                      </a:cxn>
                      <a:cxn ang="0">
                        <a:pos x="16" y="55"/>
                      </a:cxn>
                      <a:cxn ang="0">
                        <a:pos x="0" y="50"/>
                      </a:cxn>
                      <a:cxn ang="0">
                        <a:pos x="7" y="33"/>
                      </a:cxn>
                      <a:cxn ang="0">
                        <a:pos x="7" y="33"/>
                      </a:cxn>
                    </a:cxnLst>
                    <a:rect l="0" t="0" r="r" b="b"/>
                    <a:pathLst>
                      <a:path w="391" h="730">
                        <a:moveTo>
                          <a:pt x="7" y="33"/>
                        </a:moveTo>
                        <a:lnTo>
                          <a:pt x="45" y="13"/>
                        </a:lnTo>
                        <a:lnTo>
                          <a:pt x="96" y="0"/>
                        </a:lnTo>
                        <a:lnTo>
                          <a:pt x="190" y="7"/>
                        </a:lnTo>
                        <a:lnTo>
                          <a:pt x="286" y="80"/>
                        </a:lnTo>
                        <a:lnTo>
                          <a:pt x="351" y="182"/>
                        </a:lnTo>
                        <a:lnTo>
                          <a:pt x="386" y="304"/>
                        </a:lnTo>
                        <a:lnTo>
                          <a:pt x="391" y="431"/>
                        </a:lnTo>
                        <a:lnTo>
                          <a:pt x="383" y="492"/>
                        </a:lnTo>
                        <a:lnTo>
                          <a:pt x="366" y="550"/>
                        </a:lnTo>
                        <a:lnTo>
                          <a:pt x="344" y="602"/>
                        </a:lnTo>
                        <a:lnTo>
                          <a:pt x="316" y="648"/>
                        </a:lnTo>
                        <a:lnTo>
                          <a:pt x="279" y="685"/>
                        </a:lnTo>
                        <a:lnTo>
                          <a:pt x="236" y="712"/>
                        </a:lnTo>
                        <a:lnTo>
                          <a:pt x="186" y="727"/>
                        </a:lnTo>
                        <a:lnTo>
                          <a:pt x="131" y="730"/>
                        </a:lnTo>
                        <a:lnTo>
                          <a:pt x="116" y="719"/>
                        </a:lnTo>
                        <a:lnTo>
                          <a:pt x="126" y="706"/>
                        </a:lnTo>
                        <a:lnTo>
                          <a:pt x="254" y="637"/>
                        </a:lnTo>
                        <a:lnTo>
                          <a:pt x="301" y="559"/>
                        </a:lnTo>
                        <a:lnTo>
                          <a:pt x="324" y="458"/>
                        </a:lnTo>
                        <a:lnTo>
                          <a:pt x="319" y="262"/>
                        </a:lnTo>
                        <a:lnTo>
                          <a:pt x="301" y="195"/>
                        </a:lnTo>
                        <a:lnTo>
                          <a:pt x="269" y="137"/>
                        </a:lnTo>
                        <a:lnTo>
                          <a:pt x="250" y="111"/>
                        </a:lnTo>
                        <a:lnTo>
                          <a:pt x="227" y="88"/>
                        </a:lnTo>
                        <a:lnTo>
                          <a:pt x="199" y="67"/>
                        </a:lnTo>
                        <a:lnTo>
                          <a:pt x="169" y="51"/>
                        </a:lnTo>
                        <a:lnTo>
                          <a:pt x="90" y="38"/>
                        </a:lnTo>
                        <a:lnTo>
                          <a:pt x="16" y="55"/>
                        </a:lnTo>
                        <a:lnTo>
                          <a:pt x="0" y="50"/>
                        </a:lnTo>
                        <a:lnTo>
                          <a:pt x="7" y="33"/>
                        </a:lnTo>
                        <a:lnTo>
                          <a:pt x="7" y="33"/>
                        </a:lnTo>
                        <a:close/>
                      </a:path>
                    </a:pathLst>
                  </a:custGeom>
                  <a:solidFill>
                    <a:srgbClr val="000000"/>
                  </a:solidFill>
                  <a:ln w="9525">
                    <a:noFill/>
                    <a:round/>
                    <a:headEnd/>
                    <a:tailEnd/>
                  </a:ln>
                </p:spPr>
                <p:txBody>
                  <a:bodyPr/>
                  <a:lstStyle/>
                  <a:p>
                    <a:pPr>
                      <a:defRPr/>
                    </a:pPr>
                    <a:endParaRPr lang="en-US">
                      <a:cs typeface="+mn-cs"/>
                    </a:endParaRPr>
                  </a:p>
                </p:txBody>
              </p:sp>
              <p:sp>
                <p:nvSpPr>
                  <p:cNvPr id="289" name="Freeform 181"/>
                  <p:cNvSpPr>
                    <a:spLocks/>
                  </p:cNvSpPr>
                  <p:nvPr/>
                </p:nvSpPr>
                <p:spPr bwMode="auto">
                  <a:xfrm>
                    <a:off x="2891" y="3534"/>
                    <a:ext cx="28" cy="33"/>
                  </a:xfrm>
                  <a:custGeom>
                    <a:avLst/>
                    <a:gdLst/>
                    <a:ahLst/>
                    <a:cxnLst>
                      <a:cxn ang="0">
                        <a:pos x="105" y="160"/>
                      </a:cxn>
                      <a:cxn ang="0">
                        <a:pos x="76" y="165"/>
                      </a:cxn>
                      <a:cxn ang="0">
                        <a:pos x="60" y="158"/>
                      </a:cxn>
                      <a:cxn ang="0">
                        <a:pos x="66" y="134"/>
                      </a:cxn>
                      <a:cxn ang="0">
                        <a:pos x="89" y="83"/>
                      </a:cxn>
                      <a:cxn ang="0">
                        <a:pos x="87" y="51"/>
                      </a:cxn>
                      <a:cxn ang="0">
                        <a:pos x="67" y="28"/>
                      </a:cxn>
                      <a:cxn ang="0">
                        <a:pos x="15" y="31"/>
                      </a:cxn>
                      <a:cxn ang="0">
                        <a:pos x="0" y="24"/>
                      </a:cxn>
                      <a:cxn ang="0">
                        <a:pos x="7" y="9"/>
                      </a:cxn>
                      <a:cxn ang="0">
                        <a:pos x="84" y="0"/>
                      </a:cxn>
                      <a:cxn ang="0">
                        <a:pos x="129" y="39"/>
                      </a:cxn>
                      <a:cxn ang="0">
                        <a:pos x="139" y="100"/>
                      </a:cxn>
                      <a:cxn ang="0">
                        <a:pos x="127" y="133"/>
                      </a:cxn>
                      <a:cxn ang="0">
                        <a:pos x="105" y="160"/>
                      </a:cxn>
                      <a:cxn ang="0">
                        <a:pos x="105" y="160"/>
                      </a:cxn>
                    </a:cxnLst>
                    <a:rect l="0" t="0" r="r" b="b"/>
                    <a:pathLst>
                      <a:path w="139" h="165">
                        <a:moveTo>
                          <a:pt x="105" y="160"/>
                        </a:moveTo>
                        <a:lnTo>
                          <a:pt x="76" y="165"/>
                        </a:lnTo>
                        <a:lnTo>
                          <a:pt x="60" y="158"/>
                        </a:lnTo>
                        <a:lnTo>
                          <a:pt x="66" y="134"/>
                        </a:lnTo>
                        <a:lnTo>
                          <a:pt x="89" y="83"/>
                        </a:lnTo>
                        <a:lnTo>
                          <a:pt x="87" y="51"/>
                        </a:lnTo>
                        <a:lnTo>
                          <a:pt x="67" y="28"/>
                        </a:lnTo>
                        <a:lnTo>
                          <a:pt x="15" y="31"/>
                        </a:lnTo>
                        <a:lnTo>
                          <a:pt x="0" y="24"/>
                        </a:lnTo>
                        <a:lnTo>
                          <a:pt x="7" y="9"/>
                        </a:lnTo>
                        <a:lnTo>
                          <a:pt x="84" y="0"/>
                        </a:lnTo>
                        <a:lnTo>
                          <a:pt x="129" y="39"/>
                        </a:lnTo>
                        <a:lnTo>
                          <a:pt x="139" y="100"/>
                        </a:lnTo>
                        <a:lnTo>
                          <a:pt x="127" y="133"/>
                        </a:lnTo>
                        <a:lnTo>
                          <a:pt x="105" y="160"/>
                        </a:lnTo>
                        <a:lnTo>
                          <a:pt x="105" y="160"/>
                        </a:lnTo>
                        <a:close/>
                      </a:path>
                    </a:pathLst>
                  </a:custGeom>
                  <a:solidFill>
                    <a:srgbClr val="000000"/>
                  </a:solidFill>
                  <a:ln w="9525">
                    <a:noFill/>
                    <a:round/>
                    <a:headEnd/>
                    <a:tailEnd/>
                  </a:ln>
                </p:spPr>
                <p:txBody>
                  <a:bodyPr/>
                  <a:lstStyle/>
                  <a:p>
                    <a:pPr>
                      <a:defRPr/>
                    </a:pPr>
                    <a:endParaRPr lang="en-US">
                      <a:cs typeface="+mn-cs"/>
                    </a:endParaRPr>
                  </a:p>
                </p:txBody>
              </p:sp>
              <p:sp>
                <p:nvSpPr>
                  <p:cNvPr id="290" name="Freeform 182"/>
                  <p:cNvSpPr>
                    <a:spLocks/>
                  </p:cNvSpPr>
                  <p:nvPr/>
                </p:nvSpPr>
                <p:spPr bwMode="auto">
                  <a:xfrm>
                    <a:off x="2870" y="3500"/>
                    <a:ext cx="18" cy="86"/>
                  </a:xfrm>
                  <a:custGeom>
                    <a:avLst/>
                    <a:gdLst/>
                    <a:ahLst/>
                    <a:cxnLst>
                      <a:cxn ang="0">
                        <a:pos x="60" y="14"/>
                      </a:cxn>
                      <a:cxn ang="0">
                        <a:pos x="44" y="76"/>
                      </a:cxn>
                      <a:cxn ang="0">
                        <a:pos x="50" y="153"/>
                      </a:cxn>
                      <a:cxn ang="0">
                        <a:pos x="74" y="247"/>
                      </a:cxn>
                      <a:cxn ang="0">
                        <a:pos x="90" y="403"/>
                      </a:cxn>
                      <a:cxn ang="0">
                        <a:pos x="72" y="420"/>
                      </a:cxn>
                      <a:cxn ang="0">
                        <a:pos x="42" y="432"/>
                      </a:cxn>
                      <a:cxn ang="0">
                        <a:pos x="13" y="420"/>
                      </a:cxn>
                      <a:cxn ang="0">
                        <a:pos x="0" y="368"/>
                      </a:cxn>
                      <a:cxn ang="0">
                        <a:pos x="13" y="357"/>
                      </a:cxn>
                      <a:cxn ang="0">
                        <a:pos x="24" y="368"/>
                      </a:cxn>
                      <a:cxn ang="0">
                        <a:pos x="25" y="403"/>
                      </a:cxn>
                      <a:cxn ang="0">
                        <a:pos x="47" y="380"/>
                      </a:cxn>
                      <a:cxn ang="0">
                        <a:pos x="51" y="345"/>
                      </a:cxn>
                      <a:cxn ang="0">
                        <a:pos x="42" y="310"/>
                      </a:cxn>
                      <a:cxn ang="0">
                        <a:pos x="36" y="195"/>
                      </a:cxn>
                      <a:cxn ang="0">
                        <a:pos x="20" y="71"/>
                      </a:cxn>
                      <a:cxn ang="0">
                        <a:pos x="37" y="9"/>
                      </a:cxn>
                      <a:cxn ang="0">
                        <a:pos x="51" y="0"/>
                      </a:cxn>
                      <a:cxn ang="0">
                        <a:pos x="60" y="14"/>
                      </a:cxn>
                      <a:cxn ang="0">
                        <a:pos x="60" y="14"/>
                      </a:cxn>
                    </a:cxnLst>
                    <a:rect l="0" t="0" r="r" b="b"/>
                    <a:pathLst>
                      <a:path w="90" h="432">
                        <a:moveTo>
                          <a:pt x="60" y="14"/>
                        </a:moveTo>
                        <a:lnTo>
                          <a:pt x="44" y="76"/>
                        </a:lnTo>
                        <a:lnTo>
                          <a:pt x="50" y="153"/>
                        </a:lnTo>
                        <a:lnTo>
                          <a:pt x="74" y="247"/>
                        </a:lnTo>
                        <a:lnTo>
                          <a:pt x="90" y="403"/>
                        </a:lnTo>
                        <a:lnTo>
                          <a:pt x="72" y="420"/>
                        </a:lnTo>
                        <a:lnTo>
                          <a:pt x="42" y="432"/>
                        </a:lnTo>
                        <a:lnTo>
                          <a:pt x="13" y="420"/>
                        </a:lnTo>
                        <a:lnTo>
                          <a:pt x="0" y="368"/>
                        </a:lnTo>
                        <a:lnTo>
                          <a:pt x="13" y="357"/>
                        </a:lnTo>
                        <a:lnTo>
                          <a:pt x="24" y="368"/>
                        </a:lnTo>
                        <a:lnTo>
                          <a:pt x="25" y="403"/>
                        </a:lnTo>
                        <a:lnTo>
                          <a:pt x="47" y="380"/>
                        </a:lnTo>
                        <a:lnTo>
                          <a:pt x="51" y="345"/>
                        </a:lnTo>
                        <a:lnTo>
                          <a:pt x="42" y="310"/>
                        </a:lnTo>
                        <a:lnTo>
                          <a:pt x="36" y="195"/>
                        </a:lnTo>
                        <a:lnTo>
                          <a:pt x="20" y="71"/>
                        </a:lnTo>
                        <a:lnTo>
                          <a:pt x="37" y="9"/>
                        </a:lnTo>
                        <a:lnTo>
                          <a:pt x="51" y="0"/>
                        </a:lnTo>
                        <a:lnTo>
                          <a:pt x="60" y="14"/>
                        </a:lnTo>
                        <a:lnTo>
                          <a:pt x="60" y="14"/>
                        </a:lnTo>
                        <a:close/>
                      </a:path>
                    </a:pathLst>
                  </a:custGeom>
                  <a:solidFill>
                    <a:srgbClr val="000000"/>
                  </a:solidFill>
                  <a:ln w="9525">
                    <a:noFill/>
                    <a:round/>
                    <a:headEnd/>
                    <a:tailEnd/>
                  </a:ln>
                </p:spPr>
                <p:txBody>
                  <a:bodyPr/>
                  <a:lstStyle/>
                  <a:p>
                    <a:pPr>
                      <a:defRPr/>
                    </a:pPr>
                    <a:endParaRPr lang="en-US">
                      <a:cs typeface="+mn-cs"/>
                    </a:endParaRPr>
                  </a:p>
                </p:txBody>
              </p:sp>
              <p:sp>
                <p:nvSpPr>
                  <p:cNvPr id="291" name="Freeform 183"/>
                  <p:cNvSpPr>
                    <a:spLocks/>
                  </p:cNvSpPr>
                  <p:nvPr/>
                </p:nvSpPr>
                <p:spPr bwMode="auto">
                  <a:xfrm>
                    <a:off x="2851" y="3451"/>
                    <a:ext cx="54" cy="130"/>
                  </a:xfrm>
                  <a:custGeom>
                    <a:avLst/>
                    <a:gdLst/>
                    <a:ahLst/>
                    <a:cxnLst>
                      <a:cxn ang="0">
                        <a:pos x="271" y="17"/>
                      </a:cxn>
                      <a:cxn ang="0">
                        <a:pos x="240" y="42"/>
                      </a:cxn>
                      <a:cxn ang="0">
                        <a:pos x="194" y="54"/>
                      </a:cxn>
                      <a:cxn ang="0">
                        <a:pos x="100" y="96"/>
                      </a:cxn>
                      <a:cxn ang="0">
                        <a:pos x="55" y="166"/>
                      </a:cxn>
                      <a:cxn ang="0">
                        <a:pos x="41" y="242"/>
                      </a:cxn>
                      <a:cxn ang="0">
                        <a:pos x="50" y="402"/>
                      </a:cxn>
                      <a:cxn ang="0">
                        <a:pos x="65" y="531"/>
                      </a:cxn>
                      <a:cxn ang="0">
                        <a:pos x="78" y="561"/>
                      </a:cxn>
                      <a:cxn ang="0">
                        <a:pos x="97" y="605"/>
                      </a:cxn>
                      <a:cxn ang="0">
                        <a:pos x="107" y="642"/>
                      </a:cxn>
                      <a:cxn ang="0">
                        <a:pos x="93" y="649"/>
                      </a:cxn>
                      <a:cxn ang="0">
                        <a:pos x="54" y="608"/>
                      </a:cxn>
                      <a:cxn ang="0">
                        <a:pos x="24" y="543"/>
                      </a:cxn>
                      <a:cxn ang="0">
                        <a:pos x="0" y="370"/>
                      </a:cxn>
                      <a:cxn ang="0">
                        <a:pos x="4" y="275"/>
                      </a:cxn>
                      <a:cxn ang="0">
                        <a:pos x="19" y="186"/>
                      </a:cxn>
                      <a:cxn ang="0">
                        <a:pos x="46" y="109"/>
                      </a:cxn>
                      <a:cxn ang="0">
                        <a:pos x="64" y="76"/>
                      </a:cxn>
                      <a:cxn ang="0">
                        <a:pos x="85" y="50"/>
                      </a:cxn>
                      <a:cxn ang="0">
                        <a:pos x="115" y="32"/>
                      </a:cxn>
                      <a:cxn ang="0">
                        <a:pos x="158" y="26"/>
                      </a:cxn>
                      <a:cxn ang="0">
                        <a:pos x="254" y="0"/>
                      </a:cxn>
                      <a:cxn ang="0">
                        <a:pos x="271" y="0"/>
                      </a:cxn>
                      <a:cxn ang="0">
                        <a:pos x="271" y="17"/>
                      </a:cxn>
                      <a:cxn ang="0">
                        <a:pos x="271" y="17"/>
                      </a:cxn>
                    </a:cxnLst>
                    <a:rect l="0" t="0" r="r" b="b"/>
                    <a:pathLst>
                      <a:path w="271" h="649">
                        <a:moveTo>
                          <a:pt x="271" y="17"/>
                        </a:moveTo>
                        <a:lnTo>
                          <a:pt x="240" y="42"/>
                        </a:lnTo>
                        <a:lnTo>
                          <a:pt x="194" y="54"/>
                        </a:lnTo>
                        <a:lnTo>
                          <a:pt x="100" y="96"/>
                        </a:lnTo>
                        <a:lnTo>
                          <a:pt x="55" y="166"/>
                        </a:lnTo>
                        <a:lnTo>
                          <a:pt x="41" y="242"/>
                        </a:lnTo>
                        <a:lnTo>
                          <a:pt x="50" y="402"/>
                        </a:lnTo>
                        <a:lnTo>
                          <a:pt x="65" y="531"/>
                        </a:lnTo>
                        <a:lnTo>
                          <a:pt x="78" y="561"/>
                        </a:lnTo>
                        <a:lnTo>
                          <a:pt x="97" y="605"/>
                        </a:lnTo>
                        <a:lnTo>
                          <a:pt x="107" y="642"/>
                        </a:lnTo>
                        <a:lnTo>
                          <a:pt x="93" y="649"/>
                        </a:lnTo>
                        <a:lnTo>
                          <a:pt x="54" y="608"/>
                        </a:lnTo>
                        <a:lnTo>
                          <a:pt x="24" y="543"/>
                        </a:lnTo>
                        <a:lnTo>
                          <a:pt x="0" y="370"/>
                        </a:lnTo>
                        <a:lnTo>
                          <a:pt x="4" y="275"/>
                        </a:lnTo>
                        <a:lnTo>
                          <a:pt x="19" y="186"/>
                        </a:lnTo>
                        <a:lnTo>
                          <a:pt x="46" y="109"/>
                        </a:lnTo>
                        <a:lnTo>
                          <a:pt x="64" y="76"/>
                        </a:lnTo>
                        <a:lnTo>
                          <a:pt x="85" y="50"/>
                        </a:lnTo>
                        <a:lnTo>
                          <a:pt x="115" y="32"/>
                        </a:lnTo>
                        <a:lnTo>
                          <a:pt x="158" y="26"/>
                        </a:lnTo>
                        <a:lnTo>
                          <a:pt x="254" y="0"/>
                        </a:lnTo>
                        <a:lnTo>
                          <a:pt x="271" y="0"/>
                        </a:lnTo>
                        <a:lnTo>
                          <a:pt x="271" y="17"/>
                        </a:lnTo>
                        <a:lnTo>
                          <a:pt x="271" y="17"/>
                        </a:lnTo>
                        <a:close/>
                      </a:path>
                    </a:pathLst>
                  </a:custGeom>
                  <a:solidFill>
                    <a:srgbClr val="000000"/>
                  </a:solidFill>
                  <a:ln w="9525">
                    <a:noFill/>
                    <a:round/>
                    <a:headEnd/>
                    <a:tailEnd/>
                  </a:ln>
                </p:spPr>
                <p:txBody>
                  <a:bodyPr/>
                  <a:lstStyle/>
                  <a:p>
                    <a:pPr>
                      <a:defRPr/>
                    </a:pPr>
                    <a:endParaRPr lang="en-US">
                      <a:cs typeface="+mn-cs"/>
                    </a:endParaRPr>
                  </a:p>
                </p:txBody>
              </p:sp>
              <p:sp>
                <p:nvSpPr>
                  <p:cNvPr id="292" name="Freeform 184"/>
                  <p:cNvSpPr>
                    <a:spLocks/>
                  </p:cNvSpPr>
                  <p:nvPr/>
                </p:nvSpPr>
                <p:spPr bwMode="auto">
                  <a:xfrm>
                    <a:off x="2861" y="3533"/>
                    <a:ext cx="46" cy="76"/>
                  </a:xfrm>
                  <a:custGeom>
                    <a:avLst/>
                    <a:gdLst/>
                    <a:ahLst/>
                    <a:cxnLst>
                      <a:cxn ang="0">
                        <a:pos x="104" y="0"/>
                      </a:cxn>
                      <a:cxn ang="0">
                        <a:pos x="166" y="44"/>
                      </a:cxn>
                      <a:cxn ang="0">
                        <a:pos x="208" y="126"/>
                      </a:cxn>
                      <a:cxn ang="0">
                        <a:pos x="226" y="220"/>
                      </a:cxn>
                      <a:cxn ang="0">
                        <a:pos x="218" y="295"/>
                      </a:cxn>
                      <a:cxn ang="0">
                        <a:pos x="202" y="324"/>
                      </a:cxn>
                      <a:cxn ang="0">
                        <a:pos x="180" y="349"/>
                      </a:cxn>
                      <a:cxn ang="0">
                        <a:pos x="154" y="368"/>
                      </a:cxn>
                      <a:cxn ang="0">
                        <a:pos x="121" y="380"/>
                      </a:cxn>
                      <a:cxn ang="0">
                        <a:pos x="72" y="371"/>
                      </a:cxn>
                      <a:cxn ang="0">
                        <a:pos x="36" y="328"/>
                      </a:cxn>
                      <a:cxn ang="0">
                        <a:pos x="0" y="220"/>
                      </a:cxn>
                      <a:cxn ang="0">
                        <a:pos x="7" y="205"/>
                      </a:cxn>
                      <a:cxn ang="0">
                        <a:pos x="22" y="213"/>
                      </a:cxn>
                      <a:cxn ang="0">
                        <a:pos x="51" y="276"/>
                      </a:cxn>
                      <a:cxn ang="0">
                        <a:pos x="73" y="305"/>
                      </a:cxn>
                      <a:cxn ang="0">
                        <a:pos x="105" y="315"/>
                      </a:cxn>
                      <a:cxn ang="0">
                        <a:pos x="166" y="274"/>
                      </a:cxn>
                      <a:cxn ang="0">
                        <a:pos x="181" y="162"/>
                      </a:cxn>
                      <a:cxn ang="0">
                        <a:pos x="159" y="79"/>
                      </a:cxn>
                      <a:cxn ang="0">
                        <a:pos x="135" y="50"/>
                      </a:cxn>
                      <a:cxn ang="0">
                        <a:pos x="97" y="24"/>
                      </a:cxn>
                      <a:cxn ang="0">
                        <a:pos x="89" y="9"/>
                      </a:cxn>
                      <a:cxn ang="0">
                        <a:pos x="104" y="0"/>
                      </a:cxn>
                      <a:cxn ang="0">
                        <a:pos x="104" y="0"/>
                      </a:cxn>
                    </a:cxnLst>
                    <a:rect l="0" t="0" r="r" b="b"/>
                    <a:pathLst>
                      <a:path w="226" h="380">
                        <a:moveTo>
                          <a:pt x="104" y="0"/>
                        </a:moveTo>
                        <a:lnTo>
                          <a:pt x="166" y="44"/>
                        </a:lnTo>
                        <a:lnTo>
                          <a:pt x="208" y="126"/>
                        </a:lnTo>
                        <a:lnTo>
                          <a:pt x="226" y="220"/>
                        </a:lnTo>
                        <a:lnTo>
                          <a:pt x="218" y="295"/>
                        </a:lnTo>
                        <a:lnTo>
                          <a:pt x="202" y="324"/>
                        </a:lnTo>
                        <a:lnTo>
                          <a:pt x="180" y="349"/>
                        </a:lnTo>
                        <a:lnTo>
                          <a:pt x="154" y="368"/>
                        </a:lnTo>
                        <a:lnTo>
                          <a:pt x="121" y="380"/>
                        </a:lnTo>
                        <a:lnTo>
                          <a:pt x="72" y="371"/>
                        </a:lnTo>
                        <a:lnTo>
                          <a:pt x="36" y="328"/>
                        </a:lnTo>
                        <a:lnTo>
                          <a:pt x="0" y="220"/>
                        </a:lnTo>
                        <a:lnTo>
                          <a:pt x="7" y="205"/>
                        </a:lnTo>
                        <a:lnTo>
                          <a:pt x="22" y="213"/>
                        </a:lnTo>
                        <a:lnTo>
                          <a:pt x="51" y="276"/>
                        </a:lnTo>
                        <a:lnTo>
                          <a:pt x="73" y="305"/>
                        </a:lnTo>
                        <a:lnTo>
                          <a:pt x="105" y="315"/>
                        </a:lnTo>
                        <a:lnTo>
                          <a:pt x="166" y="274"/>
                        </a:lnTo>
                        <a:lnTo>
                          <a:pt x="181" y="162"/>
                        </a:lnTo>
                        <a:lnTo>
                          <a:pt x="159" y="79"/>
                        </a:lnTo>
                        <a:lnTo>
                          <a:pt x="135" y="50"/>
                        </a:lnTo>
                        <a:lnTo>
                          <a:pt x="97" y="24"/>
                        </a:lnTo>
                        <a:lnTo>
                          <a:pt x="89" y="9"/>
                        </a:lnTo>
                        <a:lnTo>
                          <a:pt x="104" y="0"/>
                        </a:lnTo>
                        <a:lnTo>
                          <a:pt x="104" y="0"/>
                        </a:lnTo>
                        <a:close/>
                      </a:path>
                    </a:pathLst>
                  </a:custGeom>
                  <a:solidFill>
                    <a:srgbClr val="000000"/>
                  </a:solidFill>
                  <a:ln w="9525">
                    <a:noFill/>
                    <a:round/>
                    <a:headEnd/>
                    <a:tailEnd/>
                  </a:ln>
                </p:spPr>
                <p:txBody>
                  <a:bodyPr/>
                  <a:lstStyle/>
                  <a:p>
                    <a:pPr>
                      <a:defRPr/>
                    </a:pPr>
                    <a:endParaRPr lang="en-US">
                      <a:cs typeface="+mn-cs"/>
                    </a:endParaRPr>
                  </a:p>
                </p:txBody>
              </p:sp>
              <p:sp>
                <p:nvSpPr>
                  <p:cNvPr id="293" name="Freeform 185"/>
                  <p:cNvSpPr>
                    <a:spLocks/>
                  </p:cNvSpPr>
                  <p:nvPr/>
                </p:nvSpPr>
                <p:spPr bwMode="auto">
                  <a:xfrm>
                    <a:off x="2810" y="3474"/>
                    <a:ext cx="54" cy="66"/>
                  </a:xfrm>
                  <a:custGeom>
                    <a:avLst/>
                    <a:gdLst/>
                    <a:ahLst/>
                    <a:cxnLst>
                      <a:cxn ang="0">
                        <a:pos x="268" y="18"/>
                      </a:cxn>
                      <a:cxn ang="0">
                        <a:pos x="225" y="33"/>
                      </a:cxn>
                      <a:cxn ang="0">
                        <a:pos x="164" y="37"/>
                      </a:cxn>
                      <a:cxn ang="0">
                        <a:pos x="103" y="52"/>
                      </a:cxn>
                      <a:cxn ang="0">
                        <a:pos x="57" y="102"/>
                      </a:cxn>
                      <a:cxn ang="0">
                        <a:pos x="42" y="136"/>
                      </a:cxn>
                      <a:cxn ang="0">
                        <a:pos x="57" y="228"/>
                      </a:cxn>
                      <a:cxn ang="0">
                        <a:pos x="78" y="277"/>
                      </a:cxn>
                      <a:cxn ang="0">
                        <a:pos x="103" y="308"/>
                      </a:cxn>
                      <a:cxn ang="0">
                        <a:pos x="109" y="325"/>
                      </a:cxn>
                      <a:cxn ang="0">
                        <a:pos x="92" y="330"/>
                      </a:cxn>
                      <a:cxn ang="0">
                        <a:pos x="36" y="300"/>
                      </a:cxn>
                      <a:cxn ang="0">
                        <a:pos x="2" y="194"/>
                      </a:cxn>
                      <a:cxn ang="0">
                        <a:pos x="0" y="165"/>
                      </a:cxn>
                      <a:cxn ang="0">
                        <a:pos x="2" y="136"/>
                      </a:cxn>
                      <a:cxn ang="0">
                        <a:pos x="14" y="84"/>
                      </a:cxn>
                      <a:cxn ang="0">
                        <a:pos x="28" y="61"/>
                      </a:cxn>
                      <a:cxn ang="0">
                        <a:pos x="47" y="44"/>
                      </a:cxn>
                      <a:cxn ang="0">
                        <a:pos x="92" y="20"/>
                      </a:cxn>
                      <a:cxn ang="0">
                        <a:pos x="196" y="10"/>
                      </a:cxn>
                      <a:cxn ang="0">
                        <a:pos x="253" y="0"/>
                      </a:cxn>
                      <a:cxn ang="0">
                        <a:pos x="271" y="1"/>
                      </a:cxn>
                      <a:cxn ang="0">
                        <a:pos x="268" y="18"/>
                      </a:cxn>
                      <a:cxn ang="0">
                        <a:pos x="268" y="18"/>
                      </a:cxn>
                    </a:cxnLst>
                    <a:rect l="0" t="0" r="r" b="b"/>
                    <a:pathLst>
                      <a:path w="271" h="330">
                        <a:moveTo>
                          <a:pt x="268" y="18"/>
                        </a:moveTo>
                        <a:lnTo>
                          <a:pt x="225" y="33"/>
                        </a:lnTo>
                        <a:lnTo>
                          <a:pt x="164" y="37"/>
                        </a:lnTo>
                        <a:lnTo>
                          <a:pt x="103" y="52"/>
                        </a:lnTo>
                        <a:lnTo>
                          <a:pt x="57" y="102"/>
                        </a:lnTo>
                        <a:lnTo>
                          <a:pt x="42" y="136"/>
                        </a:lnTo>
                        <a:lnTo>
                          <a:pt x="57" y="228"/>
                        </a:lnTo>
                        <a:lnTo>
                          <a:pt x="78" y="277"/>
                        </a:lnTo>
                        <a:lnTo>
                          <a:pt x="103" y="308"/>
                        </a:lnTo>
                        <a:lnTo>
                          <a:pt x="109" y="325"/>
                        </a:lnTo>
                        <a:lnTo>
                          <a:pt x="92" y="330"/>
                        </a:lnTo>
                        <a:lnTo>
                          <a:pt x="36" y="300"/>
                        </a:lnTo>
                        <a:lnTo>
                          <a:pt x="2" y="194"/>
                        </a:lnTo>
                        <a:lnTo>
                          <a:pt x="0" y="165"/>
                        </a:lnTo>
                        <a:lnTo>
                          <a:pt x="2" y="136"/>
                        </a:lnTo>
                        <a:lnTo>
                          <a:pt x="14" y="84"/>
                        </a:lnTo>
                        <a:lnTo>
                          <a:pt x="28" y="61"/>
                        </a:lnTo>
                        <a:lnTo>
                          <a:pt x="47" y="44"/>
                        </a:lnTo>
                        <a:lnTo>
                          <a:pt x="92" y="20"/>
                        </a:lnTo>
                        <a:lnTo>
                          <a:pt x="196" y="10"/>
                        </a:lnTo>
                        <a:lnTo>
                          <a:pt x="253" y="0"/>
                        </a:lnTo>
                        <a:lnTo>
                          <a:pt x="271" y="1"/>
                        </a:lnTo>
                        <a:lnTo>
                          <a:pt x="268" y="18"/>
                        </a:lnTo>
                        <a:lnTo>
                          <a:pt x="268" y="18"/>
                        </a:lnTo>
                        <a:close/>
                      </a:path>
                    </a:pathLst>
                  </a:custGeom>
                  <a:solidFill>
                    <a:srgbClr val="000000"/>
                  </a:solidFill>
                  <a:ln w="9525">
                    <a:noFill/>
                    <a:round/>
                    <a:headEnd/>
                    <a:tailEnd/>
                  </a:ln>
                </p:spPr>
                <p:txBody>
                  <a:bodyPr/>
                  <a:lstStyle/>
                  <a:p>
                    <a:pPr>
                      <a:defRPr/>
                    </a:pPr>
                    <a:endParaRPr lang="en-US">
                      <a:cs typeface="+mn-cs"/>
                    </a:endParaRPr>
                  </a:p>
                </p:txBody>
              </p:sp>
              <p:sp>
                <p:nvSpPr>
                  <p:cNvPr id="294" name="Freeform 186"/>
                  <p:cNvSpPr>
                    <a:spLocks/>
                  </p:cNvSpPr>
                  <p:nvPr/>
                </p:nvSpPr>
                <p:spPr bwMode="auto">
                  <a:xfrm>
                    <a:off x="2827" y="3510"/>
                    <a:ext cx="22" cy="34"/>
                  </a:xfrm>
                  <a:custGeom>
                    <a:avLst/>
                    <a:gdLst/>
                    <a:ahLst/>
                    <a:cxnLst>
                      <a:cxn ang="0">
                        <a:pos x="23" y="85"/>
                      </a:cxn>
                      <a:cxn ang="0">
                        <a:pos x="39" y="152"/>
                      </a:cxn>
                      <a:cxn ang="0">
                        <a:pos x="34" y="169"/>
                      </a:cxn>
                      <a:cxn ang="0">
                        <a:pos x="17" y="163"/>
                      </a:cxn>
                      <a:cxn ang="0">
                        <a:pos x="0" y="89"/>
                      </a:cxn>
                      <a:cxn ang="0">
                        <a:pos x="6" y="13"/>
                      </a:cxn>
                      <a:cxn ang="0">
                        <a:pos x="16" y="0"/>
                      </a:cxn>
                      <a:cxn ang="0">
                        <a:pos x="29" y="9"/>
                      </a:cxn>
                      <a:cxn ang="0">
                        <a:pos x="62" y="76"/>
                      </a:cxn>
                      <a:cxn ang="0">
                        <a:pos x="81" y="104"/>
                      </a:cxn>
                      <a:cxn ang="0">
                        <a:pos x="106" y="137"/>
                      </a:cxn>
                      <a:cxn ang="0">
                        <a:pos x="104" y="163"/>
                      </a:cxn>
                      <a:cxn ang="0">
                        <a:pos x="79" y="160"/>
                      </a:cxn>
                      <a:cxn ang="0">
                        <a:pos x="23" y="85"/>
                      </a:cxn>
                      <a:cxn ang="0">
                        <a:pos x="23" y="85"/>
                      </a:cxn>
                    </a:cxnLst>
                    <a:rect l="0" t="0" r="r" b="b"/>
                    <a:pathLst>
                      <a:path w="106" h="169">
                        <a:moveTo>
                          <a:pt x="23" y="85"/>
                        </a:moveTo>
                        <a:lnTo>
                          <a:pt x="39" y="152"/>
                        </a:lnTo>
                        <a:lnTo>
                          <a:pt x="34" y="169"/>
                        </a:lnTo>
                        <a:lnTo>
                          <a:pt x="17" y="163"/>
                        </a:lnTo>
                        <a:lnTo>
                          <a:pt x="0" y="89"/>
                        </a:lnTo>
                        <a:lnTo>
                          <a:pt x="6" y="13"/>
                        </a:lnTo>
                        <a:lnTo>
                          <a:pt x="16" y="0"/>
                        </a:lnTo>
                        <a:lnTo>
                          <a:pt x="29" y="9"/>
                        </a:lnTo>
                        <a:lnTo>
                          <a:pt x="62" y="76"/>
                        </a:lnTo>
                        <a:lnTo>
                          <a:pt x="81" y="104"/>
                        </a:lnTo>
                        <a:lnTo>
                          <a:pt x="106" y="137"/>
                        </a:lnTo>
                        <a:lnTo>
                          <a:pt x="104" y="163"/>
                        </a:lnTo>
                        <a:lnTo>
                          <a:pt x="79" y="160"/>
                        </a:lnTo>
                        <a:lnTo>
                          <a:pt x="23" y="85"/>
                        </a:lnTo>
                        <a:lnTo>
                          <a:pt x="23" y="85"/>
                        </a:lnTo>
                        <a:close/>
                      </a:path>
                    </a:pathLst>
                  </a:custGeom>
                  <a:solidFill>
                    <a:srgbClr val="000000"/>
                  </a:solidFill>
                  <a:ln w="9525">
                    <a:noFill/>
                    <a:round/>
                    <a:headEnd/>
                    <a:tailEnd/>
                  </a:ln>
                </p:spPr>
                <p:txBody>
                  <a:bodyPr/>
                  <a:lstStyle/>
                  <a:p>
                    <a:pPr>
                      <a:defRPr/>
                    </a:pPr>
                    <a:endParaRPr lang="en-US">
                      <a:cs typeface="+mn-cs"/>
                    </a:endParaRPr>
                  </a:p>
                </p:txBody>
              </p:sp>
              <p:sp>
                <p:nvSpPr>
                  <p:cNvPr id="295" name="Freeform 187"/>
                  <p:cNvSpPr>
                    <a:spLocks/>
                  </p:cNvSpPr>
                  <p:nvPr/>
                </p:nvSpPr>
                <p:spPr bwMode="auto">
                  <a:xfrm>
                    <a:off x="2836" y="3533"/>
                    <a:ext cx="46" cy="123"/>
                  </a:xfrm>
                  <a:custGeom>
                    <a:avLst/>
                    <a:gdLst/>
                    <a:ahLst/>
                    <a:cxnLst>
                      <a:cxn ang="0">
                        <a:pos x="44" y="12"/>
                      </a:cxn>
                      <a:cxn ang="0">
                        <a:pos x="29" y="78"/>
                      </a:cxn>
                      <a:cxn ang="0">
                        <a:pos x="40" y="124"/>
                      </a:cxn>
                      <a:cxn ang="0">
                        <a:pos x="47" y="160"/>
                      </a:cxn>
                      <a:cxn ang="0">
                        <a:pos x="40" y="198"/>
                      </a:cxn>
                      <a:cxn ang="0">
                        <a:pos x="34" y="279"/>
                      </a:cxn>
                      <a:cxn ang="0">
                        <a:pos x="56" y="331"/>
                      </a:cxn>
                      <a:cxn ang="0">
                        <a:pos x="84" y="386"/>
                      </a:cxn>
                      <a:cxn ang="0">
                        <a:pos x="112" y="496"/>
                      </a:cxn>
                      <a:cxn ang="0">
                        <a:pos x="121" y="522"/>
                      </a:cxn>
                      <a:cxn ang="0">
                        <a:pos x="150" y="546"/>
                      </a:cxn>
                      <a:cxn ang="0">
                        <a:pos x="214" y="572"/>
                      </a:cxn>
                      <a:cxn ang="0">
                        <a:pos x="230" y="596"/>
                      </a:cxn>
                      <a:cxn ang="0">
                        <a:pos x="222" y="609"/>
                      </a:cxn>
                      <a:cxn ang="0">
                        <a:pos x="204" y="613"/>
                      </a:cxn>
                      <a:cxn ang="0">
                        <a:pos x="162" y="607"/>
                      </a:cxn>
                      <a:cxn ang="0">
                        <a:pos x="105" y="574"/>
                      </a:cxn>
                      <a:cxn ang="0">
                        <a:pos x="85" y="533"/>
                      </a:cxn>
                      <a:cxn ang="0">
                        <a:pos x="85" y="490"/>
                      </a:cxn>
                      <a:cxn ang="0">
                        <a:pos x="86" y="454"/>
                      </a:cxn>
                      <a:cxn ang="0">
                        <a:pos x="75" y="417"/>
                      </a:cxn>
                      <a:cxn ang="0">
                        <a:pos x="53" y="373"/>
                      </a:cxn>
                      <a:cxn ang="0">
                        <a:pos x="11" y="286"/>
                      </a:cxn>
                      <a:cxn ang="0">
                        <a:pos x="18" y="207"/>
                      </a:cxn>
                      <a:cxn ang="0">
                        <a:pos x="19" y="136"/>
                      </a:cxn>
                      <a:cxn ang="0">
                        <a:pos x="0" y="71"/>
                      </a:cxn>
                      <a:cxn ang="0">
                        <a:pos x="19" y="12"/>
                      </a:cxn>
                      <a:cxn ang="0">
                        <a:pos x="31" y="0"/>
                      </a:cxn>
                      <a:cxn ang="0">
                        <a:pos x="44" y="12"/>
                      </a:cxn>
                      <a:cxn ang="0">
                        <a:pos x="44" y="12"/>
                      </a:cxn>
                    </a:cxnLst>
                    <a:rect l="0" t="0" r="r" b="b"/>
                    <a:pathLst>
                      <a:path w="230" h="613">
                        <a:moveTo>
                          <a:pt x="44" y="12"/>
                        </a:moveTo>
                        <a:lnTo>
                          <a:pt x="29" y="78"/>
                        </a:lnTo>
                        <a:lnTo>
                          <a:pt x="40" y="124"/>
                        </a:lnTo>
                        <a:lnTo>
                          <a:pt x="47" y="160"/>
                        </a:lnTo>
                        <a:lnTo>
                          <a:pt x="40" y="198"/>
                        </a:lnTo>
                        <a:lnTo>
                          <a:pt x="34" y="279"/>
                        </a:lnTo>
                        <a:lnTo>
                          <a:pt x="56" y="331"/>
                        </a:lnTo>
                        <a:lnTo>
                          <a:pt x="84" y="386"/>
                        </a:lnTo>
                        <a:lnTo>
                          <a:pt x="112" y="496"/>
                        </a:lnTo>
                        <a:lnTo>
                          <a:pt x="121" y="522"/>
                        </a:lnTo>
                        <a:lnTo>
                          <a:pt x="150" y="546"/>
                        </a:lnTo>
                        <a:lnTo>
                          <a:pt x="214" y="572"/>
                        </a:lnTo>
                        <a:lnTo>
                          <a:pt x="230" y="596"/>
                        </a:lnTo>
                        <a:lnTo>
                          <a:pt x="222" y="609"/>
                        </a:lnTo>
                        <a:lnTo>
                          <a:pt x="204" y="613"/>
                        </a:lnTo>
                        <a:lnTo>
                          <a:pt x="162" y="607"/>
                        </a:lnTo>
                        <a:lnTo>
                          <a:pt x="105" y="574"/>
                        </a:lnTo>
                        <a:lnTo>
                          <a:pt x="85" y="533"/>
                        </a:lnTo>
                        <a:lnTo>
                          <a:pt x="85" y="490"/>
                        </a:lnTo>
                        <a:lnTo>
                          <a:pt x="86" y="454"/>
                        </a:lnTo>
                        <a:lnTo>
                          <a:pt x="75" y="417"/>
                        </a:lnTo>
                        <a:lnTo>
                          <a:pt x="53" y="373"/>
                        </a:lnTo>
                        <a:lnTo>
                          <a:pt x="11" y="286"/>
                        </a:lnTo>
                        <a:lnTo>
                          <a:pt x="18" y="207"/>
                        </a:lnTo>
                        <a:lnTo>
                          <a:pt x="19" y="136"/>
                        </a:lnTo>
                        <a:lnTo>
                          <a:pt x="0" y="71"/>
                        </a:lnTo>
                        <a:lnTo>
                          <a:pt x="19" y="12"/>
                        </a:lnTo>
                        <a:lnTo>
                          <a:pt x="31" y="0"/>
                        </a:lnTo>
                        <a:lnTo>
                          <a:pt x="44" y="12"/>
                        </a:lnTo>
                        <a:lnTo>
                          <a:pt x="44" y="12"/>
                        </a:lnTo>
                        <a:close/>
                      </a:path>
                    </a:pathLst>
                  </a:custGeom>
                  <a:solidFill>
                    <a:srgbClr val="000000"/>
                  </a:solidFill>
                  <a:ln w="9525">
                    <a:noFill/>
                    <a:round/>
                    <a:headEnd/>
                    <a:tailEnd/>
                  </a:ln>
                </p:spPr>
                <p:txBody>
                  <a:bodyPr/>
                  <a:lstStyle/>
                  <a:p>
                    <a:pPr>
                      <a:defRPr/>
                    </a:pPr>
                    <a:endParaRPr lang="en-US">
                      <a:cs typeface="+mn-cs"/>
                    </a:endParaRPr>
                  </a:p>
                </p:txBody>
              </p:sp>
              <p:sp>
                <p:nvSpPr>
                  <p:cNvPr id="296" name="Freeform 188"/>
                  <p:cNvSpPr>
                    <a:spLocks/>
                  </p:cNvSpPr>
                  <p:nvPr/>
                </p:nvSpPr>
                <p:spPr bwMode="auto">
                  <a:xfrm>
                    <a:off x="2876" y="3618"/>
                    <a:ext cx="20" cy="37"/>
                  </a:xfrm>
                  <a:custGeom>
                    <a:avLst/>
                    <a:gdLst/>
                    <a:ahLst/>
                    <a:cxnLst>
                      <a:cxn ang="0">
                        <a:pos x="5" y="173"/>
                      </a:cxn>
                      <a:cxn ang="0">
                        <a:pos x="0" y="138"/>
                      </a:cxn>
                      <a:cxn ang="0">
                        <a:pos x="14" y="99"/>
                      </a:cxn>
                      <a:cxn ang="0">
                        <a:pos x="31" y="65"/>
                      </a:cxn>
                      <a:cxn ang="0">
                        <a:pos x="53" y="31"/>
                      </a:cxn>
                      <a:cxn ang="0">
                        <a:pos x="81" y="1"/>
                      </a:cxn>
                      <a:cxn ang="0">
                        <a:pos x="98" y="0"/>
                      </a:cxn>
                      <a:cxn ang="0">
                        <a:pos x="99" y="17"/>
                      </a:cxn>
                      <a:cxn ang="0">
                        <a:pos x="68" y="81"/>
                      </a:cxn>
                      <a:cxn ang="0">
                        <a:pos x="46" y="150"/>
                      </a:cxn>
                      <a:cxn ang="0">
                        <a:pos x="28" y="177"/>
                      </a:cxn>
                      <a:cxn ang="0">
                        <a:pos x="15" y="187"/>
                      </a:cxn>
                      <a:cxn ang="0">
                        <a:pos x="5" y="173"/>
                      </a:cxn>
                      <a:cxn ang="0">
                        <a:pos x="5" y="173"/>
                      </a:cxn>
                    </a:cxnLst>
                    <a:rect l="0" t="0" r="r" b="b"/>
                    <a:pathLst>
                      <a:path w="99" h="187">
                        <a:moveTo>
                          <a:pt x="5" y="173"/>
                        </a:moveTo>
                        <a:lnTo>
                          <a:pt x="0" y="138"/>
                        </a:lnTo>
                        <a:lnTo>
                          <a:pt x="14" y="99"/>
                        </a:lnTo>
                        <a:lnTo>
                          <a:pt x="31" y="65"/>
                        </a:lnTo>
                        <a:lnTo>
                          <a:pt x="53" y="31"/>
                        </a:lnTo>
                        <a:lnTo>
                          <a:pt x="81" y="1"/>
                        </a:lnTo>
                        <a:lnTo>
                          <a:pt x="98" y="0"/>
                        </a:lnTo>
                        <a:lnTo>
                          <a:pt x="99" y="17"/>
                        </a:lnTo>
                        <a:lnTo>
                          <a:pt x="68" y="81"/>
                        </a:lnTo>
                        <a:lnTo>
                          <a:pt x="46" y="150"/>
                        </a:lnTo>
                        <a:lnTo>
                          <a:pt x="28" y="177"/>
                        </a:lnTo>
                        <a:lnTo>
                          <a:pt x="15" y="187"/>
                        </a:lnTo>
                        <a:lnTo>
                          <a:pt x="5" y="173"/>
                        </a:lnTo>
                        <a:lnTo>
                          <a:pt x="5" y="173"/>
                        </a:lnTo>
                        <a:close/>
                      </a:path>
                    </a:pathLst>
                  </a:custGeom>
                  <a:solidFill>
                    <a:srgbClr val="000000"/>
                  </a:solidFill>
                  <a:ln w="9525">
                    <a:noFill/>
                    <a:round/>
                    <a:headEnd/>
                    <a:tailEnd/>
                  </a:ln>
                </p:spPr>
                <p:txBody>
                  <a:bodyPr/>
                  <a:lstStyle/>
                  <a:p>
                    <a:pPr>
                      <a:defRPr/>
                    </a:pPr>
                    <a:endParaRPr lang="en-US">
                      <a:cs typeface="+mn-cs"/>
                    </a:endParaRPr>
                  </a:p>
                </p:txBody>
              </p:sp>
              <p:sp>
                <p:nvSpPr>
                  <p:cNvPr id="297" name="Freeform 189"/>
                  <p:cNvSpPr>
                    <a:spLocks/>
                  </p:cNvSpPr>
                  <p:nvPr/>
                </p:nvSpPr>
                <p:spPr bwMode="auto">
                  <a:xfrm>
                    <a:off x="2825" y="3585"/>
                    <a:ext cx="41" cy="55"/>
                  </a:xfrm>
                  <a:custGeom>
                    <a:avLst/>
                    <a:gdLst/>
                    <a:ahLst/>
                    <a:cxnLst>
                      <a:cxn ang="0">
                        <a:pos x="204" y="20"/>
                      </a:cxn>
                      <a:cxn ang="0">
                        <a:pos x="185" y="44"/>
                      </a:cxn>
                      <a:cxn ang="0">
                        <a:pos x="157" y="72"/>
                      </a:cxn>
                      <a:cxn ang="0">
                        <a:pos x="106" y="120"/>
                      </a:cxn>
                      <a:cxn ang="0">
                        <a:pos x="64" y="179"/>
                      </a:cxn>
                      <a:cxn ang="0">
                        <a:pos x="35" y="233"/>
                      </a:cxn>
                      <a:cxn ang="0">
                        <a:pos x="42" y="248"/>
                      </a:cxn>
                      <a:cxn ang="0">
                        <a:pos x="45" y="275"/>
                      </a:cxn>
                      <a:cxn ang="0">
                        <a:pos x="20" y="277"/>
                      </a:cxn>
                      <a:cxn ang="0">
                        <a:pos x="0" y="249"/>
                      </a:cxn>
                      <a:cxn ang="0">
                        <a:pos x="3" y="214"/>
                      </a:cxn>
                      <a:cxn ang="0">
                        <a:pos x="23" y="173"/>
                      </a:cxn>
                      <a:cxn ang="0">
                        <a:pos x="55" y="130"/>
                      </a:cxn>
                      <a:cxn ang="0">
                        <a:pos x="93" y="90"/>
                      </a:cxn>
                      <a:cxn ang="0">
                        <a:pos x="133" y="52"/>
                      </a:cxn>
                      <a:cxn ang="0">
                        <a:pos x="188" y="0"/>
                      </a:cxn>
                      <a:cxn ang="0">
                        <a:pos x="204" y="0"/>
                      </a:cxn>
                      <a:cxn ang="0">
                        <a:pos x="204" y="20"/>
                      </a:cxn>
                      <a:cxn ang="0">
                        <a:pos x="204" y="20"/>
                      </a:cxn>
                    </a:cxnLst>
                    <a:rect l="0" t="0" r="r" b="b"/>
                    <a:pathLst>
                      <a:path w="204" h="277">
                        <a:moveTo>
                          <a:pt x="204" y="20"/>
                        </a:moveTo>
                        <a:lnTo>
                          <a:pt x="185" y="44"/>
                        </a:lnTo>
                        <a:lnTo>
                          <a:pt x="157" y="72"/>
                        </a:lnTo>
                        <a:lnTo>
                          <a:pt x="106" y="120"/>
                        </a:lnTo>
                        <a:lnTo>
                          <a:pt x="64" y="179"/>
                        </a:lnTo>
                        <a:lnTo>
                          <a:pt x="35" y="233"/>
                        </a:lnTo>
                        <a:lnTo>
                          <a:pt x="42" y="248"/>
                        </a:lnTo>
                        <a:lnTo>
                          <a:pt x="45" y="275"/>
                        </a:lnTo>
                        <a:lnTo>
                          <a:pt x="20" y="277"/>
                        </a:lnTo>
                        <a:lnTo>
                          <a:pt x="0" y="249"/>
                        </a:lnTo>
                        <a:lnTo>
                          <a:pt x="3" y="214"/>
                        </a:lnTo>
                        <a:lnTo>
                          <a:pt x="23" y="173"/>
                        </a:lnTo>
                        <a:lnTo>
                          <a:pt x="55" y="130"/>
                        </a:lnTo>
                        <a:lnTo>
                          <a:pt x="93" y="90"/>
                        </a:lnTo>
                        <a:lnTo>
                          <a:pt x="133" y="52"/>
                        </a:lnTo>
                        <a:lnTo>
                          <a:pt x="188" y="0"/>
                        </a:lnTo>
                        <a:lnTo>
                          <a:pt x="204" y="0"/>
                        </a:lnTo>
                        <a:lnTo>
                          <a:pt x="204" y="20"/>
                        </a:lnTo>
                        <a:lnTo>
                          <a:pt x="204" y="20"/>
                        </a:lnTo>
                        <a:close/>
                      </a:path>
                    </a:pathLst>
                  </a:custGeom>
                  <a:solidFill>
                    <a:srgbClr val="000000"/>
                  </a:solidFill>
                  <a:ln w="9525">
                    <a:noFill/>
                    <a:round/>
                    <a:headEnd/>
                    <a:tailEnd/>
                  </a:ln>
                </p:spPr>
                <p:txBody>
                  <a:bodyPr/>
                  <a:lstStyle/>
                  <a:p>
                    <a:pPr>
                      <a:defRPr/>
                    </a:pPr>
                    <a:endParaRPr lang="en-US">
                      <a:cs typeface="+mn-cs"/>
                    </a:endParaRPr>
                  </a:p>
                </p:txBody>
              </p:sp>
              <p:sp>
                <p:nvSpPr>
                  <p:cNvPr id="298" name="Freeform 190"/>
                  <p:cNvSpPr>
                    <a:spLocks/>
                  </p:cNvSpPr>
                  <p:nvPr/>
                </p:nvSpPr>
                <p:spPr bwMode="auto">
                  <a:xfrm>
                    <a:off x="2838" y="3628"/>
                    <a:ext cx="10" cy="18"/>
                  </a:xfrm>
                  <a:custGeom>
                    <a:avLst/>
                    <a:gdLst/>
                    <a:ahLst/>
                    <a:cxnLst>
                      <a:cxn ang="0">
                        <a:pos x="9" y="0"/>
                      </a:cxn>
                      <a:cxn ang="0">
                        <a:pos x="37" y="5"/>
                      </a:cxn>
                      <a:cxn ang="0">
                        <a:pos x="53" y="25"/>
                      </a:cxn>
                      <a:cxn ang="0">
                        <a:pos x="49" y="57"/>
                      </a:cxn>
                      <a:cxn ang="0">
                        <a:pos x="31" y="84"/>
                      </a:cxn>
                      <a:cxn ang="0">
                        <a:pos x="6" y="88"/>
                      </a:cxn>
                      <a:cxn ang="0">
                        <a:pos x="2" y="62"/>
                      </a:cxn>
                      <a:cxn ang="0">
                        <a:pos x="23" y="29"/>
                      </a:cxn>
                      <a:cxn ang="0">
                        <a:pos x="15" y="23"/>
                      </a:cxn>
                      <a:cxn ang="0">
                        <a:pos x="0" y="13"/>
                      </a:cxn>
                      <a:cxn ang="0">
                        <a:pos x="9" y="0"/>
                      </a:cxn>
                      <a:cxn ang="0">
                        <a:pos x="9" y="0"/>
                      </a:cxn>
                    </a:cxnLst>
                    <a:rect l="0" t="0" r="r" b="b"/>
                    <a:pathLst>
                      <a:path w="53" h="88">
                        <a:moveTo>
                          <a:pt x="9" y="0"/>
                        </a:moveTo>
                        <a:lnTo>
                          <a:pt x="37" y="5"/>
                        </a:lnTo>
                        <a:lnTo>
                          <a:pt x="53" y="25"/>
                        </a:lnTo>
                        <a:lnTo>
                          <a:pt x="49" y="57"/>
                        </a:lnTo>
                        <a:lnTo>
                          <a:pt x="31" y="84"/>
                        </a:lnTo>
                        <a:lnTo>
                          <a:pt x="6" y="88"/>
                        </a:lnTo>
                        <a:lnTo>
                          <a:pt x="2" y="62"/>
                        </a:lnTo>
                        <a:lnTo>
                          <a:pt x="23" y="29"/>
                        </a:lnTo>
                        <a:lnTo>
                          <a:pt x="15" y="23"/>
                        </a:lnTo>
                        <a:lnTo>
                          <a:pt x="0" y="13"/>
                        </a:lnTo>
                        <a:lnTo>
                          <a:pt x="9" y="0"/>
                        </a:lnTo>
                        <a:lnTo>
                          <a:pt x="9" y="0"/>
                        </a:lnTo>
                        <a:close/>
                      </a:path>
                    </a:pathLst>
                  </a:custGeom>
                  <a:solidFill>
                    <a:srgbClr val="000000"/>
                  </a:solidFill>
                  <a:ln w="9525">
                    <a:noFill/>
                    <a:round/>
                    <a:headEnd/>
                    <a:tailEnd/>
                  </a:ln>
                </p:spPr>
                <p:txBody>
                  <a:bodyPr/>
                  <a:lstStyle/>
                  <a:p>
                    <a:pPr>
                      <a:defRPr/>
                    </a:pPr>
                    <a:endParaRPr lang="en-US">
                      <a:cs typeface="+mn-cs"/>
                    </a:endParaRPr>
                  </a:p>
                </p:txBody>
              </p:sp>
              <p:sp>
                <p:nvSpPr>
                  <p:cNvPr id="299" name="Freeform 191"/>
                  <p:cNvSpPr>
                    <a:spLocks/>
                  </p:cNvSpPr>
                  <p:nvPr/>
                </p:nvSpPr>
                <p:spPr bwMode="auto">
                  <a:xfrm>
                    <a:off x="2828" y="3640"/>
                    <a:ext cx="17" cy="5"/>
                  </a:xfrm>
                  <a:custGeom>
                    <a:avLst/>
                    <a:gdLst/>
                    <a:ahLst/>
                    <a:cxnLst>
                      <a:cxn ang="0">
                        <a:pos x="17" y="1"/>
                      </a:cxn>
                      <a:cxn ang="0">
                        <a:pos x="69" y="0"/>
                      </a:cxn>
                      <a:cxn ang="0">
                        <a:pos x="85" y="9"/>
                      </a:cxn>
                      <a:cxn ang="0">
                        <a:pos x="76" y="26"/>
                      </a:cxn>
                      <a:cxn ang="0">
                        <a:pos x="5" y="22"/>
                      </a:cxn>
                      <a:cxn ang="0">
                        <a:pos x="0" y="6"/>
                      </a:cxn>
                      <a:cxn ang="0">
                        <a:pos x="17" y="1"/>
                      </a:cxn>
                      <a:cxn ang="0">
                        <a:pos x="17" y="1"/>
                      </a:cxn>
                    </a:cxnLst>
                    <a:rect l="0" t="0" r="r" b="b"/>
                    <a:pathLst>
                      <a:path w="85" h="26">
                        <a:moveTo>
                          <a:pt x="17" y="1"/>
                        </a:moveTo>
                        <a:lnTo>
                          <a:pt x="69" y="0"/>
                        </a:lnTo>
                        <a:lnTo>
                          <a:pt x="85" y="9"/>
                        </a:lnTo>
                        <a:lnTo>
                          <a:pt x="76" y="26"/>
                        </a:lnTo>
                        <a:lnTo>
                          <a:pt x="5" y="22"/>
                        </a:lnTo>
                        <a:lnTo>
                          <a:pt x="0" y="6"/>
                        </a:lnTo>
                        <a:lnTo>
                          <a:pt x="17" y="1"/>
                        </a:lnTo>
                        <a:lnTo>
                          <a:pt x="17" y="1"/>
                        </a:lnTo>
                        <a:close/>
                      </a:path>
                    </a:pathLst>
                  </a:custGeom>
                  <a:solidFill>
                    <a:srgbClr val="000000"/>
                  </a:solidFill>
                  <a:ln w="9525">
                    <a:noFill/>
                    <a:round/>
                    <a:headEnd/>
                    <a:tailEnd/>
                  </a:ln>
                </p:spPr>
                <p:txBody>
                  <a:bodyPr/>
                  <a:lstStyle/>
                  <a:p>
                    <a:pPr>
                      <a:defRPr/>
                    </a:pPr>
                    <a:endParaRPr lang="en-US">
                      <a:cs typeface="+mn-cs"/>
                    </a:endParaRPr>
                  </a:p>
                </p:txBody>
              </p:sp>
              <p:sp>
                <p:nvSpPr>
                  <p:cNvPr id="300" name="Freeform 192"/>
                  <p:cNvSpPr>
                    <a:spLocks/>
                  </p:cNvSpPr>
                  <p:nvPr/>
                </p:nvSpPr>
                <p:spPr bwMode="auto">
                  <a:xfrm>
                    <a:off x="2673" y="3730"/>
                    <a:ext cx="36" cy="13"/>
                  </a:xfrm>
                  <a:custGeom>
                    <a:avLst/>
                    <a:gdLst/>
                    <a:ahLst/>
                    <a:cxnLst>
                      <a:cxn ang="0">
                        <a:pos x="171" y="24"/>
                      </a:cxn>
                      <a:cxn ang="0">
                        <a:pos x="132" y="40"/>
                      </a:cxn>
                      <a:cxn ang="0">
                        <a:pos x="96" y="54"/>
                      </a:cxn>
                      <a:cxn ang="0">
                        <a:pos x="29" y="61"/>
                      </a:cxn>
                      <a:cxn ang="0">
                        <a:pos x="0" y="41"/>
                      </a:cxn>
                      <a:cxn ang="0">
                        <a:pos x="4" y="25"/>
                      </a:cxn>
                      <a:cxn ang="0">
                        <a:pos x="20" y="13"/>
                      </a:cxn>
                      <a:cxn ang="0">
                        <a:pos x="168" y="0"/>
                      </a:cxn>
                      <a:cxn ang="0">
                        <a:pos x="181" y="10"/>
                      </a:cxn>
                      <a:cxn ang="0">
                        <a:pos x="171" y="24"/>
                      </a:cxn>
                      <a:cxn ang="0">
                        <a:pos x="171" y="24"/>
                      </a:cxn>
                    </a:cxnLst>
                    <a:rect l="0" t="0" r="r" b="b"/>
                    <a:pathLst>
                      <a:path w="181" h="61">
                        <a:moveTo>
                          <a:pt x="171" y="24"/>
                        </a:moveTo>
                        <a:lnTo>
                          <a:pt x="132" y="40"/>
                        </a:lnTo>
                        <a:lnTo>
                          <a:pt x="96" y="54"/>
                        </a:lnTo>
                        <a:lnTo>
                          <a:pt x="29" y="61"/>
                        </a:lnTo>
                        <a:lnTo>
                          <a:pt x="0" y="41"/>
                        </a:lnTo>
                        <a:lnTo>
                          <a:pt x="4" y="25"/>
                        </a:lnTo>
                        <a:lnTo>
                          <a:pt x="20" y="13"/>
                        </a:lnTo>
                        <a:lnTo>
                          <a:pt x="168" y="0"/>
                        </a:lnTo>
                        <a:lnTo>
                          <a:pt x="181" y="10"/>
                        </a:lnTo>
                        <a:lnTo>
                          <a:pt x="171" y="24"/>
                        </a:lnTo>
                        <a:lnTo>
                          <a:pt x="171" y="24"/>
                        </a:lnTo>
                        <a:close/>
                      </a:path>
                    </a:pathLst>
                  </a:custGeom>
                  <a:solidFill>
                    <a:srgbClr val="000000"/>
                  </a:solidFill>
                  <a:ln w="9525">
                    <a:noFill/>
                    <a:round/>
                    <a:headEnd/>
                    <a:tailEnd/>
                  </a:ln>
                </p:spPr>
                <p:txBody>
                  <a:bodyPr/>
                  <a:lstStyle/>
                  <a:p>
                    <a:pPr>
                      <a:defRPr/>
                    </a:pPr>
                    <a:endParaRPr lang="en-US">
                      <a:cs typeface="+mn-cs"/>
                    </a:endParaRPr>
                  </a:p>
                </p:txBody>
              </p:sp>
              <p:sp>
                <p:nvSpPr>
                  <p:cNvPr id="301" name="Freeform 193"/>
                  <p:cNvSpPr>
                    <a:spLocks/>
                  </p:cNvSpPr>
                  <p:nvPr/>
                </p:nvSpPr>
                <p:spPr bwMode="auto">
                  <a:xfrm>
                    <a:off x="2521" y="3746"/>
                    <a:ext cx="70" cy="19"/>
                  </a:xfrm>
                  <a:custGeom>
                    <a:avLst/>
                    <a:gdLst/>
                    <a:ahLst/>
                    <a:cxnLst>
                      <a:cxn ang="0">
                        <a:pos x="327" y="48"/>
                      </a:cxn>
                      <a:cxn ang="0">
                        <a:pos x="264" y="67"/>
                      </a:cxn>
                      <a:cxn ang="0">
                        <a:pos x="140" y="81"/>
                      </a:cxn>
                      <a:cxn ang="0">
                        <a:pos x="14" y="93"/>
                      </a:cxn>
                      <a:cxn ang="0">
                        <a:pos x="0" y="82"/>
                      </a:cxn>
                      <a:cxn ang="0">
                        <a:pos x="11" y="68"/>
                      </a:cxn>
                      <a:cxn ang="0">
                        <a:pos x="72" y="52"/>
                      </a:cxn>
                      <a:cxn ang="0">
                        <a:pos x="168" y="29"/>
                      </a:cxn>
                      <a:cxn ang="0">
                        <a:pos x="263" y="9"/>
                      </a:cxn>
                      <a:cxn ang="0">
                        <a:pos x="321" y="0"/>
                      </a:cxn>
                      <a:cxn ang="0">
                        <a:pos x="348" y="20"/>
                      </a:cxn>
                      <a:cxn ang="0">
                        <a:pos x="345" y="36"/>
                      </a:cxn>
                      <a:cxn ang="0">
                        <a:pos x="327" y="48"/>
                      </a:cxn>
                      <a:cxn ang="0">
                        <a:pos x="327" y="48"/>
                      </a:cxn>
                    </a:cxnLst>
                    <a:rect l="0" t="0" r="r" b="b"/>
                    <a:pathLst>
                      <a:path w="348" h="93">
                        <a:moveTo>
                          <a:pt x="327" y="48"/>
                        </a:moveTo>
                        <a:lnTo>
                          <a:pt x="264" y="67"/>
                        </a:lnTo>
                        <a:lnTo>
                          <a:pt x="140" y="81"/>
                        </a:lnTo>
                        <a:lnTo>
                          <a:pt x="14" y="93"/>
                        </a:lnTo>
                        <a:lnTo>
                          <a:pt x="0" y="82"/>
                        </a:lnTo>
                        <a:lnTo>
                          <a:pt x="11" y="68"/>
                        </a:lnTo>
                        <a:lnTo>
                          <a:pt x="72" y="52"/>
                        </a:lnTo>
                        <a:lnTo>
                          <a:pt x="168" y="29"/>
                        </a:lnTo>
                        <a:lnTo>
                          <a:pt x="263" y="9"/>
                        </a:lnTo>
                        <a:lnTo>
                          <a:pt x="321" y="0"/>
                        </a:lnTo>
                        <a:lnTo>
                          <a:pt x="348" y="20"/>
                        </a:lnTo>
                        <a:lnTo>
                          <a:pt x="345" y="36"/>
                        </a:lnTo>
                        <a:lnTo>
                          <a:pt x="327" y="48"/>
                        </a:lnTo>
                        <a:lnTo>
                          <a:pt x="327" y="48"/>
                        </a:lnTo>
                        <a:close/>
                      </a:path>
                    </a:pathLst>
                  </a:custGeom>
                  <a:solidFill>
                    <a:srgbClr val="000000"/>
                  </a:solidFill>
                  <a:ln w="9525">
                    <a:noFill/>
                    <a:round/>
                    <a:headEnd/>
                    <a:tailEnd/>
                  </a:ln>
                </p:spPr>
                <p:txBody>
                  <a:bodyPr/>
                  <a:lstStyle/>
                  <a:p>
                    <a:pPr>
                      <a:defRPr/>
                    </a:pPr>
                    <a:endParaRPr lang="en-US">
                      <a:cs typeface="+mn-cs"/>
                    </a:endParaRPr>
                  </a:p>
                </p:txBody>
              </p:sp>
              <p:sp>
                <p:nvSpPr>
                  <p:cNvPr id="302" name="Freeform 194"/>
                  <p:cNvSpPr>
                    <a:spLocks/>
                  </p:cNvSpPr>
                  <p:nvPr/>
                </p:nvSpPr>
                <p:spPr bwMode="auto">
                  <a:xfrm>
                    <a:off x="2544" y="3566"/>
                    <a:ext cx="35" cy="34"/>
                  </a:xfrm>
                  <a:custGeom>
                    <a:avLst/>
                    <a:gdLst/>
                    <a:ahLst/>
                    <a:cxnLst>
                      <a:cxn ang="0">
                        <a:pos x="22" y="8"/>
                      </a:cxn>
                      <a:cxn ang="0">
                        <a:pos x="60" y="93"/>
                      </a:cxn>
                      <a:cxn ang="0">
                        <a:pos x="69" y="121"/>
                      </a:cxn>
                      <a:cxn ang="0">
                        <a:pos x="89" y="136"/>
                      </a:cxn>
                      <a:cxn ang="0">
                        <a:pos x="158" y="130"/>
                      </a:cxn>
                      <a:cxn ang="0">
                        <a:pos x="172" y="140"/>
                      </a:cxn>
                      <a:cxn ang="0">
                        <a:pos x="160" y="154"/>
                      </a:cxn>
                      <a:cxn ang="0">
                        <a:pos x="96" y="167"/>
                      </a:cxn>
                      <a:cxn ang="0">
                        <a:pos x="57" y="147"/>
                      </a:cxn>
                      <a:cxn ang="0">
                        <a:pos x="39" y="104"/>
                      </a:cxn>
                      <a:cxn ang="0">
                        <a:pos x="0" y="16"/>
                      </a:cxn>
                      <a:cxn ang="0">
                        <a:pos x="7" y="0"/>
                      </a:cxn>
                      <a:cxn ang="0">
                        <a:pos x="22" y="8"/>
                      </a:cxn>
                      <a:cxn ang="0">
                        <a:pos x="22" y="8"/>
                      </a:cxn>
                    </a:cxnLst>
                    <a:rect l="0" t="0" r="r" b="b"/>
                    <a:pathLst>
                      <a:path w="172" h="167">
                        <a:moveTo>
                          <a:pt x="22" y="8"/>
                        </a:moveTo>
                        <a:lnTo>
                          <a:pt x="60" y="93"/>
                        </a:lnTo>
                        <a:lnTo>
                          <a:pt x="69" y="121"/>
                        </a:lnTo>
                        <a:lnTo>
                          <a:pt x="89" y="136"/>
                        </a:lnTo>
                        <a:lnTo>
                          <a:pt x="158" y="130"/>
                        </a:lnTo>
                        <a:lnTo>
                          <a:pt x="172" y="140"/>
                        </a:lnTo>
                        <a:lnTo>
                          <a:pt x="160" y="154"/>
                        </a:lnTo>
                        <a:lnTo>
                          <a:pt x="96" y="167"/>
                        </a:lnTo>
                        <a:lnTo>
                          <a:pt x="57" y="147"/>
                        </a:lnTo>
                        <a:lnTo>
                          <a:pt x="39" y="104"/>
                        </a:lnTo>
                        <a:lnTo>
                          <a:pt x="0" y="16"/>
                        </a:lnTo>
                        <a:lnTo>
                          <a:pt x="7" y="0"/>
                        </a:lnTo>
                        <a:lnTo>
                          <a:pt x="22" y="8"/>
                        </a:lnTo>
                        <a:lnTo>
                          <a:pt x="22" y="8"/>
                        </a:lnTo>
                        <a:close/>
                      </a:path>
                    </a:pathLst>
                  </a:custGeom>
                  <a:solidFill>
                    <a:srgbClr val="000000"/>
                  </a:solidFill>
                  <a:ln w="9525">
                    <a:noFill/>
                    <a:round/>
                    <a:headEnd/>
                    <a:tailEnd/>
                  </a:ln>
                </p:spPr>
                <p:txBody>
                  <a:bodyPr/>
                  <a:lstStyle/>
                  <a:p>
                    <a:pPr>
                      <a:defRPr/>
                    </a:pPr>
                    <a:endParaRPr lang="en-US">
                      <a:cs typeface="+mn-cs"/>
                    </a:endParaRPr>
                  </a:p>
                </p:txBody>
              </p:sp>
              <p:sp>
                <p:nvSpPr>
                  <p:cNvPr id="303" name="Freeform 195"/>
                  <p:cNvSpPr>
                    <a:spLocks/>
                  </p:cNvSpPr>
                  <p:nvPr/>
                </p:nvSpPr>
                <p:spPr bwMode="auto">
                  <a:xfrm>
                    <a:off x="2555" y="3559"/>
                    <a:ext cx="14" cy="30"/>
                  </a:xfrm>
                  <a:custGeom>
                    <a:avLst/>
                    <a:gdLst/>
                    <a:ahLst/>
                    <a:cxnLst>
                      <a:cxn ang="0">
                        <a:pos x="39" y="13"/>
                      </a:cxn>
                      <a:cxn ang="0">
                        <a:pos x="32" y="71"/>
                      </a:cxn>
                      <a:cxn ang="0">
                        <a:pos x="49" y="103"/>
                      </a:cxn>
                      <a:cxn ang="0">
                        <a:pos x="70" y="136"/>
                      </a:cxn>
                      <a:cxn ang="0">
                        <a:pos x="68" y="153"/>
                      </a:cxn>
                      <a:cxn ang="0">
                        <a:pos x="51" y="149"/>
                      </a:cxn>
                      <a:cxn ang="0">
                        <a:pos x="0" y="78"/>
                      </a:cxn>
                      <a:cxn ang="0">
                        <a:pos x="4" y="44"/>
                      </a:cxn>
                      <a:cxn ang="0">
                        <a:pos x="15" y="12"/>
                      </a:cxn>
                      <a:cxn ang="0">
                        <a:pos x="28" y="0"/>
                      </a:cxn>
                      <a:cxn ang="0">
                        <a:pos x="39" y="13"/>
                      </a:cxn>
                      <a:cxn ang="0">
                        <a:pos x="39" y="13"/>
                      </a:cxn>
                    </a:cxnLst>
                    <a:rect l="0" t="0" r="r" b="b"/>
                    <a:pathLst>
                      <a:path w="70" h="153">
                        <a:moveTo>
                          <a:pt x="39" y="13"/>
                        </a:moveTo>
                        <a:lnTo>
                          <a:pt x="32" y="71"/>
                        </a:lnTo>
                        <a:lnTo>
                          <a:pt x="49" y="103"/>
                        </a:lnTo>
                        <a:lnTo>
                          <a:pt x="70" y="136"/>
                        </a:lnTo>
                        <a:lnTo>
                          <a:pt x="68" y="153"/>
                        </a:lnTo>
                        <a:lnTo>
                          <a:pt x="51" y="149"/>
                        </a:lnTo>
                        <a:lnTo>
                          <a:pt x="0" y="78"/>
                        </a:lnTo>
                        <a:lnTo>
                          <a:pt x="4" y="44"/>
                        </a:lnTo>
                        <a:lnTo>
                          <a:pt x="15" y="12"/>
                        </a:lnTo>
                        <a:lnTo>
                          <a:pt x="28" y="0"/>
                        </a:lnTo>
                        <a:lnTo>
                          <a:pt x="39" y="13"/>
                        </a:lnTo>
                        <a:lnTo>
                          <a:pt x="39" y="13"/>
                        </a:lnTo>
                        <a:close/>
                      </a:path>
                    </a:pathLst>
                  </a:custGeom>
                  <a:solidFill>
                    <a:srgbClr val="000000"/>
                  </a:solidFill>
                  <a:ln w="9525">
                    <a:noFill/>
                    <a:round/>
                    <a:headEnd/>
                    <a:tailEnd/>
                  </a:ln>
                </p:spPr>
                <p:txBody>
                  <a:bodyPr/>
                  <a:lstStyle/>
                  <a:p>
                    <a:pPr>
                      <a:defRPr/>
                    </a:pPr>
                    <a:endParaRPr lang="en-US">
                      <a:cs typeface="+mn-cs"/>
                    </a:endParaRPr>
                  </a:p>
                </p:txBody>
              </p:sp>
              <p:sp>
                <p:nvSpPr>
                  <p:cNvPr id="304" name="Freeform 196"/>
                  <p:cNvSpPr>
                    <a:spLocks/>
                  </p:cNvSpPr>
                  <p:nvPr/>
                </p:nvSpPr>
                <p:spPr bwMode="auto">
                  <a:xfrm>
                    <a:off x="2559" y="3556"/>
                    <a:ext cx="23" cy="18"/>
                  </a:xfrm>
                  <a:custGeom>
                    <a:avLst/>
                    <a:gdLst/>
                    <a:ahLst/>
                    <a:cxnLst>
                      <a:cxn ang="0">
                        <a:pos x="76" y="32"/>
                      </a:cxn>
                      <a:cxn ang="0">
                        <a:pos x="11" y="29"/>
                      </a:cxn>
                      <a:cxn ang="0">
                        <a:pos x="0" y="16"/>
                      </a:cxn>
                      <a:cxn ang="0">
                        <a:pos x="12" y="5"/>
                      </a:cxn>
                      <a:cxn ang="0">
                        <a:pos x="96" y="0"/>
                      </a:cxn>
                      <a:cxn ang="0">
                        <a:pos x="112" y="18"/>
                      </a:cxn>
                      <a:cxn ang="0">
                        <a:pos x="98" y="78"/>
                      </a:cxn>
                      <a:cxn ang="0">
                        <a:pos x="81" y="90"/>
                      </a:cxn>
                      <a:cxn ang="0">
                        <a:pos x="69" y="73"/>
                      </a:cxn>
                      <a:cxn ang="0">
                        <a:pos x="76" y="32"/>
                      </a:cxn>
                      <a:cxn ang="0">
                        <a:pos x="76" y="32"/>
                      </a:cxn>
                    </a:cxnLst>
                    <a:rect l="0" t="0" r="r" b="b"/>
                    <a:pathLst>
                      <a:path w="112" h="90">
                        <a:moveTo>
                          <a:pt x="76" y="32"/>
                        </a:moveTo>
                        <a:lnTo>
                          <a:pt x="11" y="29"/>
                        </a:lnTo>
                        <a:lnTo>
                          <a:pt x="0" y="16"/>
                        </a:lnTo>
                        <a:lnTo>
                          <a:pt x="12" y="5"/>
                        </a:lnTo>
                        <a:lnTo>
                          <a:pt x="96" y="0"/>
                        </a:lnTo>
                        <a:lnTo>
                          <a:pt x="112" y="18"/>
                        </a:lnTo>
                        <a:lnTo>
                          <a:pt x="98" y="78"/>
                        </a:lnTo>
                        <a:lnTo>
                          <a:pt x="81" y="90"/>
                        </a:lnTo>
                        <a:lnTo>
                          <a:pt x="69" y="73"/>
                        </a:lnTo>
                        <a:lnTo>
                          <a:pt x="76" y="32"/>
                        </a:lnTo>
                        <a:lnTo>
                          <a:pt x="76" y="32"/>
                        </a:lnTo>
                        <a:close/>
                      </a:path>
                    </a:pathLst>
                  </a:custGeom>
                  <a:solidFill>
                    <a:srgbClr val="000000"/>
                  </a:solidFill>
                  <a:ln w="9525">
                    <a:noFill/>
                    <a:round/>
                    <a:headEnd/>
                    <a:tailEnd/>
                  </a:ln>
                </p:spPr>
                <p:txBody>
                  <a:bodyPr/>
                  <a:lstStyle/>
                  <a:p>
                    <a:pPr>
                      <a:defRPr/>
                    </a:pPr>
                    <a:endParaRPr lang="en-US">
                      <a:cs typeface="+mn-cs"/>
                    </a:endParaRPr>
                  </a:p>
                </p:txBody>
              </p:sp>
              <p:sp>
                <p:nvSpPr>
                  <p:cNvPr id="305" name="Freeform 197"/>
                  <p:cNvSpPr>
                    <a:spLocks/>
                  </p:cNvSpPr>
                  <p:nvPr/>
                </p:nvSpPr>
                <p:spPr bwMode="auto">
                  <a:xfrm>
                    <a:off x="2575" y="3572"/>
                    <a:ext cx="20" cy="16"/>
                  </a:xfrm>
                  <a:custGeom>
                    <a:avLst/>
                    <a:gdLst/>
                    <a:ahLst/>
                    <a:cxnLst>
                      <a:cxn ang="0">
                        <a:pos x="17" y="0"/>
                      </a:cxn>
                      <a:cxn ang="0">
                        <a:pos x="46" y="25"/>
                      </a:cxn>
                      <a:cxn ang="0">
                        <a:pos x="95" y="54"/>
                      </a:cxn>
                      <a:cxn ang="0">
                        <a:pos x="101" y="70"/>
                      </a:cxn>
                      <a:cxn ang="0">
                        <a:pos x="84" y="76"/>
                      </a:cxn>
                      <a:cxn ang="0">
                        <a:pos x="39" y="50"/>
                      </a:cxn>
                      <a:cxn ang="0">
                        <a:pos x="0" y="16"/>
                      </a:cxn>
                      <a:cxn ang="0">
                        <a:pos x="0" y="0"/>
                      </a:cxn>
                      <a:cxn ang="0">
                        <a:pos x="17" y="0"/>
                      </a:cxn>
                      <a:cxn ang="0">
                        <a:pos x="17" y="0"/>
                      </a:cxn>
                    </a:cxnLst>
                    <a:rect l="0" t="0" r="r" b="b"/>
                    <a:pathLst>
                      <a:path w="101" h="76">
                        <a:moveTo>
                          <a:pt x="17" y="0"/>
                        </a:moveTo>
                        <a:lnTo>
                          <a:pt x="46" y="25"/>
                        </a:lnTo>
                        <a:lnTo>
                          <a:pt x="95" y="54"/>
                        </a:lnTo>
                        <a:lnTo>
                          <a:pt x="101" y="70"/>
                        </a:lnTo>
                        <a:lnTo>
                          <a:pt x="84" y="76"/>
                        </a:lnTo>
                        <a:lnTo>
                          <a:pt x="39" y="50"/>
                        </a:lnTo>
                        <a:lnTo>
                          <a:pt x="0" y="16"/>
                        </a:lnTo>
                        <a:lnTo>
                          <a:pt x="0" y="0"/>
                        </a:lnTo>
                        <a:lnTo>
                          <a:pt x="17" y="0"/>
                        </a:lnTo>
                        <a:lnTo>
                          <a:pt x="17" y="0"/>
                        </a:lnTo>
                        <a:close/>
                      </a:path>
                    </a:pathLst>
                  </a:custGeom>
                  <a:solidFill>
                    <a:srgbClr val="000000"/>
                  </a:solidFill>
                  <a:ln w="9525">
                    <a:noFill/>
                    <a:round/>
                    <a:headEnd/>
                    <a:tailEnd/>
                  </a:ln>
                </p:spPr>
                <p:txBody>
                  <a:bodyPr/>
                  <a:lstStyle/>
                  <a:p>
                    <a:pPr>
                      <a:defRPr/>
                    </a:pPr>
                    <a:endParaRPr lang="en-US">
                      <a:cs typeface="+mn-cs"/>
                    </a:endParaRPr>
                  </a:p>
                </p:txBody>
              </p:sp>
              <p:sp>
                <p:nvSpPr>
                  <p:cNvPr id="306" name="Freeform 198"/>
                  <p:cNvSpPr>
                    <a:spLocks/>
                  </p:cNvSpPr>
                  <p:nvPr/>
                </p:nvSpPr>
                <p:spPr bwMode="auto">
                  <a:xfrm>
                    <a:off x="2556" y="3570"/>
                    <a:ext cx="22" cy="8"/>
                  </a:xfrm>
                  <a:custGeom>
                    <a:avLst/>
                    <a:gdLst/>
                    <a:ahLst/>
                    <a:cxnLst>
                      <a:cxn ang="0">
                        <a:pos x="13" y="6"/>
                      </a:cxn>
                      <a:cxn ang="0">
                        <a:pos x="37" y="0"/>
                      </a:cxn>
                      <a:cxn ang="0">
                        <a:pos x="95" y="1"/>
                      </a:cxn>
                      <a:cxn ang="0">
                        <a:pos x="110" y="10"/>
                      </a:cxn>
                      <a:cxn ang="0">
                        <a:pos x="100" y="24"/>
                      </a:cxn>
                      <a:cxn ang="0">
                        <a:pos x="35" y="42"/>
                      </a:cxn>
                      <a:cxn ang="0">
                        <a:pos x="11" y="30"/>
                      </a:cxn>
                      <a:cxn ang="0">
                        <a:pos x="0" y="16"/>
                      </a:cxn>
                      <a:cxn ang="0">
                        <a:pos x="13" y="6"/>
                      </a:cxn>
                      <a:cxn ang="0">
                        <a:pos x="13" y="6"/>
                      </a:cxn>
                    </a:cxnLst>
                    <a:rect l="0" t="0" r="r" b="b"/>
                    <a:pathLst>
                      <a:path w="110" h="42">
                        <a:moveTo>
                          <a:pt x="13" y="6"/>
                        </a:moveTo>
                        <a:lnTo>
                          <a:pt x="37" y="0"/>
                        </a:lnTo>
                        <a:lnTo>
                          <a:pt x="95" y="1"/>
                        </a:lnTo>
                        <a:lnTo>
                          <a:pt x="110" y="10"/>
                        </a:lnTo>
                        <a:lnTo>
                          <a:pt x="100" y="24"/>
                        </a:lnTo>
                        <a:lnTo>
                          <a:pt x="35" y="42"/>
                        </a:lnTo>
                        <a:lnTo>
                          <a:pt x="11" y="30"/>
                        </a:lnTo>
                        <a:lnTo>
                          <a:pt x="0" y="16"/>
                        </a:lnTo>
                        <a:lnTo>
                          <a:pt x="13" y="6"/>
                        </a:lnTo>
                        <a:lnTo>
                          <a:pt x="13" y="6"/>
                        </a:lnTo>
                        <a:close/>
                      </a:path>
                    </a:pathLst>
                  </a:custGeom>
                  <a:solidFill>
                    <a:srgbClr val="000000"/>
                  </a:solidFill>
                  <a:ln w="9525">
                    <a:noFill/>
                    <a:round/>
                    <a:headEnd/>
                    <a:tailEnd/>
                  </a:ln>
                </p:spPr>
                <p:txBody>
                  <a:bodyPr/>
                  <a:lstStyle/>
                  <a:p>
                    <a:pPr>
                      <a:defRPr/>
                    </a:pPr>
                    <a:endParaRPr lang="en-US">
                      <a:cs typeface="+mn-cs"/>
                    </a:endParaRPr>
                  </a:p>
                </p:txBody>
              </p:sp>
              <p:sp>
                <p:nvSpPr>
                  <p:cNvPr id="307" name="Freeform 199"/>
                  <p:cNvSpPr>
                    <a:spLocks/>
                  </p:cNvSpPr>
                  <p:nvPr/>
                </p:nvSpPr>
                <p:spPr bwMode="auto">
                  <a:xfrm>
                    <a:off x="2570" y="3583"/>
                    <a:ext cx="26" cy="9"/>
                  </a:xfrm>
                  <a:custGeom>
                    <a:avLst/>
                    <a:gdLst/>
                    <a:ahLst/>
                    <a:cxnLst>
                      <a:cxn ang="0">
                        <a:pos x="9" y="22"/>
                      </a:cxn>
                      <a:cxn ang="0">
                        <a:pos x="63" y="8"/>
                      </a:cxn>
                      <a:cxn ang="0">
                        <a:pos x="118" y="0"/>
                      </a:cxn>
                      <a:cxn ang="0">
                        <a:pos x="132" y="10"/>
                      </a:cxn>
                      <a:cxn ang="0">
                        <a:pos x="120" y="24"/>
                      </a:cxn>
                      <a:cxn ang="0">
                        <a:pos x="77" y="31"/>
                      </a:cxn>
                      <a:cxn ang="0">
                        <a:pos x="14" y="46"/>
                      </a:cxn>
                      <a:cxn ang="0">
                        <a:pos x="0" y="37"/>
                      </a:cxn>
                      <a:cxn ang="0">
                        <a:pos x="9" y="22"/>
                      </a:cxn>
                      <a:cxn ang="0">
                        <a:pos x="9" y="22"/>
                      </a:cxn>
                    </a:cxnLst>
                    <a:rect l="0" t="0" r="r" b="b"/>
                    <a:pathLst>
                      <a:path w="132" h="46">
                        <a:moveTo>
                          <a:pt x="9" y="22"/>
                        </a:moveTo>
                        <a:lnTo>
                          <a:pt x="63" y="8"/>
                        </a:lnTo>
                        <a:lnTo>
                          <a:pt x="118" y="0"/>
                        </a:lnTo>
                        <a:lnTo>
                          <a:pt x="132" y="10"/>
                        </a:lnTo>
                        <a:lnTo>
                          <a:pt x="120" y="24"/>
                        </a:lnTo>
                        <a:lnTo>
                          <a:pt x="77" y="31"/>
                        </a:lnTo>
                        <a:lnTo>
                          <a:pt x="14" y="46"/>
                        </a:lnTo>
                        <a:lnTo>
                          <a:pt x="0" y="37"/>
                        </a:lnTo>
                        <a:lnTo>
                          <a:pt x="9" y="22"/>
                        </a:lnTo>
                        <a:lnTo>
                          <a:pt x="9" y="22"/>
                        </a:lnTo>
                        <a:close/>
                      </a:path>
                    </a:pathLst>
                  </a:custGeom>
                  <a:solidFill>
                    <a:srgbClr val="000000"/>
                  </a:solidFill>
                  <a:ln w="9525">
                    <a:noFill/>
                    <a:round/>
                    <a:headEnd/>
                    <a:tailEnd/>
                  </a:ln>
                </p:spPr>
                <p:txBody>
                  <a:bodyPr/>
                  <a:lstStyle/>
                  <a:p>
                    <a:pPr>
                      <a:defRPr/>
                    </a:pPr>
                    <a:endParaRPr lang="en-US">
                      <a:cs typeface="+mn-cs"/>
                    </a:endParaRPr>
                  </a:p>
                </p:txBody>
              </p:sp>
              <p:sp>
                <p:nvSpPr>
                  <p:cNvPr id="308" name="Freeform 200"/>
                  <p:cNvSpPr>
                    <a:spLocks/>
                  </p:cNvSpPr>
                  <p:nvPr/>
                </p:nvSpPr>
                <p:spPr bwMode="auto">
                  <a:xfrm>
                    <a:off x="2560" y="3626"/>
                    <a:ext cx="40" cy="40"/>
                  </a:xfrm>
                  <a:custGeom>
                    <a:avLst/>
                    <a:gdLst/>
                    <a:ahLst/>
                    <a:cxnLst>
                      <a:cxn ang="0">
                        <a:pos x="73" y="170"/>
                      </a:cxn>
                      <a:cxn ang="0">
                        <a:pos x="183" y="140"/>
                      </a:cxn>
                      <a:cxn ang="0">
                        <a:pos x="198" y="148"/>
                      </a:cxn>
                      <a:cxn ang="0">
                        <a:pos x="190" y="163"/>
                      </a:cxn>
                      <a:cxn ang="0">
                        <a:pos x="127" y="182"/>
                      </a:cxn>
                      <a:cxn ang="0">
                        <a:pos x="65" y="198"/>
                      </a:cxn>
                      <a:cxn ang="0">
                        <a:pos x="50" y="188"/>
                      </a:cxn>
                      <a:cxn ang="0">
                        <a:pos x="22" y="101"/>
                      </a:cxn>
                      <a:cxn ang="0">
                        <a:pos x="0" y="14"/>
                      </a:cxn>
                      <a:cxn ang="0">
                        <a:pos x="10" y="0"/>
                      </a:cxn>
                      <a:cxn ang="0">
                        <a:pos x="25" y="9"/>
                      </a:cxn>
                      <a:cxn ang="0">
                        <a:pos x="49" y="89"/>
                      </a:cxn>
                      <a:cxn ang="0">
                        <a:pos x="73" y="170"/>
                      </a:cxn>
                      <a:cxn ang="0">
                        <a:pos x="73" y="170"/>
                      </a:cxn>
                    </a:cxnLst>
                    <a:rect l="0" t="0" r="r" b="b"/>
                    <a:pathLst>
                      <a:path w="198" h="198">
                        <a:moveTo>
                          <a:pt x="73" y="170"/>
                        </a:moveTo>
                        <a:lnTo>
                          <a:pt x="183" y="140"/>
                        </a:lnTo>
                        <a:lnTo>
                          <a:pt x="198" y="148"/>
                        </a:lnTo>
                        <a:lnTo>
                          <a:pt x="190" y="163"/>
                        </a:lnTo>
                        <a:lnTo>
                          <a:pt x="127" y="182"/>
                        </a:lnTo>
                        <a:lnTo>
                          <a:pt x="65" y="198"/>
                        </a:lnTo>
                        <a:lnTo>
                          <a:pt x="50" y="188"/>
                        </a:lnTo>
                        <a:lnTo>
                          <a:pt x="22" y="101"/>
                        </a:lnTo>
                        <a:lnTo>
                          <a:pt x="0" y="14"/>
                        </a:lnTo>
                        <a:lnTo>
                          <a:pt x="10" y="0"/>
                        </a:lnTo>
                        <a:lnTo>
                          <a:pt x="25" y="9"/>
                        </a:lnTo>
                        <a:lnTo>
                          <a:pt x="49" y="89"/>
                        </a:lnTo>
                        <a:lnTo>
                          <a:pt x="73" y="170"/>
                        </a:lnTo>
                        <a:lnTo>
                          <a:pt x="73" y="170"/>
                        </a:lnTo>
                        <a:close/>
                      </a:path>
                    </a:pathLst>
                  </a:custGeom>
                  <a:solidFill>
                    <a:srgbClr val="000000"/>
                  </a:solidFill>
                  <a:ln w="9525">
                    <a:noFill/>
                    <a:round/>
                    <a:headEnd/>
                    <a:tailEnd/>
                  </a:ln>
                </p:spPr>
                <p:txBody>
                  <a:bodyPr/>
                  <a:lstStyle/>
                  <a:p>
                    <a:pPr>
                      <a:defRPr/>
                    </a:pPr>
                    <a:endParaRPr lang="en-US">
                      <a:cs typeface="+mn-cs"/>
                    </a:endParaRPr>
                  </a:p>
                </p:txBody>
              </p:sp>
              <p:sp>
                <p:nvSpPr>
                  <p:cNvPr id="309" name="Freeform 201"/>
                  <p:cNvSpPr>
                    <a:spLocks/>
                  </p:cNvSpPr>
                  <p:nvPr/>
                </p:nvSpPr>
                <p:spPr bwMode="auto">
                  <a:xfrm>
                    <a:off x="2570" y="3615"/>
                    <a:ext cx="14" cy="39"/>
                  </a:xfrm>
                  <a:custGeom>
                    <a:avLst/>
                    <a:gdLst/>
                    <a:ahLst/>
                    <a:cxnLst>
                      <a:cxn ang="0">
                        <a:pos x="32" y="85"/>
                      </a:cxn>
                      <a:cxn ang="0">
                        <a:pos x="69" y="180"/>
                      </a:cxn>
                      <a:cxn ang="0">
                        <a:pos x="61" y="195"/>
                      </a:cxn>
                      <a:cxn ang="0">
                        <a:pos x="46" y="187"/>
                      </a:cxn>
                      <a:cxn ang="0">
                        <a:pos x="28" y="157"/>
                      </a:cxn>
                      <a:cxn ang="0">
                        <a:pos x="0" y="89"/>
                      </a:cxn>
                      <a:cxn ang="0">
                        <a:pos x="10" y="56"/>
                      </a:cxn>
                      <a:cxn ang="0">
                        <a:pos x="25" y="12"/>
                      </a:cxn>
                      <a:cxn ang="0">
                        <a:pos x="38" y="0"/>
                      </a:cxn>
                      <a:cxn ang="0">
                        <a:pos x="50" y="13"/>
                      </a:cxn>
                      <a:cxn ang="0">
                        <a:pos x="32" y="85"/>
                      </a:cxn>
                      <a:cxn ang="0">
                        <a:pos x="32" y="85"/>
                      </a:cxn>
                    </a:cxnLst>
                    <a:rect l="0" t="0" r="r" b="b"/>
                    <a:pathLst>
                      <a:path w="69" h="195">
                        <a:moveTo>
                          <a:pt x="32" y="85"/>
                        </a:moveTo>
                        <a:lnTo>
                          <a:pt x="69" y="180"/>
                        </a:lnTo>
                        <a:lnTo>
                          <a:pt x="61" y="195"/>
                        </a:lnTo>
                        <a:lnTo>
                          <a:pt x="46" y="187"/>
                        </a:lnTo>
                        <a:lnTo>
                          <a:pt x="28" y="157"/>
                        </a:lnTo>
                        <a:lnTo>
                          <a:pt x="0" y="89"/>
                        </a:lnTo>
                        <a:lnTo>
                          <a:pt x="10" y="56"/>
                        </a:lnTo>
                        <a:lnTo>
                          <a:pt x="25" y="12"/>
                        </a:lnTo>
                        <a:lnTo>
                          <a:pt x="38" y="0"/>
                        </a:lnTo>
                        <a:lnTo>
                          <a:pt x="50" y="13"/>
                        </a:lnTo>
                        <a:lnTo>
                          <a:pt x="32" y="85"/>
                        </a:lnTo>
                        <a:lnTo>
                          <a:pt x="32" y="85"/>
                        </a:lnTo>
                        <a:close/>
                      </a:path>
                    </a:pathLst>
                  </a:custGeom>
                  <a:solidFill>
                    <a:srgbClr val="000000"/>
                  </a:solidFill>
                  <a:ln w="9525">
                    <a:noFill/>
                    <a:round/>
                    <a:headEnd/>
                    <a:tailEnd/>
                  </a:ln>
                </p:spPr>
                <p:txBody>
                  <a:bodyPr/>
                  <a:lstStyle/>
                  <a:p>
                    <a:pPr>
                      <a:defRPr/>
                    </a:pPr>
                    <a:endParaRPr lang="en-US">
                      <a:cs typeface="+mn-cs"/>
                    </a:endParaRPr>
                  </a:p>
                </p:txBody>
              </p:sp>
              <p:sp>
                <p:nvSpPr>
                  <p:cNvPr id="310" name="Freeform 202"/>
                  <p:cNvSpPr>
                    <a:spLocks/>
                  </p:cNvSpPr>
                  <p:nvPr/>
                </p:nvSpPr>
                <p:spPr bwMode="auto">
                  <a:xfrm>
                    <a:off x="2576" y="3612"/>
                    <a:ext cx="24" cy="25"/>
                  </a:xfrm>
                  <a:custGeom>
                    <a:avLst/>
                    <a:gdLst/>
                    <a:ahLst/>
                    <a:cxnLst>
                      <a:cxn ang="0">
                        <a:pos x="79" y="36"/>
                      </a:cxn>
                      <a:cxn ang="0">
                        <a:pos x="15" y="42"/>
                      </a:cxn>
                      <a:cxn ang="0">
                        <a:pos x="0" y="35"/>
                      </a:cxn>
                      <a:cxn ang="0">
                        <a:pos x="7" y="20"/>
                      </a:cxn>
                      <a:cxn ang="0">
                        <a:pos x="104" y="0"/>
                      </a:cxn>
                      <a:cxn ang="0">
                        <a:pos x="121" y="7"/>
                      </a:cxn>
                      <a:cxn ang="0">
                        <a:pos x="121" y="25"/>
                      </a:cxn>
                      <a:cxn ang="0">
                        <a:pos x="103" y="74"/>
                      </a:cxn>
                      <a:cxn ang="0">
                        <a:pos x="79" y="119"/>
                      </a:cxn>
                      <a:cxn ang="0">
                        <a:pos x="64" y="126"/>
                      </a:cxn>
                      <a:cxn ang="0">
                        <a:pos x="56" y="112"/>
                      </a:cxn>
                      <a:cxn ang="0">
                        <a:pos x="62" y="73"/>
                      </a:cxn>
                      <a:cxn ang="0">
                        <a:pos x="79" y="36"/>
                      </a:cxn>
                      <a:cxn ang="0">
                        <a:pos x="79" y="36"/>
                      </a:cxn>
                    </a:cxnLst>
                    <a:rect l="0" t="0" r="r" b="b"/>
                    <a:pathLst>
                      <a:path w="121" h="126">
                        <a:moveTo>
                          <a:pt x="79" y="36"/>
                        </a:moveTo>
                        <a:lnTo>
                          <a:pt x="15" y="42"/>
                        </a:lnTo>
                        <a:lnTo>
                          <a:pt x="0" y="35"/>
                        </a:lnTo>
                        <a:lnTo>
                          <a:pt x="7" y="20"/>
                        </a:lnTo>
                        <a:lnTo>
                          <a:pt x="104" y="0"/>
                        </a:lnTo>
                        <a:lnTo>
                          <a:pt x="121" y="7"/>
                        </a:lnTo>
                        <a:lnTo>
                          <a:pt x="121" y="25"/>
                        </a:lnTo>
                        <a:lnTo>
                          <a:pt x="103" y="74"/>
                        </a:lnTo>
                        <a:lnTo>
                          <a:pt x="79" y="119"/>
                        </a:lnTo>
                        <a:lnTo>
                          <a:pt x="64" y="126"/>
                        </a:lnTo>
                        <a:lnTo>
                          <a:pt x="56" y="112"/>
                        </a:lnTo>
                        <a:lnTo>
                          <a:pt x="62" y="73"/>
                        </a:lnTo>
                        <a:lnTo>
                          <a:pt x="79" y="36"/>
                        </a:lnTo>
                        <a:lnTo>
                          <a:pt x="79" y="36"/>
                        </a:lnTo>
                        <a:close/>
                      </a:path>
                    </a:pathLst>
                  </a:custGeom>
                  <a:solidFill>
                    <a:srgbClr val="000000"/>
                  </a:solidFill>
                  <a:ln w="9525">
                    <a:noFill/>
                    <a:round/>
                    <a:headEnd/>
                    <a:tailEnd/>
                  </a:ln>
                </p:spPr>
                <p:txBody>
                  <a:bodyPr/>
                  <a:lstStyle/>
                  <a:p>
                    <a:pPr>
                      <a:defRPr/>
                    </a:pPr>
                    <a:endParaRPr lang="en-US">
                      <a:cs typeface="+mn-cs"/>
                    </a:endParaRPr>
                  </a:p>
                </p:txBody>
              </p:sp>
              <p:sp>
                <p:nvSpPr>
                  <p:cNvPr id="311" name="Freeform 203"/>
                  <p:cNvSpPr>
                    <a:spLocks/>
                  </p:cNvSpPr>
                  <p:nvPr/>
                </p:nvSpPr>
                <p:spPr bwMode="auto">
                  <a:xfrm>
                    <a:off x="2576" y="3631"/>
                    <a:ext cx="20" cy="7"/>
                  </a:xfrm>
                  <a:custGeom>
                    <a:avLst/>
                    <a:gdLst/>
                    <a:ahLst/>
                    <a:cxnLst>
                      <a:cxn ang="0">
                        <a:pos x="12" y="11"/>
                      </a:cxn>
                      <a:cxn ang="0">
                        <a:pos x="31" y="5"/>
                      </a:cxn>
                      <a:cxn ang="0">
                        <a:pos x="69" y="0"/>
                      </a:cxn>
                      <a:cxn ang="0">
                        <a:pos x="99" y="11"/>
                      </a:cxn>
                      <a:cxn ang="0">
                        <a:pos x="75" y="32"/>
                      </a:cxn>
                      <a:cxn ang="0">
                        <a:pos x="35" y="37"/>
                      </a:cxn>
                      <a:cxn ang="0">
                        <a:pos x="12" y="36"/>
                      </a:cxn>
                      <a:cxn ang="0">
                        <a:pos x="0" y="23"/>
                      </a:cxn>
                      <a:cxn ang="0">
                        <a:pos x="12" y="11"/>
                      </a:cxn>
                      <a:cxn ang="0">
                        <a:pos x="12" y="11"/>
                      </a:cxn>
                    </a:cxnLst>
                    <a:rect l="0" t="0" r="r" b="b"/>
                    <a:pathLst>
                      <a:path w="99" h="37">
                        <a:moveTo>
                          <a:pt x="12" y="11"/>
                        </a:moveTo>
                        <a:lnTo>
                          <a:pt x="31" y="5"/>
                        </a:lnTo>
                        <a:lnTo>
                          <a:pt x="69" y="0"/>
                        </a:lnTo>
                        <a:lnTo>
                          <a:pt x="99" y="11"/>
                        </a:lnTo>
                        <a:lnTo>
                          <a:pt x="75" y="32"/>
                        </a:lnTo>
                        <a:lnTo>
                          <a:pt x="35" y="37"/>
                        </a:lnTo>
                        <a:lnTo>
                          <a:pt x="12" y="36"/>
                        </a:lnTo>
                        <a:lnTo>
                          <a:pt x="0" y="23"/>
                        </a:lnTo>
                        <a:lnTo>
                          <a:pt x="12" y="11"/>
                        </a:lnTo>
                        <a:lnTo>
                          <a:pt x="12" y="11"/>
                        </a:lnTo>
                        <a:close/>
                      </a:path>
                    </a:pathLst>
                  </a:custGeom>
                  <a:solidFill>
                    <a:srgbClr val="000000"/>
                  </a:solidFill>
                  <a:ln w="9525">
                    <a:noFill/>
                    <a:round/>
                    <a:headEnd/>
                    <a:tailEnd/>
                  </a:ln>
                </p:spPr>
                <p:txBody>
                  <a:bodyPr/>
                  <a:lstStyle/>
                  <a:p>
                    <a:pPr>
                      <a:defRPr/>
                    </a:pPr>
                    <a:endParaRPr lang="en-US">
                      <a:cs typeface="+mn-cs"/>
                    </a:endParaRPr>
                  </a:p>
                </p:txBody>
              </p:sp>
              <p:sp>
                <p:nvSpPr>
                  <p:cNvPr id="312" name="Freeform 204"/>
                  <p:cNvSpPr>
                    <a:spLocks/>
                  </p:cNvSpPr>
                  <p:nvPr/>
                </p:nvSpPr>
                <p:spPr bwMode="auto">
                  <a:xfrm>
                    <a:off x="2589" y="3633"/>
                    <a:ext cx="17" cy="16"/>
                  </a:xfrm>
                  <a:custGeom>
                    <a:avLst/>
                    <a:gdLst/>
                    <a:ahLst/>
                    <a:cxnLst>
                      <a:cxn ang="0">
                        <a:pos x="18" y="0"/>
                      </a:cxn>
                      <a:cxn ang="0">
                        <a:pos x="86" y="54"/>
                      </a:cxn>
                      <a:cxn ang="0">
                        <a:pos x="83" y="82"/>
                      </a:cxn>
                      <a:cxn ang="0">
                        <a:pos x="54" y="79"/>
                      </a:cxn>
                      <a:cxn ang="0">
                        <a:pos x="28" y="54"/>
                      </a:cxn>
                      <a:cxn ang="0">
                        <a:pos x="5" y="23"/>
                      </a:cxn>
                      <a:cxn ang="0">
                        <a:pos x="0" y="6"/>
                      </a:cxn>
                      <a:cxn ang="0">
                        <a:pos x="18" y="0"/>
                      </a:cxn>
                      <a:cxn ang="0">
                        <a:pos x="18" y="0"/>
                      </a:cxn>
                    </a:cxnLst>
                    <a:rect l="0" t="0" r="r" b="b"/>
                    <a:pathLst>
                      <a:path w="86" h="82">
                        <a:moveTo>
                          <a:pt x="18" y="0"/>
                        </a:moveTo>
                        <a:lnTo>
                          <a:pt x="86" y="54"/>
                        </a:lnTo>
                        <a:lnTo>
                          <a:pt x="83" y="82"/>
                        </a:lnTo>
                        <a:lnTo>
                          <a:pt x="54" y="79"/>
                        </a:lnTo>
                        <a:lnTo>
                          <a:pt x="28" y="54"/>
                        </a:lnTo>
                        <a:lnTo>
                          <a:pt x="5" y="23"/>
                        </a:lnTo>
                        <a:lnTo>
                          <a:pt x="0" y="6"/>
                        </a:lnTo>
                        <a:lnTo>
                          <a:pt x="18" y="0"/>
                        </a:lnTo>
                        <a:lnTo>
                          <a:pt x="18" y="0"/>
                        </a:lnTo>
                        <a:close/>
                      </a:path>
                    </a:pathLst>
                  </a:custGeom>
                  <a:solidFill>
                    <a:srgbClr val="000000"/>
                  </a:solidFill>
                  <a:ln w="9525">
                    <a:noFill/>
                    <a:round/>
                    <a:headEnd/>
                    <a:tailEnd/>
                  </a:ln>
                </p:spPr>
                <p:txBody>
                  <a:bodyPr/>
                  <a:lstStyle/>
                  <a:p>
                    <a:pPr>
                      <a:defRPr/>
                    </a:pPr>
                    <a:endParaRPr lang="en-US">
                      <a:cs typeface="+mn-cs"/>
                    </a:endParaRPr>
                  </a:p>
                </p:txBody>
              </p:sp>
              <p:sp>
                <p:nvSpPr>
                  <p:cNvPr id="313" name="Freeform 205"/>
                  <p:cNvSpPr>
                    <a:spLocks/>
                  </p:cNvSpPr>
                  <p:nvPr/>
                </p:nvSpPr>
                <p:spPr bwMode="auto">
                  <a:xfrm>
                    <a:off x="2579" y="3646"/>
                    <a:ext cx="26" cy="9"/>
                  </a:xfrm>
                  <a:custGeom>
                    <a:avLst/>
                    <a:gdLst/>
                    <a:ahLst/>
                    <a:cxnLst>
                      <a:cxn ang="0">
                        <a:pos x="10" y="21"/>
                      </a:cxn>
                      <a:cxn ang="0">
                        <a:pos x="40" y="16"/>
                      </a:cxn>
                      <a:cxn ang="0">
                        <a:pos x="115" y="0"/>
                      </a:cxn>
                      <a:cxn ang="0">
                        <a:pos x="129" y="10"/>
                      </a:cxn>
                      <a:cxn ang="0">
                        <a:pos x="118" y="23"/>
                      </a:cxn>
                      <a:cxn ang="0">
                        <a:pos x="89" y="29"/>
                      </a:cxn>
                      <a:cxn ang="0">
                        <a:pos x="13" y="45"/>
                      </a:cxn>
                      <a:cxn ang="0">
                        <a:pos x="0" y="34"/>
                      </a:cxn>
                      <a:cxn ang="0">
                        <a:pos x="10" y="21"/>
                      </a:cxn>
                      <a:cxn ang="0">
                        <a:pos x="10" y="21"/>
                      </a:cxn>
                    </a:cxnLst>
                    <a:rect l="0" t="0" r="r" b="b"/>
                    <a:pathLst>
                      <a:path w="129" h="45">
                        <a:moveTo>
                          <a:pt x="10" y="21"/>
                        </a:moveTo>
                        <a:lnTo>
                          <a:pt x="40" y="16"/>
                        </a:lnTo>
                        <a:lnTo>
                          <a:pt x="115" y="0"/>
                        </a:lnTo>
                        <a:lnTo>
                          <a:pt x="129" y="10"/>
                        </a:lnTo>
                        <a:lnTo>
                          <a:pt x="118" y="23"/>
                        </a:lnTo>
                        <a:lnTo>
                          <a:pt x="89" y="29"/>
                        </a:lnTo>
                        <a:lnTo>
                          <a:pt x="13" y="45"/>
                        </a:lnTo>
                        <a:lnTo>
                          <a:pt x="0" y="34"/>
                        </a:lnTo>
                        <a:lnTo>
                          <a:pt x="10" y="21"/>
                        </a:lnTo>
                        <a:lnTo>
                          <a:pt x="10" y="21"/>
                        </a:lnTo>
                        <a:close/>
                      </a:path>
                    </a:pathLst>
                  </a:custGeom>
                  <a:solidFill>
                    <a:srgbClr val="000000"/>
                  </a:solidFill>
                  <a:ln w="9525">
                    <a:noFill/>
                    <a:round/>
                    <a:headEnd/>
                    <a:tailEnd/>
                  </a:ln>
                </p:spPr>
                <p:txBody>
                  <a:bodyPr/>
                  <a:lstStyle/>
                  <a:p>
                    <a:pPr>
                      <a:defRPr/>
                    </a:pPr>
                    <a:endParaRPr lang="en-US">
                      <a:cs typeface="+mn-cs"/>
                    </a:endParaRPr>
                  </a:p>
                </p:txBody>
              </p:sp>
              <p:sp>
                <p:nvSpPr>
                  <p:cNvPr id="314" name="Freeform 206"/>
                  <p:cNvSpPr>
                    <a:spLocks/>
                  </p:cNvSpPr>
                  <p:nvPr/>
                </p:nvSpPr>
                <p:spPr bwMode="auto">
                  <a:xfrm>
                    <a:off x="2500" y="3616"/>
                    <a:ext cx="38" cy="39"/>
                  </a:xfrm>
                  <a:custGeom>
                    <a:avLst/>
                    <a:gdLst/>
                    <a:ahLst/>
                    <a:cxnLst>
                      <a:cxn ang="0">
                        <a:pos x="49" y="114"/>
                      </a:cxn>
                      <a:cxn ang="0">
                        <a:pos x="113" y="133"/>
                      </a:cxn>
                      <a:cxn ang="0">
                        <a:pos x="177" y="148"/>
                      </a:cxn>
                      <a:cxn ang="0">
                        <a:pos x="187" y="166"/>
                      </a:cxn>
                      <a:cxn ang="0">
                        <a:pos x="175" y="192"/>
                      </a:cxn>
                      <a:cxn ang="0">
                        <a:pos x="130" y="197"/>
                      </a:cxn>
                      <a:cxn ang="0">
                        <a:pos x="102" y="187"/>
                      </a:cxn>
                      <a:cxn ang="0">
                        <a:pos x="60" y="168"/>
                      </a:cxn>
                      <a:cxn ang="0">
                        <a:pos x="22" y="145"/>
                      </a:cxn>
                      <a:cxn ang="0">
                        <a:pos x="0" y="99"/>
                      </a:cxn>
                      <a:cxn ang="0">
                        <a:pos x="7" y="50"/>
                      </a:cxn>
                      <a:cxn ang="0">
                        <a:pos x="21" y="16"/>
                      </a:cxn>
                      <a:cxn ang="0">
                        <a:pos x="54" y="0"/>
                      </a:cxn>
                      <a:cxn ang="0">
                        <a:pos x="76" y="16"/>
                      </a:cxn>
                      <a:cxn ang="0">
                        <a:pos x="37" y="63"/>
                      </a:cxn>
                      <a:cxn ang="0">
                        <a:pos x="35" y="81"/>
                      </a:cxn>
                      <a:cxn ang="0">
                        <a:pos x="37" y="90"/>
                      </a:cxn>
                      <a:cxn ang="0">
                        <a:pos x="49" y="114"/>
                      </a:cxn>
                      <a:cxn ang="0">
                        <a:pos x="49" y="114"/>
                      </a:cxn>
                    </a:cxnLst>
                    <a:rect l="0" t="0" r="r" b="b"/>
                    <a:pathLst>
                      <a:path w="187" h="197">
                        <a:moveTo>
                          <a:pt x="49" y="114"/>
                        </a:moveTo>
                        <a:lnTo>
                          <a:pt x="113" y="133"/>
                        </a:lnTo>
                        <a:lnTo>
                          <a:pt x="177" y="148"/>
                        </a:lnTo>
                        <a:lnTo>
                          <a:pt x="187" y="166"/>
                        </a:lnTo>
                        <a:lnTo>
                          <a:pt x="175" y="192"/>
                        </a:lnTo>
                        <a:lnTo>
                          <a:pt x="130" y="197"/>
                        </a:lnTo>
                        <a:lnTo>
                          <a:pt x="102" y="187"/>
                        </a:lnTo>
                        <a:lnTo>
                          <a:pt x="60" y="168"/>
                        </a:lnTo>
                        <a:lnTo>
                          <a:pt x="22" y="145"/>
                        </a:lnTo>
                        <a:lnTo>
                          <a:pt x="0" y="99"/>
                        </a:lnTo>
                        <a:lnTo>
                          <a:pt x="7" y="50"/>
                        </a:lnTo>
                        <a:lnTo>
                          <a:pt x="21" y="16"/>
                        </a:lnTo>
                        <a:lnTo>
                          <a:pt x="54" y="0"/>
                        </a:lnTo>
                        <a:lnTo>
                          <a:pt x="76" y="16"/>
                        </a:lnTo>
                        <a:lnTo>
                          <a:pt x="37" y="63"/>
                        </a:lnTo>
                        <a:lnTo>
                          <a:pt x="35" y="81"/>
                        </a:lnTo>
                        <a:lnTo>
                          <a:pt x="37" y="90"/>
                        </a:lnTo>
                        <a:lnTo>
                          <a:pt x="49" y="114"/>
                        </a:lnTo>
                        <a:lnTo>
                          <a:pt x="49" y="114"/>
                        </a:lnTo>
                        <a:close/>
                      </a:path>
                    </a:pathLst>
                  </a:custGeom>
                  <a:solidFill>
                    <a:srgbClr val="000000"/>
                  </a:solidFill>
                  <a:ln w="9525">
                    <a:noFill/>
                    <a:round/>
                    <a:headEnd/>
                    <a:tailEnd/>
                  </a:ln>
                </p:spPr>
                <p:txBody>
                  <a:bodyPr/>
                  <a:lstStyle/>
                  <a:p>
                    <a:pPr>
                      <a:defRPr/>
                    </a:pPr>
                    <a:endParaRPr lang="en-US">
                      <a:cs typeface="+mn-cs"/>
                    </a:endParaRPr>
                  </a:p>
                </p:txBody>
              </p:sp>
              <p:sp>
                <p:nvSpPr>
                  <p:cNvPr id="315" name="Freeform 207"/>
                  <p:cNvSpPr>
                    <a:spLocks/>
                  </p:cNvSpPr>
                  <p:nvPr/>
                </p:nvSpPr>
                <p:spPr bwMode="auto">
                  <a:xfrm>
                    <a:off x="2516" y="3621"/>
                    <a:ext cx="35" cy="34"/>
                  </a:xfrm>
                  <a:custGeom>
                    <a:avLst/>
                    <a:gdLst/>
                    <a:ahLst/>
                    <a:cxnLst>
                      <a:cxn ang="0">
                        <a:pos x="48" y="19"/>
                      </a:cxn>
                      <a:cxn ang="0">
                        <a:pos x="42" y="75"/>
                      </a:cxn>
                      <a:cxn ang="0">
                        <a:pos x="56" y="103"/>
                      </a:cxn>
                      <a:cxn ang="0">
                        <a:pos x="75" y="117"/>
                      </a:cxn>
                      <a:cxn ang="0">
                        <a:pos x="122" y="112"/>
                      </a:cxn>
                      <a:cxn ang="0">
                        <a:pos x="137" y="85"/>
                      </a:cxn>
                      <a:cxn ang="0">
                        <a:pos x="130" y="48"/>
                      </a:cxn>
                      <a:cxn ang="0">
                        <a:pos x="116" y="18"/>
                      </a:cxn>
                      <a:cxn ang="0">
                        <a:pos x="122" y="3"/>
                      </a:cxn>
                      <a:cxn ang="0">
                        <a:pos x="144" y="8"/>
                      </a:cxn>
                      <a:cxn ang="0">
                        <a:pos x="173" y="48"/>
                      </a:cxn>
                      <a:cxn ang="0">
                        <a:pos x="179" y="96"/>
                      </a:cxn>
                      <a:cxn ang="0">
                        <a:pos x="164" y="130"/>
                      </a:cxn>
                      <a:cxn ang="0">
                        <a:pos x="138" y="154"/>
                      </a:cxn>
                      <a:cxn ang="0">
                        <a:pos x="67" y="168"/>
                      </a:cxn>
                      <a:cxn ang="0">
                        <a:pos x="35" y="152"/>
                      </a:cxn>
                      <a:cxn ang="0">
                        <a:pos x="14" y="120"/>
                      </a:cxn>
                      <a:cxn ang="0">
                        <a:pos x="0" y="56"/>
                      </a:cxn>
                      <a:cxn ang="0">
                        <a:pos x="10" y="25"/>
                      </a:cxn>
                      <a:cxn ang="0">
                        <a:pos x="33" y="0"/>
                      </a:cxn>
                      <a:cxn ang="0">
                        <a:pos x="49" y="1"/>
                      </a:cxn>
                      <a:cxn ang="0">
                        <a:pos x="48" y="19"/>
                      </a:cxn>
                      <a:cxn ang="0">
                        <a:pos x="48" y="19"/>
                      </a:cxn>
                    </a:cxnLst>
                    <a:rect l="0" t="0" r="r" b="b"/>
                    <a:pathLst>
                      <a:path w="179" h="168">
                        <a:moveTo>
                          <a:pt x="48" y="19"/>
                        </a:moveTo>
                        <a:lnTo>
                          <a:pt x="42" y="75"/>
                        </a:lnTo>
                        <a:lnTo>
                          <a:pt x="56" y="103"/>
                        </a:lnTo>
                        <a:lnTo>
                          <a:pt x="75" y="117"/>
                        </a:lnTo>
                        <a:lnTo>
                          <a:pt x="122" y="112"/>
                        </a:lnTo>
                        <a:lnTo>
                          <a:pt x="137" y="85"/>
                        </a:lnTo>
                        <a:lnTo>
                          <a:pt x="130" y="48"/>
                        </a:lnTo>
                        <a:lnTo>
                          <a:pt x="116" y="18"/>
                        </a:lnTo>
                        <a:lnTo>
                          <a:pt x="122" y="3"/>
                        </a:lnTo>
                        <a:lnTo>
                          <a:pt x="144" y="8"/>
                        </a:lnTo>
                        <a:lnTo>
                          <a:pt x="173" y="48"/>
                        </a:lnTo>
                        <a:lnTo>
                          <a:pt x="179" y="96"/>
                        </a:lnTo>
                        <a:lnTo>
                          <a:pt x="164" y="130"/>
                        </a:lnTo>
                        <a:lnTo>
                          <a:pt x="138" y="154"/>
                        </a:lnTo>
                        <a:lnTo>
                          <a:pt x="67" y="168"/>
                        </a:lnTo>
                        <a:lnTo>
                          <a:pt x="35" y="152"/>
                        </a:lnTo>
                        <a:lnTo>
                          <a:pt x="14" y="120"/>
                        </a:lnTo>
                        <a:lnTo>
                          <a:pt x="0" y="56"/>
                        </a:lnTo>
                        <a:lnTo>
                          <a:pt x="10" y="25"/>
                        </a:lnTo>
                        <a:lnTo>
                          <a:pt x="33" y="0"/>
                        </a:lnTo>
                        <a:lnTo>
                          <a:pt x="49" y="1"/>
                        </a:lnTo>
                        <a:lnTo>
                          <a:pt x="48" y="19"/>
                        </a:lnTo>
                        <a:lnTo>
                          <a:pt x="48" y="19"/>
                        </a:lnTo>
                        <a:close/>
                      </a:path>
                    </a:pathLst>
                  </a:custGeom>
                  <a:solidFill>
                    <a:srgbClr val="000000"/>
                  </a:solidFill>
                  <a:ln w="9525">
                    <a:noFill/>
                    <a:round/>
                    <a:headEnd/>
                    <a:tailEnd/>
                  </a:ln>
                </p:spPr>
                <p:txBody>
                  <a:bodyPr/>
                  <a:lstStyle/>
                  <a:p>
                    <a:pPr>
                      <a:defRPr/>
                    </a:pPr>
                    <a:endParaRPr lang="en-US">
                      <a:cs typeface="+mn-cs"/>
                    </a:endParaRPr>
                  </a:p>
                </p:txBody>
              </p:sp>
              <p:sp>
                <p:nvSpPr>
                  <p:cNvPr id="316" name="Freeform 208"/>
                  <p:cNvSpPr>
                    <a:spLocks/>
                  </p:cNvSpPr>
                  <p:nvPr/>
                </p:nvSpPr>
                <p:spPr bwMode="auto">
                  <a:xfrm>
                    <a:off x="2523" y="3671"/>
                    <a:ext cx="29" cy="42"/>
                  </a:xfrm>
                  <a:custGeom>
                    <a:avLst/>
                    <a:gdLst/>
                    <a:ahLst/>
                    <a:cxnLst>
                      <a:cxn ang="0">
                        <a:pos x="96" y="20"/>
                      </a:cxn>
                      <a:cxn ang="0">
                        <a:pos x="25" y="62"/>
                      </a:cxn>
                      <a:cxn ang="0">
                        <a:pos x="25" y="83"/>
                      </a:cxn>
                      <a:cxn ang="0">
                        <a:pos x="44" y="113"/>
                      </a:cxn>
                      <a:cxn ang="0">
                        <a:pos x="84" y="132"/>
                      </a:cxn>
                      <a:cxn ang="0">
                        <a:pos x="105" y="157"/>
                      </a:cxn>
                      <a:cxn ang="0">
                        <a:pos x="129" y="169"/>
                      </a:cxn>
                      <a:cxn ang="0">
                        <a:pos x="147" y="187"/>
                      </a:cxn>
                      <a:cxn ang="0">
                        <a:pos x="142" y="209"/>
                      </a:cxn>
                      <a:cxn ang="0">
                        <a:pos x="89" y="197"/>
                      </a:cxn>
                      <a:cxn ang="0">
                        <a:pos x="37" y="173"/>
                      </a:cxn>
                      <a:cxn ang="0">
                        <a:pos x="5" y="134"/>
                      </a:cxn>
                      <a:cxn ang="0">
                        <a:pos x="0" y="83"/>
                      </a:cxn>
                      <a:cxn ang="0">
                        <a:pos x="6" y="47"/>
                      </a:cxn>
                      <a:cxn ang="0">
                        <a:pos x="42" y="19"/>
                      </a:cxn>
                      <a:cxn ang="0">
                        <a:pos x="84" y="0"/>
                      </a:cxn>
                      <a:cxn ang="0">
                        <a:pos x="101" y="4"/>
                      </a:cxn>
                      <a:cxn ang="0">
                        <a:pos x="96" y="20"/>
                      </a:cxn>
                      <a:cxn ang="0">
                        <a:pos x="96" y="20"/>
                      </a:cxn>
                    </a:cxnLst>
                    <a:rect l="0" t="0" r="r" b="b"/>
                    <a:pathLst>
                      <a:path w="147" h="209">
                        <a:moveTo>
                          <a:pt x="96" y="20"/>
                        </a:moveTo>
                        <a:lnTo>
                          <a:pt x="25" y="62"/>
                        </a:lnTo>
                        <a:lnTo>
                          <a:pt x="25" y="83"/>
                        </a:lnTo>
                        <a:lnTo>
                          <a:pt x="44" y="113"/>
                        </a:lnTo>
                        <a:lnTo>
                          <a:pt x="84" y="132"/>
                        </a:lnTo>
                        <a:lnTo>
                          <a:pt x="105" y="157"/>
                        </a:lnTo>
                        <a:lnTo>
                          <a:pt x="129" y="169"/>
                        </a:lnTo>
                        <a:lnTo>
                          <a:pt x="147" y="187"/>
                        </a:lnTo>
                        <a:lnTo>
                          <a:pt x="142" y="209"/>
                        </a:lnTo>
                        <a:lnTo>
                          <a:pt x="89" y="197"/>
                        </a:lnTo>
                        <a:lnTo>
                          <a:pt x="37" y="173"/>
                        </a:lnTo>
                        <a:lnTo>
                          <a:pt x="5" y="134"/>
                        </a:lnTo>
                        <a:lnTo>
                          <a:pt x="0" y="83"/>
                        </a:lnTo>
                        <a:lnTo>
                          <a:pt x="6" y="47"/>
                        </a:lnTo>
                        <a:lnTo>
                          <a:pt x="42" y="19"/>
                        </a:lnTo>
                        <a:lnTo>
                          <a:pt x="84" y="0"/>
                        </a:lnTo>
                        <a:lnTo>
                          <a:pt x="101" y="4"/>
                        </a:lnTo>
                        <a:lnTo>
                          <a:pt x="96" y="20"/>
                        </a:lnTo>
                        <a:lnTo>
                          <a:pt x="96" y="20"/>
                        </a:lnTo>
                        <a:close/>
                      </a:path>
                    </a:pathLst>
                  </a:custGeom>
                  <a:solidFill>
                    <a:srgbClr val="000000"/>
                  </a:solidFill>
                  <a:ln w="9525">
                    <a:noFill/>
                    <a:round/>
                    <a:headEnd/>
                    <a:tailEnd/>
                  </a:ln>
                </p:spPr>
                <p:txBody>
                  <a:bodyPr/>
                  <a:lstStyle/>
                  <a:p>
                    <a:pPr>
                      <a:defRPr/>
                    </a:pPr>
                    <a:endParaRPr lang="en-US">
                      <a:cs typeface="+mn-cs"/>
                    </a:endParaRPr>
                  </a:p>
                </p:txBody>
              </p:sp>
              <p:sp>
                <p:nvSpPr>
                  <p:cNvPr id="317" name="Freeform 209"/>
                  <p:cNvSpPr>
                    <a:spLocks/>
                  </p:cNvSpPr>
                  <p:nvPr/>
                </p:nvSpPr>
                <p:spPr bwMode="auto">
                  <a:xfrm>
                    <a:off x="2539" y="3679"/>
                    <a:ext cx="30" cy="34"/>
                  </a:xfrm>
                  <a:custGeom>
                    <a:avLst/>
                    <a:gdLst/>
                    <a:ahLst/>
                    <a:cxnLst>
                      <a:cxn ang="0">
                        <a:pos x="34" y="30"/>
                      </a:cxn>
                      <a:cxn ang="0">
                        <a:pos x="32" y="92"/>
                      </a:cxn>
                      <a:cxn ang="0">
                        <a:pos x="47" y="115"/>
                      </a:cxn>
                      <a:cxn ang="0">
                        <a:pos x="73" y="121"/>
                      </a:cxn>
                      <a:cxn ang="0">
                        <a:pos x="112" y="77"/>
                      </a:cxn>
                      <a:cxn ang="0">
                        <a:pos x="112" y="46"/>
                      </a:cxn>
                      <a:cxn ang="0">
                        <a:pos x="97" y="19"/>
                      </a:cxn>
                      <a:cxn ang="0">
                        <a:pos x="93" y="3"/>
                      </a:cxn>
                      <a:cxn ang="0">
                        <a:pos x="110" y="0"/>
                      </a:cxn>
                      <a:cxn ang="0">
                        <a:pos x="145" y="38"/>
                      </a:cxn>
                      <a:cxn ang="0">
                        <a:pos x="152" y="91"/>
                      </a:cxn>
                      <a:cxn ang="0">
                        <a:pos x="133" y="140"/>
                      </a:cxn>
                      <a:cxn ang="0">
                        <a:pos x="113" y="159"/>
                      </a:cxn>
                      <a:cxn ang="0">
                        <a:pos x="88" y="171"/>
                      </a:cxn>
                      <a:cxn ang="0">
                        <a:pos x="42" y="159"/>
                      </a:cxn>
                      <a:cxn ang="0">
                        <a:pos x="11" y="115"/>
                      </a:cxn>
                      <a:cxn ang="0">
                        <a:pos x="0" y="60"/>
                      </a:cxn>
                      <a:cxn ang="0">
                        <a:pos x="15" y="15"/>
                      </a:cxn>
                      <a:cxn ang="0">
                        <a:pos x="32" y="13"/>
                      </a:cxn>
                      <a:cxn ang="0">
                        <a:pos x="34" y="30"/>
                      </a:cxn>
                      <a:cxn ang="0">
                        <a:pos x="34" y="30"/>
                      </a:cxn>
                    </a:cxnLst>
                    <a:rect l="0" t="0" r="r" b="b"/>
                    <a:pathLst>
                      <a:path w="152" h="171">
                        <a:moveTo>
                          <a:pt x="34" y="30"/>
                        </a:moveTo>
                        <a:lnTo>
                          <a:pt x="32" y="92"/>
                        </a:lnTo>
                        <a:lnTo>
                          <a:pt x="47" y="115"/>
                        </a:lnTo>
                        <a:lnTo>
                          <a:pt x="73" y="121"/>
                        </a:lnTo>
                        <a:lnTo>
                          <a:pt x="112" y="77"/>
                        </a:lnTo>
                        <a:lnTo>
                          <a:pt x="112" y="46"/>
                        </a:lnTo>
                        <a:lnTo>
                          <a:pt x="97" y="19"/>
                        </a:lnTo>
                        <a:lnTo>
                          <a:pt x="93" y="3"/>
                        </a:lnTo>
                        <a:lnTo>
                          <a:pt x="110" y="0"/>
                        </a:lnTo>
                        <a:lnTo>
                          <a:pt x="145" y="38"/>
                        </a:lnTo>
                        <a:lnTo>
                          <a:pt x="152" y="91"/>
                        </a:lnTo>
                        <a:lnTo>
                          <a:pt x="133" y="140"/>
                        </a:lnTo>
                        <a:lnTo>
                          <a:pt x="113" y="159"/>
                        </a:lnTo>
                        <a:lnTo>
                          <a:pt x="88" y="171"/>
                        </a:lnTo>
                        <a:lnTo>
                          <a:pt x="42" y="159"/>
                        </a:lnTo>
                        <a:lnTo>
                          <a:pt x="11" y="115"/>
                        </a:lnTo>
                        <a:lnTo>
                          <a:pt x="0" y="60"/>
                        </a:lnTo>
                        <a:lnTo>
                          <a:pt x="15" y="15"/>
                        </a:lnTo>
                        <a:lnTo>
                          <a:pt x="32" y="13"/>
                        </a:lnTo>
                        <a:lnTo>
                          <a:pt x="34" y="30"/>
                        </a:lnTo>
                        <a:lnTo>
                          <a:pt x="34" y="30"/>
                        </a:lnTo>
                        <a:close/>
                      </a:path>
                    </a:pathLst>
                  </a:custGeom>
                  <a:solidFill>
                    <a:srgbClr val="000000"/>
                  </a:solidFill>
                  <a:ln w="9525">
                    <a:noFill/>
                    <a:round/>
                    <a:headEnd/>
                    <a:tailEnd/>
                  </a:ln>
                </p:spPr>
                <p:txBody>
                  <a:bodyPr/>
                  <a:lstStyle/>
                  <a:p>
                    <a:pPr>
                      <a:defRPr/>
                    </a:pPr>
                    <a:endParaRPr lang="en-US">
                      <a:cs typeface="+mn-cs"/>
                    </a:endParaRPr>
                  </a:p>
                </p:txBody>
              </p:sp>
              <p:sp>
                <p:nvSpPr>
                  <p:cNvPr id="318" name="Freeform 210"/>
                  <p:cNvSpPr>
                    <a:spLocks/>
                  </p:cNvSpPr>
                  <p:nvPr/>
                </p:nvSpPr>
                <p:spPr bwMode="auto">
                  <a:xfrm>
                    <a:off x="2628" y="3678"/>
                    <a:ext cx="15" cy="13"/>
                  </a:xfrm>
                  <a:custGeom>
                    <a:avLst/>
                    <a:gdLst/>
                    <a:ahLst/>
                    <a:cxnLst>
                      <a:cxn ang="0">
                        <a:pos x="5" y="46"/>
                      </a:cxn>
                      <a:cxn ang="0">
                        <a:pos x="53" y="0"/>
                      </a:cxn>
                      <a:cxn ang="0">
                        <a:pos x="74" y="5"/>
                      </a:cxn>
                      <a:cxn ang="0">
                        <a:pos x="69" y="26"/>
                      </a:cxn>
                      <a:cxn ang="0">
                        <a:pos x="44" y="48"/>
                      </a:cxn>
                      <a:cxn ang="0">
                        <a:pos x="16" y="68"/>
                      </a:cxn>
                      <a:cxn ang="0">
                        <a:pos x="0" y="64"/>
                      </a:cxn>
                      <a:cxn ang="0">
                        <a:pos x="5" y="46"/>
                      </a:cxn>
                      <a:cxn ang="0">
                        <a:pos x="5" y="46"/>
                      </a:cxn>
                    </a:cxnLst>
                    <a:rect l="0" t="0" r="r" b="b"/>
                    <a:pathLst>
                      <a:path w="74" h="68">
                        <a:moveTo>
                          <a:pt x="5" y="46"/>
                        </a:moveTo>
                        <a:lnTo>
                          <a:pt x="53" y="0"/>
                        </a:lnTo>
                        <a:lnTo>
                          <a:pt x="74" y="5"/>
                        </a:lnTo>
                        <a:lnTo>
                          <a:pt x="69" y="26"/>
                        </a:lnTo>
                        <a:lnTo>
                          <a:pt x="44" y="48"/>
                        </a:lnTo>
                        <a:lnTo>
                          <a:pt x="16" y="68"/>
                        </a:lnTo>
                        <a:lnTo>
                          <a:pt x="0" y="64"/>
                        </a:lnTo>
                        <a:lnTo>
                          <a:pt x="5" y="46"/>
                        </a:lnTo>
                        <a:lnTo>
                          <a:pt x="5" y="46"/>
                        </a:lnTo>
                        <a:close/>
                      </a:path>
                    </a:pathLst>
                  </a:custGeom>
                  <a:solidFill>
                    <a:srgbClr val="000000"/>
                  </a:solidFill>
                  <a:ln w="9525">
                    <a:noFill/>
                    <a:round/>
                    <a:headEnd/>
                    <a:tailEnd/>
                  </a:ln>
                </p:spPr>
                <p:txBody>
                  <a:bodyPr/>
                  <a:lstStyle/>
                  <a:p>
                    <a:pPr>
                      <a:defRPr/>
                    </a:pPr>
                    <a:endParaRPr lang="en-US">
                      <a:cs typeface="+mn-cs"/>
                    </a:endParaRPr>
                  </a:p>
                </p:txBody>
              </p:sp>
              <p:sp>
                <p:nvSpPr>
                  <p:cNvPr id="319" name="Freeform 211"/>
                  <p:cNvSpPr>
                    <a:spLocks/>
                  </p:cNvSpPr>
                  <p:nvPr/>
                </p:nvSpPr>
                <p:spPr bwMode="auto">
                  <a:xfrm>
                    <a:off x="2638" y="3672"/>
                    <a:ext cx="26" cy="26"/>
                  </a:xfrm>
                  <a:custGeom>
                    <a:avLst/>
                    <a:gdLst/>
                    <a:ahLst/>
                    <a:cxnLst>
                      <a:cxn ang="0">
                        <a:pos x="17" y="121"/>
                      </a:cxn>
                      <a:cxn ang="0">
                        <a:pos x="0" y="56"/>
                      </a:cxn>
                      <a:cxn ang="0">
                        <a:pos x="10" y="23"/>
                      </a:cxn>
                      <a:cxn ang="0">
                        <a:pos x="34" y="0"/>
                      </a:cxn>
                      <a:cxn ang="0">
                        <a:pos x="66" y="14"/>
                      </a:cxn>
                      <a:cxn ang="0">
                        <a:pos x="82" y="50"/>
                      </a:cxn>
                      <a:cxn ang="0">
                        <a:pos x="103" y="84"/>
                      </a:cxn>
                      <a:cxn ang="0">
                        <a:pos x="131" y="112"/>
                      </a:cxn>
                      <a:cxn ang="0">
                        <a:pos x="131" y="130"/>
                      </a:cxn>
                      <a:cxn ang="0">
                        <a:pos x="114" y="128"/>
                      </a:cxn>
                      <a:cxn ang="0">
                        <a:pos x="58" y="54"/>
                      </a:cxn>
                      <a:cxn ang="0">
                        <a:pos x="56" y="34"/>
                      </a:cxn>
                      <a:cxn ang="0">
                        <a:pos x="44" y="22"/>
                      </a:cxn>
                      <a:cxn ang="0">
                        <a:pos x="27" y="61"/>
                      </a:cxn>
                      <a:cxn ang="0">
                        <a:pos x="42" y="106"/>
                      </a:cxn>
                      <a:cxn ang="0">
                        <a:pos x="36" y="127"/>
                      </a:cxn>
                      <a:cxn ang="0">
                        <a:pos x="17" y="121"/>
                      </a:cxn>
                      <a:cxn ang="0">
                        <a:pos x="17" y="121"/>
                      </a:cxn>
                    </a:cxnLst>
                    <a:rect l="0" t="0" r="r" b="b"/>
                    <a:pathLst>
                      <a:path w="131" h="130">
                        <a:moveTo>
                          <a:pt x="17" y="121"/>
                        </a:moveTo>
                        <a:lnTo>
                          <a:pt x="0" y="56"/>
                        </a:lnTo>
                        <a:lnTo>
                          <a:pt x="10" y="23"/>
                        </a:lnTo>
                        <a:lnTo>
                          <a:pt x="34" y="0"/>
                        </a:lnTo>
                        <a:lnTo>
                          <a:pt x="66" y="14"/>
                        </a:lnTo>
                        <a:lnTo>
                          <a:pt x="82" y="50"/>
                        </a:lnTo>
                        <a:lnTo>
                          <a:pt x="103" y="84"/>
                        </a:lnTo>
                        <a:lnTo>
                          <a:pt x="131" y="112"/>
                        </a:lnTo>
                        <a:lnTo>
                          <a:pt x="131" y="130"/>
                        </a:lnTo>
                        <a:lnTo>
                          <a:pt x="114" y="128"/>
                        </a:lnTo>
                        <a:lnTo>
                          <a:pt x="58" y="54"/>
                        </a:lnTo>
                        <a:lnTo>
                          <a:pt x="56" y="34"/>
                        </a:lnTo>
                        <a:lnTo>
                          <a:pt x="44" y="22"/>
                        </a:lnTo>
                        <a:lnTo>
                          <a:pt x="27" y="61"/>
                        </a:lnTo>
                        <a:lnTo>
                          <a:pt x="42" y="106"/>
                        </a:lnTo>
                        <a:lnTo>
                          <a:pt x="36" y="127"/>
                        </a:lnTo>
                        <a:lnTo>
                          <a:pt x="17" y="121"/>
                        </a:lnTo>
                        <a:lnTo>
                          <a:pt x="17" y="121"/>
                        </a:lnTo>
                        <a:close/>
                      </a:path>
                    </a:pathLst>
                  </a:custGeom>
                  <a:solidFill>
                    <a:srgbClr val="000000"/>
                  </a:solidFill>
                  <a:ln w="9525">
                    <a:noFill/>
                    <a:round/>
                    <a:headEnd/>
                    <a:tailEnd/>
                  </a:ln>
                </p:spPr>
                <p:txBody>
                  <a:bodyPr/>
                  <a:lstStyle/>
                  <a:p>
                    <a:pPr>
                      <a:defRPr/>
                    </a:pPr>
                    <a:endParaRPr lang="en-US">
                      <a:cs typeface="+mn-cs"/>
                    </a:endParaRPr>
                  </a:p>
                </p:txBody>
              </p:sp>
              <p:sp>
                <p:nvSpPr>
                  <p:cNvPr id="320" name="Freeform 212"/>
                  <p:cNvSpPr>
                    <a:spLocks/>
                  </p:cNvSpPr>
                  <p:nvPr/>
                </p:nvSpPr>
                <p:spPr bwMode="auto">
                  <a:xfrm>
                    <a:off x="2637" y="3572"/>
                    <a:ext cx="47" cy="47"/>
                  </a:xfrm>
                  <a:custGeom>
                    <a:avLst/>
                    <a:gdLst/>
                    <a:ahLst/>
                    <a:cxnLst>
                      <a:cxn ang="0">
                        <a:pos x="118" y="27"/>
                      </a:cxn>
                      <a:cxn ang="0">
                        <a:pos x="85" y="88"/>
                      </a:cxn>
                      <a:cxn ang="0">
                        <a:pos x="30" y="117"/>
                      </a:cxn>
                      <a:cxn ang="0">
                        <a:pos x="69" y="143"/>
                      </a:cxn>
                      <a:cxn ang="0">
                        <a:pos x="67" y="192"/>
                      </a:cxn>
                      <a:cxn ang="0">
                        <a:pos x="107" y="171"/>
                      </a:cxn>
                      <a:cxn ang="0">
                        <a:pos x="149" y="201"/>
                      </a:cxn>
                      <a:cxn ang="0">
                        <a:pos x="152" y="153"/>
                      </a:cxn>
                      <a:cxn ang="0">
                        <a:pos x="164" y="136"/>
                      </a:cxn>
                      <a:cxn ang="0">
                        <a:pos x="209" y="116"/>
                      </a:cxn>
                      <a:cxn ang="0">
                        <a:pos x="158" y="97"/>
                      </a:cxn>
                      <a:cxn ang="0">
                        <a:pos x="152" y="81"/>
                      </a:cxn>
                      <a:cxn ang="0">
                        <a:pos x="168" y="75"/>
                      </a:cxn>
                      <a:cxn ang="0">
                        <a:pos x="237" y="106"/>
                      </a:cxn>
                      <a:cxn ang="0">
                        <a:pos x="237" y="131"/>
                      </a:cxn>
                      <a:cxn ang="0">
                        <a:pos x="208" y="148"/>
                      </a:cxn>
                      <a:cxn ang="0">
                        <a:pos x="175" y="155"/>
                      </a:cxn>
                      <a:cxn ang="0">
                        <a:pos x="173" y="226"/>
                      </a:cxn>
                      <a:cxn ang="0">
                        <a:pos x="157" y="235"/>
                      </a:cxn>
                      <a:cxn ang="0">
                        <a:pos x="108" y="190"/>
                      </a:cxn>
                      <a:cxn ang="0">
                        <a:pos x="82" y="213"/>
                      </a:cxn>
                      <a:cxn ang="0">
                        <a:pos x="50" y="230"/>
                      </a:cxn>
                      <a:cxn ang="0">
                        <a:pos x="34" y="229"/>
                      </a:cxn>
                      <a:cxn ang="0">
                        <a:pos x="31" y="216"/>
                      </a:cxn>
                      <a:cxn ang="0">
                        <a:pos x="38" y="181"/>
                      </a:cxn>
                      <a:cxn ang="0">
                        <a:pos x="48" y="157"/>
                      </a:cxn>
                      <a:cxn ang="0">
                        <a:pos x="8" y="127"/>
                      </a:cxn>
                      <a:cxn ang="0">
                        <a:pos x="0" y="113"/>
                      </a:cxn>
                      <a:cxn ang="0">
                        <a:pos x="11" y="102"/>
                      </a:cxn>
                      <a:cxn ang="0">
                        <a:pos x="64" y="80"/>
                      </a:cxn>
                      <a:cxn ang="0">
                        <a:pos x="83" y="42"/>
                      </a:cxn>
                      <a:cxn ang="0">
                        <a:pos x="100" y="11"/>
                      </a:cxn>
                      <a:cxn ang="0">
                        <a:pos x="121" y="0"/>
                      </a:cxn>
                      <a:cxn ang="0">
                        <a:pos x="145" y="59"/>
                      </a:cxn>
                      <a:cxn ang="0">
                        <a:pos x="135" y="73"/>
                      </a:cxn>
                      <a:cxn ang="0">
                        <a:pos x="122" y="63"/>
                      </a:cxn>
                      <a:cxn ang="0">
                        <a:pos x="118" y="27"/>
                      </a:cxn>
                      <a:cxn ang="0">
                        <a:pos x="118" y="27"/>
                      </a:cxn>
                    </a:cxnLst>
                    <a:rect l="0" t="0" r="r" b="b"/>
                    <a:pathLst>
                      <a:path w="237" h="235">
                        <a:moveTo>
                          <a:pt x="118" y="27"/>
                        </a:moveTo>
                        <a:lnTo>
                          <a:pt x="85" y="88"/>
                        </a:lnTo>
                        <a:lnTo>
                          <a:pt x="30" y="117"/>
                        </a:lnTo>
                        <a:lnTo>
                          <a:pt x="69" y="143"/>
                        </a:lnTo>
                        <a:lnTo>
                          <a:pt x="67" y="192"/>
                        </a:lnTo>
                        <a:lnTo>
                          <a:pt x="107" y="171"/>
                        </a:lnTo>
                        <a:lnTo>
                          <a:pt x="149" y="201"/>
                        </a:lnTo>
                        <a:lnTo>
                          <a:pt x="152" y="153"/>
                        </a:lnTo>
                        <a:lnTo>
                          <a:pt x="164" y="136"/>
                        </a:lnTo>
                        <a:lnTo>
                          <a:pt x="209" y="116"/>
                        </a:lnTo>
                        <a:lnTo>
                          <a:pt x="158" y="97"/>
                        </a:lnTo>
                        <a:lnTo>
                          <a:pt x="152" y="81"/>
                        </a:lnTo>
                        <a:lnTo>
                          <a:pt x="168" y="75"/>
                        </a:lnTo>
                        <a:lnTo>
                          <a:pt x="237" y="106"/>
                        </a:lnTo>
                        <a:lnTo>
                          <a:pt x="237" y="131"/>
                        </a:lnTo>
                        <a:lnTo>
                          <a:pt x="208" y="148"/>
                        </a:lnTo>
                        <a:lnTo>
                          <a:pt x="175" y="155"/>
                        </a:lnTo>
                        <a:lnTo>
                          <a:pt x="173" y="226"/>
                        </a:lnTo>
                        <a:lnTo>
                          <a:pt x="157" y="235"/>
                        </a:lnTo>
                        <a:lnTo>
                          <a:pt x="108" y="190"/>
                        </a:lnTo>
                        <a:lnTo>
                          <a:pt x="82" y="213"/>
                        </a:lnTo>
                        <a:lnTo>
                          <a:pt x="50" y="230"/>
                        </a:lnTo>
                        <a:lnTo>
                          <a:pt x="34" y="229"/>
                        </a:lnTo>
                        <a:lnTo>
                          <a:pt x="31" y="216"/>
                        </a:lnTo>
                        <a:lnTo>
                          <a:pt x="38" y="181"/>
                        </a:lnTo>
                        <a:lnTo>
                          <a:pt x="48" y="157"/>
                        </a:lnTo>
                        <a:lnTo>
                          <a:pt x="8" y="127"/>
                        </a:lnTo>
                        <a:lnTo>
                          <a:pt x="0" y="113"/>
                        </a:lnTo>
                        <a:lnTo>
                          <a:pt x="11" y="102"/>
                        </a:lnTo>
                        <a:lnTo>
                          <a:pt x="64" y="80"/>
                        </a:lnTo>
                        <a:lnTo>
                          <a:pt x="83" y="42"/>
                        </a:lnTo>
                        <a:lnTo>
                          <a:pt x="100" y="11"/>
                        </a:lnTo>
                        <a:lnTo>
                          <a:pt x="121" y="0"/>
                        </a:lnTo>
                        <a:lnTo>
                          <a:pt x="145" y="59"/>
                        </a:lnTo>
                        <a:lnTo>
                          <a:pt x="135" y="73"/>
                        </a:lnTo>
                        <a:lnTo>
                          <a:pt x="122" y="63"/>
                        </a:lnTo>
                        <a:lnTo>
                          <a:pt x="118" y="27"/>
                        </a:lnTo>
                        <a:lnTo>
                          <a:pt x="118" y="27"/>
                        </a:lnTo>
                        <a:close/>
                      </a:path>
                    </a:pathLst>
                  </a:custGeom>
                  <a:solidFill>
                    <a:srgbClr val="000000"/>
                  </a:solidFill>
                  <a:ln w="9525">
                    <a:noFill/>
                    <a:round/>
                    <a:headEnd/>
                    <a:tailEnd/>
                  </a:ln>
                </p:spPr>
                <p:txBody>
                  <a:bodyPr/>
                  <a:lstStyle/>
                  <a:p>
                    <a:pPr>
                      <a:defRPr/>
                    </a:pPr>
                    <a:endParaRPr lang="en-US">
                      <a:cs typeface="+mn-cs"/>
                    </a:endParaRPr>
                  </a:p>
                </p:txBody>
              </p:sp>
              <p:sp>
                <p:nvSpPr>
                  <p:cNvPr id="321" name="Freeform 213"/>
                  <p:cNvSpPr>
                    <a:spLocks/>
                  </p:cNvSpPr>
                  <p:nvPr/>
                </p:nvSpPr>
                <p:spPr bwMode="auto">
                  <a:xfrm>
                    <a:off x="2598" y="3551"/>
                    <a:ext cx="23" cy="20"/>
                  </a:xfrm>
                  <a:custGeom>
                    <a:avLst/>
                    <a:gdLst/>
                    <a:ahLst/>
                    <a:cxnLst>
                      <a:cxn ang="0">
                        <a:pos x="37" y="20"/>
                      </a:cxn>
                      <a:cxn ang="0">
                        <a:pos x="31" y="53"/>
                      </a:cxn>
                      <a:cxn ang="0">
                        <a:pos x="89" y="53"/>
                      </a:cxn>
                      <a:cxn ang="0">
                        <a:pos x="114" y="74"/>
                      </a:cxn>
                      <a:cxn ang="0">
                        <a:pos x="111" y="92"/>
                      </a:cxn>
                      <a:cxn ang="0">
                        <a:pos x="92" y="101"/>
                      </a:cxn>
                      <a:cxn ang="0">
                        <a:pos x="13" y="77"/>
                      </a:cxn>
                      <a:cxn ang="0">
                        <a:pos x="0" y="36"/>
                      </a:cxn>
                      <a:cxn ang="0">
                        <a:pos x="8" y="15"/>
                      </a:cxn>
                      <a:cxn ang="0">
                        <a:pos x="23" y="0"/>
                      </a:cxn>
                      <a:cxn ang="0">
                        <a:pos x="40" y="4"/>
                      </a:cxn>
                      <a:cxn ang="0">
                        <a:pos x="37" y="20"/>
                      </a:cxn>
                      <a:cxn ang="0">
                        <a:pos x="37" y="20"/>
                      </a:cxn>
                    </a:cxnLst>
                    <a:rect l="0" t="0" r="r" b="b"/>
                    <a:pathLst>
                      <a:path w="114" h="101">
                        <a:moveTo>
                          <a:pt x="37" y="20"/>
                        </a:moveTo>
                        <a:lnTo>
                          <a:pt x="31" y="53"/>
                        </a:lnTo>
                        <a:lnTo>
                          <a:pt x="89" y="53"/>
                        </a:lnTo>
                        <a:lnTo>
                          <a:pt x="114" y="74"/>
                        </a:lnTo>
                        <a:lnTo>
                          <a:pt x="111" y="92"/>
                        </a:lnTo>
                        <a:lnTo>
                          <a:pt x="92" y="101"/>
                        </a:lnTo>
                        <a:lnTo>
                          <a:pt x="13" y="77"/>
                        </a:lnTo>
                        <a:lnTo>
                          <a:pt x="0" y="36"/>
                        </a:lnTo>
                        <a:lnTo>
                          <a:pt x="8" y="15"/>
                        </a:lnTo>
                        <a:lnTo>
                          <a:pt x="23" y="0"/>
                        </a:lnTo>
                        <a:lnTo>
                          <a:pt x="40" y="4"/>
                        </a:lnTo>
                        <a:lnTo>
                          <a:pt x="37" y="20"/>
                        </a:lnTo>
                        <a:lnTo>
                          <a:pt x="37" y="20"/>
                        </a:lnTo>
                        <a:close/>
                      </a:path>
                    </a:pathLst>
                  </a:custGeom>
                  <a:solidFill>
                    <a:srgbClr val="000000"/>
                  </a:solidFill>
                  <a:ln w="9525">
                    <a:noFill/>
                    <a:round/>
                    <a:headEnd/>
                    <a:tailEnd/>
                  </a:ln>
                </p:spPr>
                <p:txBody>
                  <a:bodyPr/>
                  <a:lstStyle/>
                  <a:p>
                    <a:pPr>
                      <a:defRPr/>
                    </a:pPr>
                    <a:endParaRPr lang="en-US">
                      <a:cs typeface="+mn-cs"/>
                    </a:endParaRPr>
                  </a:p>
                </p:txBody>
              </p:sp>
              <p:sp>
                <p:nvSpPr>
                  <p:cNvPr id="322" name="Freeform 214"/>
                  <p:cNvSpPr>
                    <a:spLocks/>
                  </p:cNvSpPr>
                  <p:nvPr/>
                </p:nvSpPr>
                <p:spPr bwMode="auto">
                  <a:xfrm>
                    <a:off x="2676" y="3700"/>
                    <a:ext cx="28" cy="22"/>
                  </a:xfrm>
                  <a:custGeom>
                    <a:avLst/>
                    <a:gdLst/>
                    <a:ahLst/>
                    <a:cxnLst>
                      <a:cxn ang="0">
                        <a:pos x="36" y="18"/>
                      </a:cxn>
                      <a:cxn ang="0">
                        <a:pos x="28" y="50"/>
                      </a:cxn>
                      <a:cxn ang="0">
                        <a:pos x="36" y="63"/>
                      </a:cxn>
                      <a:cxn ang="0">
                        <a:pos x="82" y="59"/>
                      </a:cxn>
                      <a:cxn ang="0">
                        <a:pos x="122" y="45"/>
                      </a:cxn>
                      <a:cxn ang="0">
                        <a:pos x="139" y="42"/>
                      </a:cxn>
                      <a:cxn ang="0">
                        <a:pos x="141" y="59"/>
                      </a:cxn>
                      <a:cxn ang="0">
                        <a:pos x="122" y="87"/>
                      </a:cxn>
                      <a:cxn ang="0">
                        <a:pos x="94" y="107"/>
                      </a:cxn>
                      <a:cxn ang="0">
                        <a:pos x="83" y="108"/>
                      </a:cxn>
                      <a:cxn ang="0">
                        <a:pos x="12" y="81"/>
                      </a:cxn>
                      <a:cxn ang="0">
                        <a:pos x="0" y="49"/>
                      </a:cxn>
                      <a:cxn ang="0">
                        <a:pos x="12" y="6"/>
                      </a:cxn>
                      <a:cxn ang="0">
                        <a:pos x="29" y="0"/>
                      </a:cxn>
                      <a:cxn ang="0">
                        <a:pos x="36" y="18"/>
                      </a:cxn>
                      <a:cxn ang="0">
                        <a:pos x="36" y="18"/>
                      </a:cxn>
                    </a:cxnLst>
                    <a:rect l="0" t="0" r="r" b="b"/>
                    <a:pathLst>
                      <a:path w="141" h="108">
                        <a:moveTo>
                          <a:pt x="36" y="18"/>
                        </a:moveTo>
                        <a:lnTo>
                          <a:pt x="28" y="50"/>
                        </a:lnTo>
                        <a:lnTo>
                          <a:pt x="36" y="63"/>
                        </a:lnTo>
                        <a:lnTo>
                          <a:pt x="82" y="59"/>
                        </a:lnTo>
                        <a:lnTo>
                          <a:pt x="122" y="45"/>
                        </a:lnTo>
                        <a:lnTo>
                          <a:pt x="139" y="42"/>
                        </a:lnTo>
                        <a:lnTo>
                          <a:pt x="141" y="59"/>
                        </a:lnTo>
                        <a:lnTo>
                          <a:pt x="122" y="87"/>
                        </a:lnTo>
                        <a:lnTo>
                          <a:pt x="94" y="107"/>
                        </a:lnTo>
                        <a:lnTo>
                          <a:pt x="83" y="108"/>
                        </a:lnTo>
                        <a:lnTo>
                          <a:pt x="12" y="81"/>
                        </a:lnTo>
                        <a:lnTo>
                          <a:pt x="0" y="49"/>
                        </a:lnTo>
                        <a:lnTo>
                          <a:pt x="12" y="6"/>
                        </a:lnTo>
                        <a:lnTo>
                          <a:pt x="29" y="0"/>
                        </a:lnTo>
                        <a:lnTo>
                          <a:pt x="36" y="18"/>
                        </a:lnTo>
                        <a:lnTo>
                          <a:pt x="36" y="18"/>
                        </a:lnTo>
                        <a:close/>
                      </a:path>
                    </a:pathLst>
                  </a:custGeom>
                  <a:solidFill>
                    <a:srgbClr val="000000"/>
                  </a:solidFill>
                  <a:ln w="9525">
                    <a:noFill/>
                    <a:round/>
                    <a:headEnd/>
                    <a:tailEnd/>
                  </a:ln>
                </p:spPr>
                <p:txBody>
                  <a:bodyPr/>
                  <a:lstStyle/>
                  <a:p>
                    <a:pPr>
                      <a:defRPr/>
                    </a:pPr>
                    <a:endParaRPr lang="en-US">
                      <a:cs typeface="+mn-cs"/>
                    </a:endParaRPr>
                  </a:p>
                </p:txBody>
              </p:sp>
              <p:sp>
                <p:nvSpPr>
                  <p:cNvPr id="323" name="Freeform 215"/>
                  <p:cNvSpPr>
                    <a:spLocks/>
                  </p:cNvSpPr>
                  <p:nvPr/>
                </p:nvSpPr>
                <p:spPr bwMode="auto">
                  <a:xfrm>
                    <a:off x="2800" y="3549"/>
                    <a:ext cx="23" cy="19"/>
                  </a:xfrm>
                  <a:custGeom>
                    <a:avLst/>
                    <a:gdLst/>
                    <a:ahLst/>
                    <a:cxnLst>
                      <a:cxn ang="0">
                        <a:pos x="33" y="16"/>
                      </a:cxn>
                      <a:cxn ang="0">
                        <a:pos x="29" y="29"/>
                      </a:cxn>
                      <a:cxn ang="0">
                        <a:pos x="33" y="40"/>
                      </a:cxn>
                      <a:cxn ang="0">
                        <a:pos x="84" y="43"/>
                      </a:cxn>
                      <a:cxn ang="0">
                        <a:pos x="113" y="53"/>
                      </a:cxn>
                      <a:cxn ang="0">
                        <a:pos x="107" y="69"/>
                      </a:cxn>
                      <a:cxn ang="0">
                        <a:pos x="89" y="82"/>
                      </a:cxn>
                      <a:cxn ang="0">
                        <a:pos x="47" y="94"/>
                      </a:cxn>
                      <a:cxn ang="0">
                        <a:pos x="9" y="84"/>
                      </a:cxn>
                      <a:cxn ang="0">
                        <a:pos x="0" y="46"/>
                      </a:cxn>
                      <a:cxn ang="0">
                        <a:pos x="10" y="7"/>
                      </a:cxn>
                      <a:cxn ang="0">
                        <a:pos x="26" y="0"/>
                      </a:cxn>
                      <a:cxn ang="0">
                        <a:pos x="33" y="16"/>
                      </a:cxn>
                      <a:cxn ang="0">
                        <a:pos x="33" y="16"/>
                      </a:cxn>
                    </a:cxnLst>
                    <a:rect l="0" t="0" r="r" b="b"/>
                    <a:pathLst>
                      <a:path w="113" h="94">
                        <a:moveTo>
                          <a:pt x="33" y="16"/>
                        </a:moveTo>
                        <a:lnTo>
                          <a:pt x="29" y="29"/>
                        </a:lnTo>
                        <a:lnTo>
                          <a:pt x="33" y="40"/>
                        </a:lnTo>
                        <a:lnTo>
                          <a:pt x="84" y="43"/>
                        </a:lnTo>
                        <a:lnTo>
                          <a:pt x="113" y="53"/>
                        </a:lnTo>
                        <a:lnTo>
                          <a:pt x="107" y="69"/>
                        </a:lnTo>
                        <a:lnTo>
                          <a:pt x="89" y="82"/>
                        </a:lnTo>
                        <a:lnTo>
                          <a:pt x="47" y="94"/>
                        </a:lnTo>
                        <a:lnTo>
                          <a:pt x="9" y="84"/>
                        </a:lnTo>
                        <a:lnTo>
                          <a:pt x="0" y="46"/>
                        </a:lnTo>
                        <a:lnTo>
                          <a:pt x="10" y="7"/>
                        </a:lnTo>
                        <a:lnTo>
                          <a:pt x="26" y="0"/>
                        </a:lnTo>
                        <a:lnTo>
                          <a:pt x="33" y="16"/>
                        </a:lnTo>
                        <a:lnTo>
                          <a:pt x="33" y="16"/>
                        </a:lnTo>
                        <a:close/>
                      </a:path>
                    </a:pathLst>
                  </a:custGeom>
                  <a:solidFill>
                    <a:srgbClr val="000000"/>
                  </a:solidFill>
                  <a:ln w="9525">
                    <a:noFill/>
                    <a:round/>
                    <a:headEnd/>
                    <a:tailEnd/>
                  </a:ln>
                </p:spPr>
                <p:txBody>
                  <a:bodyPr/>
                  <a:lstStyle/>
                  <a:p>
                    <a:pPr>
                      <a:defRPr/>
                    </a:pPr>
                    <a:endParaRPr lang="en-US">
                      <a:cs typeface="+mn-cs"/>
                    </a:endParaRPr>
                  </a:p>
                </p:txBody>
              </p:sp>
              <p:sp>
                <p:nvSpPr>
                  <p:cNvPr id="324" name="Freeform 216"/>
                  <p:cNvSpPr>
                    <a:spLocks/>
                  </p:cNvSpPr>
                  <p:nvPr/>
                </p:nvSpPr>
                <p:spPr bwMode="auto">
                  <a:xfrm>
                    <a:off x="2491" y="3424"/>
                    <a:ext cx="66" cy="47"/>
                  </a:xfrm>
                  <a:custGeom>
                    <a:avLst/>
                    <a:gdLst/>
                    <a:ahLst/>
                    <a:cxnLst>
                      <a:cxn ang="0">
                        <a:pos x="17" y="229"/>
                      </a:cxn>
                      <a:cxn ang="0">
                        <a:pos x="0" y="195"/>
                      </a:cxn>
                      <a:cxn ang="0">
                        <a:pos x="4" y="151"/>
                      </a:cxn>
                      <a:cxn ang="0">
                        <a:pos x="27" y="103"/>
                      </a:cxn>
                      <a:cxn ang="0">
                        <a:pos x="67" y="58"/>
                      </a:cxn>
                      <a:cxn ang="0">
                        <a:pos x="91" y="37"/>
                      </a:cxn>
                      <a:cxn ang="0">
                        <a:pos x="119" y="21"/>
                      </a:cxn>
                      <a:cxn ang="0">
                        <a:pos x="180" y="0"/>
                      </a:cxn>
                      <a:cxn ang="0">
                        <a:pos x="249" y="5"/>
                      </a:cxn>
                      <a:cxn ang="0">
                        <a:pos x="322" y="38"/>
                      </a:cxn>
                      <a:cxn ang="0">
                        <a:pos x="332" y="66"/>
                      </a:cxn>
                      <a:cxn ang="0">
                        <a:pos x="323" y="78"/>
                      </a:cxn>
                      <a:cxn ang="0">
                        <a:pos x="306" y="80"/>
                      </a:cxn>
                      <a:cxn ang="0">
                        <a:pos x="255" y="65"/>
                      </a:cxn>
                      <a:cxn ang="0">
                        <a:pos x="202" y="51"/>
                      </a:cxn>
                      <a:cxn ang="0">
                        <a:pos x="98" y="81"/>
                      </a:cxn>
                      <a:cxn ang="0">
                        <a:pos x="57" y="117"/>
                      </a:cxn>
                      <a:cxn ang="0">
                        <a:pos x="37" y="166"/>
                      </a:cxn>
                      <a:cxn ang="0">
                        <a:pos x="42" y="215"/>
                      </a:cxn>
                      <a:cxn ang="0">
                        <a:pos x="39" y="236"/>
                      </a:cxn>
                      <a:cxn ang="0">
                        <a:pos x="17" y="229"/>
                      </a:cxn>
                      <a:cxn ang="0">
                        <a:pos x="17" y="229"/>
                      </a:cxn>
                    </a:cxnLst>
                    <a:rect l="0" t="0" r="r" b="b"/>
                    <a:pathLst>
                      <a:path w="332" h="236">
                        <a:moveTo>
                          <a:pt x="17" y="229"/>
                        </a:moveTo>
                        <a:lnTo>
                          <a:pt x="0" y="195"/>
                        </a:lnTo>
                        <a:lnTo>
                          <a:pt x="4" y="151"/>
                        </a:lnTo>
                        <a:lnTo>
                          <a:pt x="27" y="103"/>
                        </a:lnTo>
                        <a:lnTo>
                          <a:pt x="67" y="58"/>
                        </a:lnTo>
                        <a:lnTo>
                          <a:pt x="91" y="37"/>
                        </a:lnTo>
                        <a:lnTo>
                          <a:pt x="119" y="21"/>
                        </a:lnTo>
                        <a:lnTo>
                          <a:pt x="180" y="0"/>
                        </a:lnTo>
                        <a:lnTo>
                          <a:pt x="249" y="5"/>
                        </a:lnTo>
                        <a:lnTo>
                          <a:pt x="322" y="38"/>
                        </a:lnTo>
                        <a:lnTo>
                          <a:pt x="332" y="66"/>
                        </a:lnTo>
                        <a:lnTo>
                          <a:pt x="323" y="78"/>
                        </a:lnTo>
                        <a:lnTo>
                          <a:pt x="306" y="80"/>
                        </a:lnTo>
                        <a:lnTo>
                          <a:pt x="255" y="65"/>
                        </a:lnTo>
                        <a:lnTo>
                          <a:pt x="202" y="51"/>
                        </a:lnTo>
                        <a:lnTo>
                          <a:pt x="98" y="81"/>
                        </a:lnTo>
                        <a:lnTo>
                          <a:pt x="57" y="117"/>
                        </a:lnTo>
                        <a:lnTo>
                          <a:pt x="37" y="166"/>
                        </a:lnTo>
                        <a:lnTo>
                          <a:pt x="42" y="215"/>
                        </a:lnTo>
                        <a:lnTo>
                          <a:pt x="39" y="236"/>
                        </a:lnTo>
                        <a:lnTo>
                          <a:pt x="17" y="229"/>
                        </a:lnTo>
                        <a:lnTo>
                          <a:pt x="17" y="229"/>
                        </a:lnTo>
                        <a:close/>
                      </a:path>
                    </a:pathLst>
                  </a:custGeom>
                  <a:solidFill>
                    <a:srgbClr val="000000"/>
                  </a:solidFill>
                  <a:ln w="9525">
                    <a:noFill/>
                    <a:round/>
                    <a:headEnd/>
                    <a:tailEnd/>
                  </a:ln>
                </p:spPr>
                <p:txBody>
                  <a:bodyPr/>
                  <a:lstStyle/>
                  <a:p>
                    <a:pPr>
                      <a:defRPr/>
                    </a:pPr>
                    <a:endParaRPr lang="en-US">
                      <a:cs typeface="+mn-cs"/>
                    </a:endParaRPr>
                  </a:p>
                </p:txBody>
              </p:sp>
              <p:sp>
                <p:nvSpPr>
                  <p:cNvPr id="325" name="Freeform 217"/>
                  <p:cNvSpPr>
                    <a:spLocks/>
                  </p:cNvSpPr>
                  <p:nvPr/>
                </p:nvSpPr>
                <p:spPr bwMode="auto">
                  <a:xfrm>
                    <a:off x="2644" y="3469"/>
                    <a:ext cx="5" cy="5"/>
                  </a:xfrm>
                  <a:custGeom>
                    <a:avLst/>
                    <a:gdLst/>
                    <a:ahLst/>
                    <a:cxnLst>
                      <a:cxn ang="0">
                        <a:pos x="0" y="13"/>
                      </a:cxn>
                      <a:cxn ang="0">
                        <a:pos x="13" y="0"/>
                      </a:cxn>
                      <a:cxn ang="0">
                        <a:pos x="25" y="13"/>
                      </a:cxn>
                      <a:cxn ang="0">
                        <a:pos x="13" y="25"/>
                      </a:cxn>
                      <a:cxn ang="0">
                        <a:pos x="0" y="13"/>
                      </a:cxn>
                      <a:cxn ang="0">
                        <a:pos x="0" y="13"/>
                      </a:cxn>
                    </a:cxnLst>
                    <a:rect l="0" t="0" r="r" b="b"/>
                    <a:pathLst>
                      <a:path w="25" h="25">
                        <a:moveTo>
                          <a:pt x="0" y="13"/>
                        </a:moveTo>
                        <a:lnTo>
                          <a:pt x="13" y="0"/>
                        </a:lnTo>
                        <a:lnTo>
                          <a:pt x="25" y="13"/>
                        </a:lnTo>
                        <a:lnTo>
                          <a:pt x="13" y="25"/>
                        </a:lnTo>
                        <a:lnTo>
                          <a:pt x="0" y="13"/>
                        </a:lnTo>
                        <a:lnTo>
                          <a:pt x="0" y="13"/>
                        </a:lnTo>
                        <a:close/>
                      </a:path>
                    </a:pathLst>
                  </a:custGeom>
                  <a:solidFill>
                    <a:srgbClr val="000000"/>
                  </a:solidFill>
                  <a:ln w="9525">
                    <a:noFill/>
                    <a:round/>
                    <a:headEnd/>
                    <a:tailEnd/>
                  </a:ln>
                </p:spPr>
                <p:txBody>
                  <a:bodyPr/>
                  <a:lstStyle/>
                  <a:p>
                    <a:pPr>
                      <a:defRPr/>
                    </a:pPr>
                    <a:endParaRPr lang="en-US">
                      <a:cs typeface="+mn-cs"/>
                    </a:endParaRPr>
                  </a:p>
                </p:txBody>
              </p:sp>
              <p:sp>
                <p:nvSpPr>
                  <p:cNvPr id="326" name="Freeform 218"/>
                  <p:cNvSpPr>
                    <a:spLocks/>
                  </p:cNvSpPr>
                  <p:nvPr/>
                </p:nvSpPr>
                <p:spPr bwMode="auto">
                  <a:xfrm>
                    <a:off x="2652" y="3469"/>
                    <a:ext cx="4" cy="4"/>
                  </a:xfrm>
                  <a:custGeom>
                    <a:avLst/>
                    <a:gdLst/>
                    <a:ahLst/>
                    <a:cxnLst>
                      <a:cxn ang="0">
                        <a:pos x="0" y="13"/>
                      </a:cxn>
                      <a:cxn ang="0">
                        <a:pos x="11" y="0"/>
                      </a:cxn>
                      <a:cxn ang="0">
                        <a:pos x="24" y="13"/>
                      </a:cxn>
                      <a:cxn ang="0">
                        <a:pos x="11" y="24"/>
                      </a:cxn>
                      <a:cxn ang="0">
                        <a:pos x="0" y="13"/>
                      </a:cxn>
                      <a:cxn ang="0">
                        <a:pos x="0" y="13"/>
                      </a:cxn>
                    </a:cxnLst>
                    <a:rect l="0" t="0" r="r" b="b"/>
                    <a:pathLst>
                      <a:path w="24" h="24">
                        <a:moveTo>
                          <a:pt x="0" y="13"/>
                        </a:moveTo>
                        <a:lnTo>
                          <a:pt x="11" y="0"/>
                        </a:lnTo>
                        <a:lnTo>
                          <a:pt x="24" y="13"/>
                        </a:lnTo>
                        <a:lnTo>
                          <a:pt x="11" y="24"/>
                        </a:lnTo>
                        <a:lnTo>
                          <a:pt x="0" y="13"/>
                        </a:lnTo>
                        <a:lnTo>
                          <a:pt x="0" y="13"/>
                        </a:lnTo>
                        <a:close/>
                      </a:path>
                    </a:pathLst>
                  </a:custGeom>
                  <a:solidFill>
                    <a:srgbClr val="000000"/>
                  </a:solidFill>
                  <a:ln w="9525">
                    <a:noFill/>
                    <a:round/>
                    <a:headEnd/>
                    <a:tailEnd/>
                  </a:ln>
                </p:spPr>
                <p:txBody>
                  <a:bodyPr/>
                  <a:lstStyle/>
                  <a:p>
                    <a:pPr>
                      <a:defRPr/>
                    </a:pPr>
                    <a:endParaRPr lang="en-US">
                      <a:cs typeface="+mn-cs"/>
                    </a:endParaRPr>
                  </a:p>
                </p:txBody>
              </p:sp>
              <p:sp>
                <p:nvSpPr>
                  <p:cNvPr id="327" name="Freeform 219"/>
                  <p:cNvSpPr>
                    <a:spLocks/>
                  </p:cNvSpPr>
                  <p:nvPr/>
                </p:nvSpPr>
                <p:spPr bwMode="auto">
                  <a:xfrm>
                    <a:off x="2660" y="3468"/>
                    <a:ext cx="5" cy="5"/>
                  </a:xfrm>
                  <a:custGeom>
                    <a:avLst/>
                    <a:gdLst/>
                    <a:ahLst/>
                    <a:cxnLst>
                      <a:cxn ang="0">
                        <a:pos x="0" y="12"/>
                      </a:cxn>
                      <a:cxn ang="0">
                        <a:pos x="13" y="0"/>
                      </a:cxn>
                      <a:cxn ang="0">
                        <a:pos x="25" y="12"/>
                      </a:cxn>
                      <a:cxn ang="0">
                        <a:pos x="13" y="24"/>
                      </a:cxn>
                      <a:cxn ang="0">
                        <a:pos x="0" y="12"/>
                      </a:cxn>
                      <a:cxn ang="0">
                        <a:pos x="0" y="12"/>
                      </a:cxn>
                    </a:cxnLst>
                    <a:rect l="0" t="0" r="r" b="b"/>
                    <a:pathLst>
                      <a:path w="25" h="24">
                        <a:moveTo>
                          <a:pt x="0" y="12"/>
                        </a:moveTo>
                        <a:lnTo>
                          <a:pt x="13" y="0"/>
                        </a:lnTo>
                        <a:lnTo>
                          <a:pt x="25" y="12"/>
                        </a:lnTo>
                        <a:lnTo>
                          <a:pt x="13" y="24"/>
                        </a:lnTo>
                        <a:lnTo>
                          <a:pt x="0" y="12"/>
                        </a:lnTo>
                        <a:lnTo>
                          <a:pt x="0" y="12"/>
                        </a:lnTo>
                        <a:close/>
                      </a:path>
                    </a:pathLst>
                  </a:custGeom>
                  <a:solidFill>
                    <a:srgbClr val="000000"/>
                  </a:solidFill>
                  <a:ln w="9525">
                    <a:noFill/>
                    <a:round/>
                    <a:headEnd/>
                    <a:tailEnd/>
                  </a:ln>
                </p:spPr>
                <p:txBody>
                  <a:bodyPr/>
                  <a:lstStyle/>
                  <a:p>
                    <a:pPr>
                      <a:defRPr/>
                    </a:pPr>
                    <a:endParaRPr lang="en-US">
                      <a:cs typeface="+mn-cs"/>
                    </a:endParaRPr>
                  </a:p>
                </p:txBody>
              </p:sp>
              <p:sp>
                <p:nvSpPr>
                  <p:cNvPr id="328" name="Freeform 220"/>
                  <p:cNvSpPr>
                    <a:spLocks/>
                  </p:cNvSpPr>
                  <p:nvPr/>
                </p:nvSpPr>
                <p:spPr bwMode="auto">
                  <a:xfrm>
                    <a:off x="2669" y="3466"/>
                    <a:ext cx="5" cy="5"/>
                  </a:xfrm>
                  <a:custGeom>
                    <a:avLst/>
                    <a:gdLst/>
                    <a:ahLst/>
                    <a:cxnLst>
                      <a:cxn ang="0">
                        <a:pos x="0" y="12"/>
                      </a:cxn>
                      <a:cxn ang="0">
                        <a:pos x="11" y="0"/>
                      </a:cxn>
                      <a:cxn ang="0">
                        <a:pos x="24" y="12"/>
                      </a:cxn>
                      <a:cxn ang="0">
                        <a:pos x="11" y="25"/>
                      </a:cxn>
                      <a:cxn ang="0">
                        <a:pos x="0" y="12"/>
                      </a:cxn>
                      <a:cxn ang="0">
                        <a:pos x="0" y="12"/>
                      </a:cxn>
                    </a:cxnLst>
                    <a:rect l="0" t="0" r="r" b="b"/>
                    <a:pathLst>
                      <a:path w="24" h="25">
                        <a:moveTo>
                          <a:pt x="0" y="12"/>
                        </a:moveTo>
                        <a:lnTo>
                          <a:pt x="11" y="0"/>
                        </a:lnTo>
                        <a:lnTo>
                          <a:pt x="24" y="12"/>
                        </a:lnTo>
                        <a:lnTo>
                          <a:pt x="11" y="25"/>
                        </a:lnTo>
                        <a:lnTo>
                          <a:pt x="0" y="12"/>
                        </a:lnTo>
                        <a:lnTo>
                          <a:pt x="0" y="12"/>
                        </a:lnTo>
                        <a:close/>
                      </a:path>
                    </a:pathLst>
                  </a:custGeom>
                  <a:solidFill>
                    <a:srgbClr val="000000"/>
                  </a:solidFill>
                  <a:ln w="9525">
                    <a:noFill/>
                    <a:round/>
                    <a:headEnd/>
                    <a:tailEnd/>
                  </a:ln>
                </p:spPr>
                <p:txBody>
                  <a:bodyPr/>
                  <a:lstStyle/>
                  <a:p>
                    <a:pPr>
                      <a:defRPr/>
                    </a:pPr>
                    <a:endParaRPr lang="en-US">
                      <a:cs typeface="+mn-cs"/>
                    </a:endParaRPr>
                  </a:p>
                </p:txBody>
              </p:sp>
              <p:sp>
                <p:nvSpPr>
                  <p:cNvPr id="329" name="Freeform 221"/>
                  <p:cNvSpPr>
                    <a:spLocks/>
                  </p:cNvSpPr>
                  <p:nvPr/>
                </p:nvSpPr>
                <p:spPr bwMode="auto">
                  <a:xfrm>
                    <a:off x="2677" y="3464"/>
                    <a:ext cx="5" cy="5"/>
                  </a:xfrm>
                  <a:custGeom>
                    <a:avLst/>
                    <a:gdLst/>
                    <a:ahLst/>
                    <a:cxnLst>
                      <a:cxn ang="0">
                        <a:pos x="0" y="12"/>
                      </a:cxn>
                      <a:cxn ang="0">
                        <a:pos x="12" y="0"/>
                      </a:cxn>
                      <a:cxn ang="0">
                        <a:pos x="24" y="12"/>
                      </a:cxn>
                      <a:cxn ang="0">
                        <a:pos x="12" y="25"/>
                      </a:cxn>
                      <a:cxn ang="0">
                        <a:pos x="0" y="12"/>
                      </a:cxn>
                      <a:cxn ang="0">
                        <a:pos x="0" y="12"/>
                      </a:cxn>
                    </a:cxnLst>
                    <a:rect l="0" t="0" r="r" b="b"/>
                    <a:pathLst>
                      <a:path w="24" h="25">
                        <a:moveTo>
                          <a:pt x="0" y="12"/>
                        </a:moveTo>
                        <a:lnTo>
                          <a:pt x="12" y="0"/>
                        </a:lnTo>
                        <a:lnTo>
                          <a:pt x="24" y="12"/>
                        </a:lnTo>
                        <a:lnTo>
                          <a:pt x="12" y="25"/>
                        </a:lnTo>
                        <a:lnTo>
                          <a:pt x="0" y="12"/>
                        </a:lnTo>
                        <a:lnTo>
                          <a:pt x="0" y="12"/>
                        </a:lnTo>
                        <a:close/>
                      </a:path>
                    </a:pathLst>
                  </a:custGeom>
                  <a:solidFill>
                    <a:srgbClr val="000000"/>
                  </a:solidFill>
                  <a:ln w="9525">
                    <a:noFill/>
                    <a:round/>
                    <a:headEnd/>
                    <a:tailEnd/>
                  </a:ln>
                </p:spPr>
                <p:txBody>
                  <a:bodyPr/>
                  <a:lstStyle/>
                  <a:p>
                    <a:pPr>
                      <a:defRPr/>
                    </a:pPr>
                    <a:endParaRPr lang="en-US">
                      <a:cs typeface="+mn-cs"/>
                    </a:endParaRPr>
                  </a:p>
                </p:txBody>
              </p:sp>
              <p:sp>
                <p:nvSpPr>
                  <p:cNvPr id="330" name="Freeform 222"/>
                  <p:cNvSpPr>
                    <a:spLocks/>
                  </p:cNvSpPr>
                  <p:nvPr/>
                </p:nvSpPr>
                <p:spPr bwMode="auto">
                  <a:xfrm>
                    <a:off x="2761" y="3430"/>
                    <a:ext cx="7" cy="7"/>
                  </a:xfrm>
                  <a:custGeom>
                    <a:avLst/>
                    <a:gdLst/>
                    <a:ahLst/>
                    <a:cxnLst>
                      <a:cxn ang="0">
                        <a:pos x="0" y="18"/>
                      </a:cxn>
                      <a:cxn ang="0">
                        <a:pos x="19" y="0"/>
                      </a:cxn>
                      <a:cxn ang="0">
                        <a:pos x="36" y="18"/>
                      </a:cxn>
                      <a:cxn ang="0">
                        <a:pos x="19" y="36"/>
                      </a:cxn>
                      <a:cxn ang="0">
                        <a:pos x="0" y="18"/>
                      </a:cxn>
                      <a:cxn ang="0">
                        <a:pos x="0" y="18"/>
                      </a:cxn>
                    </a:cxnLst>
                    <a:rect l="0" t="0" r="r" b="b"/>
                    <a:pathLst>
                      <a:path w="36" h="36">
                        <a:moveTo>
                          <a:pt x="0" y="18"/>
                        </a:moveTo>
                        <a:lnTo>
                          <a:pt x="19" y="0"/>
                        </a:lnTo>
                        <a:lnTo>
                          <a:pt x="36" y="18"/>
                        </a:lnTo>
                        <a:lnTo>
                          <a:pt x="19" y="36"/>
                        </a:lnTo>
                        <a:lnTo>
                          <a:pt x="0" y="18"/>
                        </a:lnTo>
                        <a:lnTo>
                          <a:pt x="0" y="18"/>
                        </a:lnTo>
                        <a:close/>
                      </a:path>
                    </a:pathLst>
                  </a:custGeom>
                  <a:solidFill>
                    <a:srgbClr val="000000"/>
                  </a:solidFill>
                  <a:ln w="9525">
                    <a:noFill/>
                    <a:round/>
                    <a:headEnd/>
                    <a:tailEnd/>
                  </a:ln>
                </p:spPr>
                <p:txBody>
                  <a:bodyPr/>
                  <a:lstStyle/>
                  <a:p>
                    <a:pPr>
                      <a:defRPr/>
                    </a:pPr>
                    <a:endParaRPr lang="en-US">
                      <a:cs typeface="+mn-cs"/>
                    </a:endParaRPr>
                  </a:p>
                </p:txBody>
              </p:sp>
              <p:sp>
                <p:nvSpPr>
                  <p:cNvPr id="331" name="Freeform 223"/>
                  <p:cNvSpPr>
                    <a:spLocks/>
                  </p:cNvSpPr>
                  <p:nvPr/>
                </p:nvSpPr>
                <p:spPr bwMode="auto">
                  <a:xfrm>
                    <a:off x="2694" y="3458"/>
                    <a:ext cx="6" cy="6"/>
                  </a:xfrm>
                  <a:custGeom>
                    <a:avLst/>
                    <a:gdLst/>
                    <a:ahLst/>
                    <a:cxnLst>
                      <a:cxn ang="0">
                        <a:pos x="0" y="15"/>
                      </a:cxn>
                      <a:cxn ang="0">
                        <a:pos x="15" y="0"/>
                      </a:cxn>
                      <a:cxn ang="0">
                        <a:pos x="30" y="15"/>
                      </a:cxn>
                      <a:cxn ang="0">
                        <a:pos x="15" y="30"/>
                      </a:cxn>
                      <a:cxn ang="0">
                        <a:pos x="0" y="15"/>
                      </a:cxn>
                      <a:cxn ang="0">
                        <a:pos x="0" y="15"/>
                      </a:cxn>
                    </a:cxnLst>
                    <a:rect l="0" t="0" r="r" b="b"/>
                    <a:pathLst>
                      <a:path w="30" h="30">
                        <a:moveTo>
                          <a:pt x="0" y="15"/>
                        </a:moveTo>
                        <a:lnTo>
                          <a:pt x="15" y="0"/>
                        </a:lnTo>
                        <a:lnTo>
                          <a:pt x="30" y="15"/>
                        </a:lnTo>
                        <a:lnTo>
                          <a:pt x="15" y="30"/>
                        </a:lnTo>
                        <a:lnTo>
                          <a:pt x="0" y="15"/>
                        </a:lnTo>
                        <a:lnTo>
                          <a:pt x="0" y="15"/>
                        </a:lnTo>
                        <a:close/>
                      </a:path>
                    </a:pathLst>
                  </a:custGeom>
                  <a:solidFill>
                    <a:srgbClr val="000000"/>
                  </a:solidFill>
                  <a:ln w="9525">
                    <a:noFill/>
                    <a:round/>
                    <a:headEnd/>
                    <a:tailEnd/>
                  </a:ln>
                </p:spPr>
                <p:txBody>
                  <a:bodyPr/>
                  <a:lstStyle/>
                  <a:p>
                    <a:pPr>
                      <a:defRPr/>
                    </a:pPr>
                    <a:endParaRPr lang="en-US">
                      <a:cs typeface="+mn-cs"/>
                    </a:endParaRPr>
                  </a:p>
                </p:txBody>
              </p:sp>
              <p:sp>
                <p:nvSpPr>
                  <p:cNvPr id="332" name="Freeform 224"/>
                  <p:cNvSpPr>
                    <a:spLocks/>
                  </p:cNvSpPr>
                  <p:nvPr/>
                </p:nvSpPr>
                <p:spPr bwMode="auto">
                  <a:xfrm>
                    <a:off x="2636" y="3470"/>
                    <a:ext cx="5" cy="5"/>
                  </a:xfrm>
                  <a:custGeom>
                    <a:avLst/>
                    <a:gdLst/>
                    <a:ahLst/>
                    <a:cxnLst>
                      <a:cxn ang="0">
                        <a:pos x="0" y="12"/>
                      </a:cxn>
                      <a:cxn ang="0">
                        <a:pos x="12" y="0"/>
                      </a:cxn>
                      <a:cxn ang="0">
                        <a:pos x="25" y="12"/>
                      </a:cxn>
                      <a:cxn ang="0">
                        <a:pos x="12" y="24"/>
                      </a:cxn>
                      <a:cxn ang="0">
                        <a:pos x="0" y="12"/>
                      </a:cxn>
                      <a:cxn ang="0">
                        <a:pos x="0" y="12"/>
                      </a:cxn>
                    </a:cxnLst>
                    <a:rect l="0" t="0" r="r" b="b"/>
                    <a:pathLst>
                      <a:path w="25" h="24">
                        <a:moveTo>
                          <a:pt x="0" y="12"/>
                        </a:moveTo>
                        <a:lnTo>
                          <a:pt x="12" y="0"/>
                        </a:lnTo>
                        <a:lnTo>
                          <a:pt x="25" y="12"/>
                        </a:lnTo>
                        <a:lnTo>
                          <a:pt x="12" y="24"/>
                        </a:lnTo>
                        <a:lnTo>
                          <a:pt x="0" y="12"/>
                        </a:lnTo>
                        <a:lnTo>
                          <a:pt x="0" y="12"/>
                        </a:lnTo>
                        <a:close/>
                      </a:path>
                    </a:pathLst>
                  </a:custGeom>
                  <a:solidFill>
                    <a:srgbClr val="000000"/>
                  </a:solidFill>
                  <a:ln w="9525">
                    <a:noFill/>
                    <a:round/>
                    <a:headEnd/>
                    <a:tailEnd/>
                  </a:ln>
                </p:spPr>
                <p:txBody>
                  <a:bodyPr/>
                  <a:lstStyle/>
                  <a:p>
                    <a:pPr>
                      <a:defRPr/>
                    </a:pPr>
                    <a:endParaRPr lang="en-US">
                      <a:cs typeface="+mn-cs"/>
                    </a:endParaRPr>
                  </a:p>
                </p:txBody>
              </p:sp>
              <p:sp>
                <p:nvSpPr>
                  <p:cNvPr id="333" name="Freeform 225"/>
                  <p:cNvSpPr>
                    <a:spLocks/>
                  </p:cNvSpPr>
                  <p:nvPr/>
                </p:nvSpPr>
                <p:spPr bwMode="auto">
                  <a:xfrm>
                    <a:off x="2686" y="3462"/>
                    <a:ext cx="5" cy="5"/>
                  </a:xfrm>
                  <a:custGeom>
                    <a:avLst/>
                    <a:gdLst/>
                    <a:ahLst/>
                    <a:cxnLst>
                      <a:cxn ang="0">
                        <a:pos x="3" y="22"/>
                      </a:cxn>
                      <a:cxn ang="0">
                        <a:pos x="0" y="17"/>
                      </a:cxn>
                      <a:cxn ang="0">
                        <a:pos x="8" y="0"/>
                      </a:cxn>
                      <a:cxn ang="0">
                        <a:pos x="25" y="7"/>
                      </a:cxn>
                      <a:cxn ang="0">
                        <a:pos x="26" y="14"/>
                      </a:cxn>
                      <a:cxn ang="0">
                        <a:pos x="19" y="29"/>
                      </a:cxn>
                      <a:cxn ang="0">
                        <a:pos x="3" y="22"/>
                      </a:cxn>
                      <a:cxn ang="0">
                        <a:pos x="3" y="22"/>
                      </a:cxn>
                    </a:cxnLst>
                    <a:rect l="0" t="0" r="r" b="b"/>
                    <a:pathLst>
                      <a:path w="26" h="29">
                        <a:moveTo>
                          <a:pt x="3" y="22"/>
                        </a:moveTo>
                        <a:lnTo>
                          <a:pt x="0" y="17"/>
                        </a:lnTo>
                        <a:lnTo>
                          <a:pt x="8" y="0"/>
                        </a:lnTo>
                        <a:lnTo>
                          <a:pt x="25" y="7"/>
                        </a:lnTo>
                        <a:lnTo>
                          <a:pt x="26" y="14"/>
                        </a:lnTo>
                        <a:lnTo>
                          <a:pt x="19" y="29"/>
                        </a:lnTo>
                        <a:lnTo>
                          <a:pt x="3" y="22"/>
                        </a:lnTo>
                        <a:lnTo>
                          <a:pt x="3" y="22"/>
                        </a:lnTo>
                        <a:close/>
                      </a:path>
                    </a:pathLst>
                  </a:custGeom>
                  <a:solidFill>
                    <a:srgbClr val="000000"/>
                  </a:solidFill>
                  <a:ln w="9525">
                    <a:noFill/>
                    <a:round/>
                    <a:headEnd/>
                    <a:tailEnd/>
                  </a:ln>
                </p:spPr>
                <p:txBody>
                  <a:bodyPr/>
                  <a:lstStyle/>
                  <a:p>
                    <a:pPr>
                      <a:defRPr/>
                    </a:pPr>
                    <a:endParaRPr lang="en-US">
                      <a:cs typeface="+mn-cs"/>
                    </a:endParaRPr>
                  </a:p>
                </p:txBody>
              </p:sp>
              <p:sp>
                <p:nvSpPr>
                  <p:cNvPr id="334" name="Freeform 226"/>
                  <p:cNvSpPr>
                    <a:spLocks/>
                  </p:cNvSpPr>
                  <p:nvPr/>
                </p:nvSpPr>
                <p:spPr bwMode="auto">
                  <a:xfrm>
                    <a:off x="2748" y="3435"/>
                    <a:ext cx="8" cy="8"/>
                  </a:xfrm>
                  <a:custGeom>
                    <a:avLst/>
                    <a:gdLst/>
                    <a:ahLst/>
                    <a:cxnLst>
                      <a:cxn ang="0">
                        <a:pos x="0" y="19"/>
                      </a:cxn>
                      <a:cxn ang="0">
                        <a:pos x="20" y="0"/>
                      </a:cxn>
                      <a:cxn ang="0">
                        <a:pos x="40" y="19"/>
                      </a:cxn>
                      <a:cxn ang="0">
                        <a:pos x="20" y="39"/>
                      </a:cxn>
                      <a:cxn ang="0">
                        <a:pos x="0" y="19"/>
                      </a:cxn>
                      <a:cxn ang="0">
                        <a:pos x="0" y="19"/>
                      </a:cxn>
                    </a:cxnLst>
                    <a:rect l="0" t="0" r="r" b="b"/>
                    <a:pathLst>
                      <a:path w="40" h="39">
                        <a:moveTo>
                          <a:pt x="0" y="19"/>
                        </a:moveTo>
                        <a:lnTo>
                          <a:pt x="20" y="0"/>
                        </a:lnTo>
                        <a:lnTo>
                          <a:pt x="40" y="19"/>
                        </a:lnTo>
                        <a:lnTo>
                          <a:pt x="20" y="39"/>
                        </a:lnTo>
                        <a:lnTo>
                          <a:pt x="0" y="19"/>
                        </a:lnTo>
                        <a:lnTo>
                          <a:pt x="0" y="19"/>
                        </a:lnTo>
                        <a:close/>
                      </a:path>
                    </a:pathLst>
                  </a:custGeom>
                  <a:solidFill>
                    <a:srgbClr val="000000"/>
                  </a:solidFill>
                  <a:ln w="9525">
                    <a:noFill/>
                    <a:round/>
                    <a:headEnd/>
                    <a:tailEnd/>
                  </a:ln>
                </p:spPr>
                <p:txBody>
                  <a:bodyPr/>
                  <a:lstStyle/>
                  <a:p>
                    <a:pPr>
                      <a:defRPr/>
                    </a:pPr>
                    <a:endParaRPr lang="en-US">
                      <a:cs typeface="+mn-cs"/>
                    </a:endParaRPr>
                  </a:p>
                </p:txBody>
              </p:sp>
              <p:sp>
                <p:nvSpPr>
                  <p:cNvPr id="335" name="Freeform 227"/>
                  <p:cNvSpPr>
                    <a:spLocks/>
                  </p:cNvSpPr>
                  <p:nvPr/>
                </p:nvSpPr>
                <p:spPr bwMode="auto">
                  <a:xfrm>
                    <a:off x="2475" y="3471"/>
                    <a:ext cx="41" cy="31"/>
                  </a:xfrm>
                  <a:custGeom>
                    <a:avLst/>
                    <a:gdLst/>
                    <a:ahLst/>
                    <a:cxnLst>
                      <a:cxn ang="0">
                        <a:pos x="155" y="42"/>
                      </a:cxn>
                      <a:cxn ang="0">
                        <a:pos x="58" y="27"/>
                      </a:cxn>
                      <a:cxn ang="0">
                        <a:pos x="13" y="28"/>
                      </a:cxn>
                      <a:cxn ang="0">
                        <a:pos x="0" y="17"/>
                      </a:cxn>
                      <a:cxn ang="0">
                        <a:pos x="10" y="3"/>
                      </a:cxn>
                      <a:cxn ang="0">
                        <a:pos x="177" y="0"/>
                      </a:cxn>
                      <a:cxn ang="0">
                        <a:pos x="198" y="22"/>
                      </a:cxn>
                      <a:cxn ang="0">
                        <a:pos x="203" y="122"/>
                      </a:cxn>
                      <a:cxn ang="0">
                        <a:pos x="201" y="142"/>
                      </a:cxn>
                      <a:cxn ang="0">
                        <a:pos x="188" y="151"/>
                      </a:cxn>
                      <a:cxn ang="0">
                        <a:pos x="159" y="135"/>
                      </a:cxn>
                      <a:cxn ang="0">
                        <a:pos x="155" y="42"/>
                      </a:cxn>
                      <a:cxn ang="0">
                        <a:pos x="155" y="42"/>
                      </a:cxn>
                    </a:cxnLst>
                    <a:rect l="0" t="0" r="r" b="b"/>
                    <a:pathLst>
                      <a:path w="203" h="151">
                        <a:moveTo>
                          <a:pt x="155" y="42"/>
                        </a:moveTo>
                        <a:lnTo>
                          <a:pt x="58" y="27"/>
                        </a:lnTo>
                        <a:lnTo>
                          <a:pt x="13" y="28"/>
                        </a:lnTo>
                        <a:lnTo>
                          <a:pt x="0" y="17"/>
                        </a:lnTo>
                        <a:lnTo>
                          <a:pt x="10" y="3"/>
                        </a:lnTo>
                        <a:lnTo>
                          <a:pt x="177" y="0"/>
                        </a:lnTo>
                        <a:lnTo>
                          <a:pt x="198" y="22"/>
                        </a:lnTo>
                        <a:lnTo>
                          <a:pt x="203" y="122"/>
                        </a:lnTo>
                        <a:lnTo>
                          <a:pt x="201" y="142"/>
                        </a:lnTo>
                        <a:lnTo>
                          <a:pt x="188" y="151"/>
                        </a:lnTo>
                        <a:lnTo>
                          <a:pt x="159" y="135"/>
                        </a:lnTo>
                        <a:lnTo>
                          <a:pt x="155" y="42"/>
                        </a:lnTo>
                        <a:lnTo>
                          <a:pt x="155" y="42"/>
                        </a:lnTo>
                        <a:close/>
                      </a:path>
                    </a:pathLst>
                  </a:custGeom>
                  <a:solidFill>
                    <a:srgbClr val="000000"/>
                  </a:solidFill>
                  <a:ln w="9525">
                    <a:noFill/>
                    <a:round/>
                    <a:headEnd/>
                    <a:tailEnd/>
                  </a:ln>
                </p:spPr>
                <p:txBody>
                  <a:bodyPr/>
                  <a:lstStyle/>
                  <a:p>
                    <a:pPr>
                      <a:defRPr/>
                    </a:pPr>
                    <a:endParaRPr lang="en-US">
                      <a:cs typeface="+mn-cs"/>
                    </a:endParaRPr>
                  </a:p>
                </p:txBody>
              </p:sp>
              <p:sp>
                <p:nvSpPr>
                  <p:cNvPr id="336" name="Freeform 228"/>
                  <p:cNvSpPr>
                    <a:spLocks/>
                  </p:cNvSpPr>
                  <p:nvPr/>
                </p:nvSpPr>
                <p:spPr bwMode="auto">
                  <a:xfrm>
                    <a:off x="2509" y="3487"/>
                    <a:ext cx="28" cy="15"/>
                  </a:xfrm>
                  <a:custGeom>
                    <a:avLst/>
                    <a:gdLst/>
                    <a:ahLst/>
                    <a:cxnLst>
                      <a:cxn ang="0">
                        <a:pos x="13" y="0"/>
                      </a:cxn>
                      <a:cxn ang="0">
                        <a:pos x="80" y="0"/>
                      </a:cxn>
                      <a:cxn ang="0">
                        <a:pos x="128" y="3"/>
                      </a:cxn>
                      <a:cxn ang="0">
                        <a:pos x="141" y="30"/>
                      </a:cxn>
                      <a:cxn ang="0">
                        <a:pos x="141" y="45"/>
                      </a:cxn>
                      <a:cxn ang="0">
                        <a:pos x="141" y="60"/>
                      </a:cxn>
                      <a:cxn ang="0">
                        <a:pos x="125" y="77"/>
                      </a:cxn>
                      <a:cxn ang="0">
                        <a:pos x="109" y="60"/>
                      </a:cxn>
                      <a:cxn ang="0">
                        <a:pos x="112" y="21"/>
                      </a:cxn>
                      <a:cxn ang="0">
                        <a:pos x="80" y="25"/>
                      </a:cxn>
                      <a:cxn ang="0">
                        <a:pos x="13" y="25"/>
                      </a:cxn>
                      <a:cxn ang="0">
                        <a:pos x="0" y="12"/>
                      </a:cxn>
                      <a:cxn ang="0">
                        <a:pos x="13" y="0"/>
                      </a:cxn>
                      <a:cxn ang="0">
                        <a:pos x="13" y="0"/>
                      </a:cxn>
                    </a:cxnLst>
                    <a:rect l="0" t="0" r="r" b="b"/>
                    <a:pathLst>
                      <a:path w="141" h="77">
                        <a:moveTo>
                          <a:pt x="13" y="0"/>
                        </a:moveTo>
                        <a:lnTo>
                          <a:pt x="80" y="0"/>
                        </a:lnTo>
                        <a:lnTo>
                          <a:pt x="128" y="3"/>
                        </a:lnTo>
                        <a:lnTo>
                          <a:pt x="141" y="30"/>
                        </a:lnTo>
                        <a:lnTo>
                          <a:pt x="141" y="45"/>
                        </a:lnTo>
                        <a:lnTo>
                          <a:pt x="141" y="60"/>
                        </a:lnTo>
                        <a:lnTo>
                          <a:pt x="125" y="77"/>
                        </a:lnTo>
                        <a:lnTo>
                          <a:pt x="109" y="60"/>
                        </a:lnTo>
                        <a:lnTo>
                          <a:pt x="112" y="21"/>
                        </a:lnTo>
                        <a:lnTo>
                          <a:pt x="80" y="25"/>
                        </a:lnTo>
                        <a:lnTo>
                          <a:pt x="13" y="25"/>
                        </a:lnTo>
                        <a:lnTo>
                          <a:pt x="0" y="12"/>
                        </a:lnTo>
                        <a:lnTo>
                          <a:pt x="13" y="0"/>
                        </a:lnTo>
                        <a:lnTo>
                          <a:pt x="13" y="0"/>
                        </a:lnTo>
                        <a:close/>
                      </a:path>
                    </a:pathLst>
                  </a:custGeom>
                  <a:solidFill>
                    <a:srgbClr val="000000"/>
                  </a:solidFill>
                  <a:ln w="9525">
                    <a:noFill/>
                    <a:round/>
                    <a:headEnd/>
                    <a:tailEnd/>
                  </a:ln>
                </p:spPr>
                <p:txBody>
                  <a:bodyPr/>
                  <a:lstStyle/>
                  <a:p>
                    <a:pPr>
                      <a:defRPr/>
                    </a:pPr>
                    <a:endParaRPr lang="en-US">
                      <a:cs typeface="+mn-cs"/>
                    </a:endParaRPr>
                  </a:p>
                </p:txBody>
              </p:sp>
              <p:sp>
                <p:nvSpPr>
                  <p:cNvPr id="337" name="Freeform 229"/>
                  <p:cNvSpPr>
                    <a:spLocks/>
                  </p:cNvSpPr>
                  <p:nvPr/>
                </p:nvSpPr>
                <p:spPr bwMode="auto">
                  <a:xfrm>
                    <a:off x="2534" y="3462"/>
                    <a:ext cx="43" cy="45"/>
                  </a:xfrm>
                  <a:custGeom>
                    <a:avLst/>
                    <a:gdLst/>
                    <a:ahLst/>
                    <a:cxnLst>
                      <a:cxn ang="0">
                        <a:pos x="42" y="147"/>
                      </a:cxn>
                      <a:cxn ang="0">
                        <a:pos x="38" y="28"/>
                      </a:cxn>
                      <a:cxn ang="0">
                        <a:pos x="54" y="11"/>
                      </a:cxn>
                      <a:cxn ang="0">
                        <a:pos x="193" y="0"/>
                      </a:cxn>
                      <a:cxn ang="0">
                        <a:pos x="215" y="23"/>
                      </a:cxn>
                      <a:cxn ang="0">
                        <a:pos x="206" y="187"/>
                      </a:cxn>
                      <a:cxn ang="0">
                        <a:pos x="203" y="210"/>
                      </a:cxn>
                      <a:cxn ang="0">
                        <a:pos x="186" y="223"/>
                      </a:cxn>
                      <a:cxn ang="0">
                        <a:pos x="151" y="202"/>
                      </a:cxn>
                      <a:cxn ang="0">
                        <a:pos x="145" y="162"/>
                      </a:cxn>
                      <a:cxn ang="0">
                        <a:pos x="151" y="123"/>
                      </a:cxn>
                      <a:cxn ang="0">
                        <a:pos x="168" y="46"/>
                      </a:cxn>
                      <a:cxn ang="0">
                        <a:pos x="67" y="44"/>
                      </a:cxn>
                      <a:cxn ang="0">
                        <a:pos x="74" y="163"/>
                      </a:cxn>
                      <a:cxn ang="0">
                        <a:pos x="67" y="175"/>
                      </a:cxn>
                      <a:cxn ang="0">
                        <a:pos x="50" y="180"/>
                      </a:cxn>
                      <a:cxn ang="0">
                        <a:pos x="16" y="179"/>
                      </a:cxn>
                      <a:cxn ang="0">
                        <a:pos x="0" y="163"/>
                      </a:cxn>
                      <a:cxn ang="0">
                        <a:pos x="16" y="147"/>
                      </a:cxn>
                      <a:cxn ang="0">
                        <a:pos x="42" y="147"/>
                      </a:cxn>
                      <a:cxn ang="0">
                        <a:pos x="42" y="147"/>
                      </a:cxn>
                    </a:cxnLst>
                    <a:rect l="0" t="0" r="r" b="b"/>
                    <a:pathLst>
                      <a:path w="215" h="223">
                        <a:moveTo>
                          <a:pt x="42" y="147"/>
                        </a:moveTo>
                        <a:lnTo>
                          <a:pt x="38" y="28"/>
                        </a:lnTo>
                        <a:lnTo>
                          <a:pt x="54" y="11"/>
                        </a:lnTo>
                        <a:lnTo>
                          <a:pt x="193" y="0"/>
                        </a:lnTo>
                        <a:lnTo>
                          <a:pt x="215" y="23"/>
                        </a:lnTo>
                        <a:lnTo>
                          <a:pt x="206" y="187"/>
                        </a:lnTo>
                        <a:lnTo>
                          <a:pt x="203" y="210"/>
                        </a:lnTo>
                        <a:lnTo>
                          <a:pt x="186" y="223"/>
                        </a:lnTo>
                        <a:lnTo>
                          <a:pt x="151" y="202"/>
                        </a:lnTo>
                        <a:lnTo>
                          <a:pt x="145" y="162"/>
                        </a:lnTo>
                        <a:lnTo>
                          <a:pt x="151" y="123"/>
                        </a:lnTo>
                        <a:lnTo>
                          <a:pt x="168" y="46"/>
                        </a:lnTo>
                        <a:lnTo>
                          <a:pt x="67" y="44"/>
                        </a:lnTo>
                        <a:lnTo>
                          <a:pt x="74" y="163"/>
                        </a:lnTo>
                        <a:lnTo>
                          <a:pt x="67" y="175"/>
                        </a:lnTo>
                        <a:lnTo>
                          <a:pt x="50" y="180"/>
                        </a:lnTo>
                        <a:lnTo>
                          <a:pt x="16" y="179"/>
                        </a:lnTo>
                        <a:lnTo>
                          <a:pt x="0" y="163"/>
                        </a:lnTo>
                        <a:lnTo>
                          <a:pt x="16" y="147"/>
                        </a:lnTo>
                        <a:lnTo>
                          <a:pt x="42" y="147"/>
                        </a:lnTo>
                        <a:lnTo>
                          <a:pt x="42" y="147"/>
                        </a:lnTo>
                        <a:close/>
                      </a:path>
                    </a:pathLst>
                  </a:custGeom>
                  <a:solidFill>
                    <a:srgbClr val="000000"/>
                  </a:solidFill>
                  <a:ln w="9525">
                    <a:noFill/>
                    <a:round/>
                    <a:headEnd/>
                    <a:tailEnd/>
                  </a:ln>
                </p:spPr>
                <p:txBody>
                  <a:bodyPr/>
                  <a:lstStyle/>
                  <a:p>
                    <a:pPr>
                      <a:defRPr/>
                    </a:pPr>
                    <a:endParaRPr lang="en-US">
                      <a:cs typeface="+mn-cs"/>
                    </a:endParaRPr>
                  </a:p>
                </p:txBody>
              </p:sp>
              <p:sp>
                <p:nvSpPr>
                  <p:cNvPr id="338" name="Freeform 230"/>
                  <p:cNvSpPr>
                    <a:spLocks/>
                  </p:cNvSpPr>
                  <p:nvPr/>
                </p:nvSpPr>
                <p:spPr bwMode="auto">
                  <a:xfrm>
                    <a:off x="2483" y="3484"/>
                    <a:ext cx="7" cy="10"/>
                  </a:xfrm>
                  <a:custGeom>
                    <a:avLst/>
                    <a:gdLst/>
                    <a:ahLst/>
                    <a:cxnLst>
                      <a:cxn ang="0">
                        <a:pos x="28" y="9"/>
                      </a:cxn>
                      <a:cxn ang="0">
                        <a:pos x="35" y="39"/>
                      </a:cxn>
                      <a:cxn ang="0">
                        <a:pos x="26" y="52"/>
                      </a:cxn>
                      <a:cxn ang="0">
                        <a:pos x="3" y="39"/>
                      </a:cxn>
                      <a:cxn ang="0">
                        <a:pos x="0" y="21"/>
                      </a:cxn>
                      <a:cxn ang="0">
                        <a:pos x="9" y="0"/>
                      </a:cxn>
                      <a:cxn ang="0">
                        <a:pos x="28" y="9"/>
                      </a:cxn>
                      <a:cxn ang="0">
                        <a:pos x="28" y="9"/>
                      </a:cxn>
                    </a:cxnLst>
                    <a:rect l="0" t="0" r="r" b="b"/>
                    <a:pathLst>
                      <a:path w="35" h="52">
                        <a:moveTo>
                          <a:pt x="28" y="9"/>
                        </a:moveTo>
                        <a:lnTo>
                          <a:pt x="35" y="39"/>
                        </a:lnTo>
                        <a:lnTo>
                          <a:pt x="26" y="52"/>
                        </a:lnTo>
                        <a:lnTo>
                          <a:pt x="3" y="39"/>
                        </a:lnTo>
                        <a:lnTo>
                          <a:pt x="0" y="21"/>
                        </a:lnTo>
                        <a:lnTo>
                          <a:pt x="9" y="0"/>
                        </a:lnTo>
                        <a:lnTo>
                          <a:pt x="28" y="9"/>
                        </a:lnTo>
                        <a:lnTo>
                          <a:pt x="28" y="9"/>
                        </a:lnTo>
                        <a:close/>
                      </a:path>
                    </a:pathLst>
                  </a:custGeom>
                  <a:solidFill>
                    <a:srgbClr val="000000"/>
                  </a:solidFill>
                  <a:ln w="9525">
                    <a:noFill/>
                    <a:round/>
                    <a:headEnd/>
                    <a:tailEnd/>
                  </a:ln>
                </p:spPr>
                <p:txBody>
                  <a:bodyPr/>
                  <a:lstStyle/>
                  <a:p>
                    <a:pPr>
                      <a:defRPr/>
                    </a:pPr>
                    <a:endParaRPr lang="en-US">
                      <a:cs typeface="+mn-cs"/>
                    </a:endParaRPr>
                  </a:p>
                </p:txBody>
              </p:sp>
              <p:sp>
                <p:nvSpPr>
                  <p:cNvPr id="339" name="Freeform 231"/>
                  <p:cNvSpPr>
                    <a:spLocks/>
                  </p:cNvSpPr>
                  <p:nvPr/>
                </p:nvSpPr>
                <p:spPr bwMode="auto">
                  <a:xfrm>
                    <a:off x="2494" y="3485"/>
                    <a:ext cx="8" cy="12"/>
                  </a:xfrm>
                  <a:custGeom>
                    <a:avLst/>
                    <a:gdLst/>
                    <a:ahLst/>
                    <a:cxnLst>
                      <a:cxn ang="0">
                        <a:pos x="37" y="17"/>
                      </a:cxn>
                      <a:cxn ang="0">
                        <a:pos x="41" y="42"/>
                      </a:cxn>
                      <a:cxn ang="0">
                        <a:pos x="32" y="57"/>
                      </a:cxn>
                      <a:cxn ang="0">
                        <a:pos x="17" y="59"/>
                      </a:cxn>
                      <a:cxn ang="0">
                        <a:pos x="0" y="36"/>
                      </a:cxn>
                      <a:cxn ang="0">
                        <a:pos x="5" y="17"/>
                      </a:cxn>
                      <a:cxn ang="0">
                        <a:pos x="21" y="0"/>
                      </a:cxn>
                      <a:cxn ang="0">
                        <a:pos x="37" y="17"/>
                      </a:cxn>
                      <a:cxn ang="0">
                        <a:pos x="37" y="17"/>
                      </a:cxn>
                    </a:cxnLst>
                    <a:rect l="0" t="0" r="r" b="b"/>
                    <a:pathLst>
                      <a:path w="41" h="59">
                        <a:moveTo>
                          <a:pt x="37" y="17"/>
                        </a:moveTo>
                        <a:lnTo>
                          <a:pt x="41" y="42"/>
                        </a:lnTo>
                        <a:lnTo>
                          <a:pt x="32" y="57"/>
                        </a:lnTo>
                        <a:lnTo>
                          <a:pt x="17" y="59"/>
                        </a:lnTo>
                        <a:lnTo>
                          <a:pt x="0" y="36"/>
                        </a:lnTo>
                        <a:lnTo>
                          <a:pt x="5" y="17"/>
                        </a:lnTo>
                        <a:lnTo>
                          <a:pt x="21" y="0"/>
                        </a:lnTo>
                        <a:lnTo>
                          <a:pt x="37" y="17"/>
                        </a:lnTo>
                        <a:lnTo>
                          <a:pt x="37" y="17"/>
                        </a:lnTo>
                        <a:close/>
                      </a:path>
                    </a:pathLst>
                  </a:custGeom>
                  <a:solidFill>
                    <a:srgbClr val="000000"/>
                  </a:solidFill>
                  <a:ln w="9525">
                    <a:noFill/>
                    <a:round/>
                    <a:headEnd/>
                    <a:tailEnd/>
                  </a:ln>
                </p:spPr>
                <p:txBody>
                  <a:bodyPr/>
                  <a:lstStyle/>
                  <a:p>
                    <a:pPr>
                      <a:defRPr/>
                    </a:pPr>
                    <a:endParaRPr lang="en-US">
                      <a:cs typeface="+mn-cs"/>
                    </a:endParaRPr>
                  </a:p>
                </p:txBody>
              </p:sp>
              <p:sp>
                <p:nvSpPr>
                  <p:cNvPr id="340" name="Freeform 232"/>
                  <p:cNvSpPr>
                    <a:spLocks/>
                  </p:cNvSpPr>
                  <p:nvPr/>
                </p:nvSpPr>
                <p:spPr bwMode="auto">
                  <a:xfrm>
                    <a:off x="2553" y="3474"/>
                    <a:ext cx="8" cy="12"/>
                  </a:xfrm>
                  <a:custGeom>
                    <a:avLst/>
                    <a:gdLst/>
                    <a:ahLst/>
                    <a:cxnLst>
                      <a:cxn ang="0">
                        <a:pos x="42" y="22"/>
                      </a:cxn>
                      <a:cxn ang="0">
                        <a:pos x="37" y="44"/>
                      </a:cxn>
                      <a:cxn ang="0">
                        <a:pos x="21" y="60"/>
                      </a:cxn>
                      <a:cxn ang="0">
                        <a:pos x="5" y="44"/>
                      </a:cxn>
                      <a:cxn ang="0">
                        <a:pos x="0" y="22"/>
                      </a:cxn>
                      <a:cxn ang="0">
                        <a:pos x="6" y="6"/>
                      </a:cxn>
                      <a:cxn ang="0">
                        <a:pos x="21" y="0"/>
                      </a:cxn>
                      <a:cxn ang="0">
                        <a:pos x="42" y="22"/>
                      </a:cxn>
                      <a:cxn ang="0">
                        <a:pos x="42" y="22"/>
                      </a:cxn>
                    </a:cxnLst>
                    <a:rect l="0" t="0" r="r" b="b"/>
                    <a:pathLst>
                      <a:path w="42" h="60">
                        <a:moveTo>
                          <a:pt x="42" y="22"/>
                        </a:moveTo>
                        <a:lnTo>
                          <a:pt x="37" y="44"/>
                        </a:lnTo>
                        <a:lnTo>
                          <a:pt x="21" y="60"/>
                        </a:lnTo>
                        <a:lnTo>
                          <a:pt x="5" y="44"/>
                        </a:lnTo>
                        <a:lnTo>
                          <a:pt x="0" y="22"/>
                        </a:lnTo>
                        <a:lnTo>
                          <a:pt x="6" y="6"/>
                        </a:lnTo>
                        <a:lnTo>
                          <a:pt x="21" y="0"/>
                        </a:lnTo>
                        <a:lnTo>
                          <a:pt x="42" y="22"/>
                        </a:lnTo>
                        <a:lnTo>
                          <a:pt x="42" y="22"/>
                        </a:lnTo>
                        <a:close/>
                      </a:path>
                    </a:pathLst>
                  </a:custGeom>
                  <a:solidFill>
                    <a:srgbClr val="000000"/>
                  </a:solidFill>
                  <a:ln w="9525">
                    <a:noFill/>
                    <a:round/>
                    <a:headEnd/>
                    <a:tailEnd/>
                  </a:ln>
                </p:spPr>
                <p:txBody>
                  <a:bodyPr/>
                  <a:lstStyle/>
                  <a:p>
                    <a:pPr>
                      <a:defRPr/>
                    </a:pPr>
                    <a:endParaRPr lang="en-US">
                      <a:cs typeface="+mn-cs"/>
                    </a:endParaRPr>
                  </a:p>
                </p:txBody>
              </p:sp>
              <p:sp>
                <p:nvSpPr>
                  <p:cNvPr id="341" name="Freeform 233"/>
                  <p:cNvSpPr>
                    <a:spLocks/>
                  </p:cNvSpPr>
                  <p:nvPr/>
                </p:nvSpPr>
                <p:spPr bwMode="auto">
                  <a:xfrm>
                    <a:off x="2554" y="3494"/>
                    <a:ext cx="8" cy="11"/>
                  </a:xfrm>
                  <a:custGeom>
                    <a:avLst/>
                    <a:gdLst/>
                    <a:ahLst/>
                    <a:cxnLst>
                      <a:cxn ang="0">
                        <a:pos x="30" y="13"/>
                      </a:cxn>
                      <a:cxn ang="0">
                        <a:pos x="40" y="31"/>
                      </a:cxn>
                      <a:cxn ang="0">
                        <a:pos x="36" y="48"/>
                      </a:cxn>
                      <a:cxn ang="0">
                        <a:pos x="23" y="55"/>
                      </a:cxn>
                      <a:cxn ang="0">
                        <a:pos x="0" y="38"/>
                      </a:cxn>
                      <a:cxn ang="0">
                        <a:pos x="0" y="28"/>
                      </a:cxn>
                      <a:cxn ang="0">
                        <a:pos x="0" y="18"/>
                      </a:cxn>
                      <a:cxn ang="0">
                        <a:pos x="13" y="0"/>
                      </a:cxn>
                      <a:cxn ang="0">
                        <a:pos x="30" y="13"/>
                      </a:cxn>
                      <a:cxn ang="0">
                        <a:pos x="30" y="13"/>
                      </a:cxn>
                    </a:cxnLst>
                    <a:rect l="0" t="0" r="r" b="b"/>
                    <a:pathLst>
                      <a:path w="40" h="55">
                        <a:moveTo>
                          <a:pt x="30" y="13"/>
                        </a:moveTo>
                        <a:lnTo>
                          <a:pt x="40" y="31"/>
                        </a:lnTo>
                        <a:lnTo>
                          <a:pt x="36" y="48"/>
                        </a:lnTo>
                        <a:lnTo>
                          <a:pt x="23" y="55"/>
                        </a:lnTo>
                        <a:lnTo>
                          <a:pt x="0" y="38"/>
                        </a:lnTo>
                        <a:lnTo>
                          <a:pt x="0" y="28"/>
                        </a:lnTo>
                        <a:lnTo>
                          <a:pt x="0" y="18"/>
                        </a:lnTo>
                        <a:lnTo>
                          <a:pt x="13" y="0"/>
                        </a:lnTo>
                        <a:lnTo>
                          <a:pt x="30" y="13"/>
                        </a:lnTo>
                        <a:lnTo>
                          <a:pt x="30" y="13"/>
                        </a:lnTo>
                        <a:close/>
                      </a:path>
                    </a:pathLst>
                  </a:custGeom>
                  <a:solidFill>
                    <a:srgbClr val="000000"/>
                  </a:solidFill>
                  <a:ln w="9525">
                    <a:noFill/>
                    <a:round/>
                    <a:headEnd/>
                    <a:tailEnd/>
                  </a:ln>
                </p:spPr>
                <p:txBody>
                  <a:bodyPr/>
                  <a:lstStyle/>
                  <a:p>
                    <a:pPr>
                      <a:defRPr/>
                    </a:pPr>
                    <a:endParaRPr lang="en-US">
                      <a:cs typeface="+mn-cs"/>
                    </a:endParaRPr>
                  </a:p>
                </p:txBody>
              </p:sp>
              <p:sp>
                <p:nvSpPr>
                  <p:cNvPr id="342" name="Freeform 234"/>
                  <p:cNvSpPr>
                    <a:spLocks/>
                  </p:cNvSpPr>
                  <p:nvPr/>
                </p:nvSpPr>
                <p:spPr bwMode="auto">
                  <a:xfrm>
                    <a:off x="2571" y="3488"/>
                    <a:ext cx="26" cy="20"/>
                  </a:xfrm>
                  <a:custGeom>
                    <a:avLst/>
                    <a:gdLst/>
                    <a:ahLst/>
                    <a:cxnLst>
                      <a:cxn ang="0">
                        <a:pos x="95" y="30"/>
                      </a:cxn>
                      <a:cxn ang="0">
                        <a:pos x="12" y="27"/>
                      </a:cxn>
                      <a:cxn ang="0">
                        <a:pos x="0" y="15"/>
                      </a:cxn>
                      <a:cxn ang="0">
                        <a:pos x="12" y="2"/>
                      </a:cxn>
                      <a:cxn ang="0">
                        <a:pos x="113" y="0"/>
                      </a:cxn>
                      <a:cxn ang="0">
                        <a:pos x="128" y="15"/>
                      </a:cxn>
                      <a:cxn ang="0">
                        <a:pos x="132" y="77"/>
                      </a:cxn>
                      <a:cxn ang="0">
                        <a:pos x="123" y="96"/>
                      </a:cxn>
                      <a:cxn ang="0">
                        <a:pos x="105" y="104"/>
                      </a:cxn>
                      <a:cxn ang="0">
                        <a:pos x="84" y="84"/>
                      </a:cxn>
                      <a:cxn ang="0">
                        <a:pos x="95" y="30"/>
                      </a:cxn>
                      <a:cxn ang="0">
                        <a:pos x="95" y="30"/>
                      </a:cxn>
                    </a:cxnLst>
                    <a:rect l="0" t="0" r="r" b="b"/>
                    <a:pathLst>
                      <a:path w="132" h="104">
                        <a:moveTo>
                          <a:pt x="95" y="30"/>
                        </a:moveTo>
                        <a:lnTo>
                          <a:pt x="12" y="27"/>
                        </a:lnTo>
                        <a:lnTo>
                          <a:pt x="0" y="15"/>
                        </a:lnTo>
                        <a:lnTo>
                          <a:pt x="12" y="2"/>
                        </a:lnTo>
                        <a:lnTo>
                          <a:pt x="113" y="0"/>
                        </a:lnTo>
                        <a:lnTo>
                          <a:pt x="128" y="15"/>
                        </a:lnTo>
                        <a:lnTo>
                          <a:pt x="132" y="77"/>
                        </a:lnTo>
                        <a:lnTo>
                          <a:pt x="123" y="96"/>
                        </a:lnTo>
                        <a:lnTo>
                          <a:pt x="105" y="104"/>
                        </a:lnTo>
                        <a:lnTo>
                          <a:pt x="84" y="84"/>
                        </a:lnTo>
                        <a:lnTo>
                          <a:pt x="95" y="30"/>
                        </a:lnTo>
                        <a:lnTo>
                          <a:pt x="95" y="30"/>
                        </a:lnTo>
                        <a:close/>
                      </a:path>
                    </a:pathLst>
                  </a:custGeom>
                  <a:solidFill>
                    <a:srgbClr val="000000"/>
                  </a:solidFill>
                  <a:ln w="9525">
                    <a:noFill/>
                    <a:round/>
                    <a:headEnd/>
                    <a:tailEnd/>
                  </a:ln>
                </p:spPr>
                <p:txBody>
                  <a:bodyPr/>
                  <a:lstStyle/>
                  <a:p>
                    <a:pPr>
                      <a:defRPr/>
                    </a:pPr>
                    <a:endParaRPr lang="en-US">
                      <a:cs typeface="+mn-cs"/>
                    </a:endParaRPr>
                  </a:p>
                </p:txBody>
              </p:sp>
              <p:sp>
                <p:nvSpPr>
                  <p:cNvPr id="343" name="Freeform 235"/>
                  <p:cNvSpPr>
                    <a:spLocks/>
                  </p:cNvSpPr>
                  <p:nvPr/>
                </p:nvSpPr>
                <p:spPr bwMode="auto">
                  <a:xfrm>
                    <a:off x="2712" y="3576"/>
                    <a:ext cx="50" cy="61"/>
                  </a:xfrm>
                  <a:custGeom>
                    <a:avLst/>
                    <a:gdLst/>
                    <a:ahLst/>
                    <a:cxnLst>
                      <a:cxn ang="0">
                        <a:pos x="52" y="0"/>
                      </a:cxn>
                      <a:cxn ang="0">
                        <a:pos x="125" y="35"/>
                      </a:cxn>
                      <a:cxn ang="0">
                        <a:pos x="210" y="98"/>
                      </a:cxn>
                      <a:cxn ang="0">
                        <a:pos x="251" y="196"/>
                      </a:cxn>
                      <a:cxn ang="0">
                        <a:pos x="137" y="160"/>
                      </a:cxn>
                      <a:cxn ang="0">
                        <a:pos x="141" y="245"/>
                      </a:cxn>
                      <a:cxn ang="0">
                        <a:pos x="78" y="226"/>
                      </a:cxn>
                      <a:cxn ang="0">
                        <a:pos x="71" y="304"/>
                      </a:cxn>
                      <a:cxn ang="0">
                        <a:pos x="0" y="297"/>
                      </a:cxn>
                      <a:cxn ang="0">
                        <a:pos x="13" y="284"/>
                      </a:cxn>
                      <a:cxn ang="0">
                        <a:pos x="29" y="263"/>
                      </a:cxn>
                      <a:cxn ang="0">
                        <a:pos x="25" y="244"/>
                      </a:cxn>
                      <a:cxn ang="0">
                        <a:pos x="16" y="229"/>
                      </a:cxn>
                      <a:cxn ang="0">
                        <a:pos x="37" y="208"/>
                      </a:cxn>
                      <a:cxn ang="0">
                        <a:pos x="25" y="154"/>
                      </a:cxn>
                      <a:cxn ang="0">
                        <a:pos x="80" y="140"/>
                      </a:cxn>
                      <a:cxn ang="0">
                        <a:pos x="55" y="108"/>
                      </a:cxn>
                      <a:cxn ang="0">
                        <a:pos x="36" y="80"/>
                      </a:cxn>
                      <a:cxn ang="0">
                        <a:pos x="109" y="77"/>
                      </a:cxn>
                      <a:cxn ang="0">
                        <a:pos x="100" y="66"/>
                      </a:cxn>
                      <a:cxn ang="0">
                        <a:pos x="77" y="48"/>
                      </a:cxn>
                      <a:cxn ang="0">
                        <a:pos x="32" y="14"/>
                      </a:cxn>
                      <a:cxn ang="0">
                        <a:pos x="36" y="0"/>
                      </a:cxn>
                      <a:cxn ang="0">
                        <a:pos x="52" y="0"/>
                      </a:cxn>
                      <a:cxn ang="0">
                        <a:pos x="52" y="0"/>
                      </a:cxn>
                    </a:cxnLst>
                    <a:rect l="0" t="0" r="r" b="b"/>
                    <a:pathLst>
                      <a:path w="251" h="304">
                        <a:moveTo>
                          <a:pt x="52" y="0"/>
                        </a:moveTo>
                        <a:lnTo>
                          <a:pt x="125" y="35"/>
                        </a:lnTo>
                        <a:lnTo>
                          <a:pt x="210" y="98"/>
                        </a:lnTo>
                        <a:lnTo>
                          <a:pt x="251" y="196"/>
                        </a:lnTo>
                        <a:lnTo>
                          <a:pt x="137" y="160"/>
                        </a:lnTo>
                        <a:lnTo>
                          <a:pt x="141" y="245"/>
                        </a:lnTo>
                        <a:lnTo>
                          <a:pt x="78" y="226"/>
                        </a:lnTo>
                        <a:lnTo>
                          <a:pt x="71" y="304"/>
                        </a:lnTo>
                        <a:lnTo>
                          <a:pt x="0" y="297"/>
                        </a:lnTo>
                        <a:lnTo>
                          <a:pt x="13" y="284"/>
                        </a:lnTo>
                        <a:lnTo>
                          <a:pt x="29" y="263"/>
                        </a:lnTo>
                        <a:lnTo>
                          <a:pt x="25" y="244"/>
                        </a:lnTo>
                        <a:lnTo>
                          <a:pt x="16" y="229"/>
                        </a:lnTo>
                        <a:lnTo>
                          <a:pt x="37" y="208"/>
                        </a:lnTo>
                        <a:lnTo>
                          <a:pt x="25" y="154"/>
                        </a:lnTo>
                        <a:lnTo>
                          <a:pt x="80" y="140"/>
                        </a:lnTo>
                        <a:lnTo>
                          <a:pt x="55" y="108"/>
                        </a:lnTo>
                        <a:lnTo>
                          <a:pt x="36" y="80"/>
                        </a:lnTo>
                        <a:lnTo>
                          <a:pt x="109" y="77"/>
                        </a:lnTo>
                        <a:lnTo>
                          <a:pt x="100" y="66"/>
                        </a:lnTo>
                        <a:lnTo>
                          <a:pt x="77" y="48"/>
                        </a:lnTo>
                        <a:lnTo>
                          <a:pt x="32" y="14"/>
                        </a:lnTo>
                        <a:lnTo>
                          <a:pt x="36" y="0"/>
                        </a:lnTo>
                        <a:lnTo>
                          <a:pt x="52" y="0"/>
                        </a:lnTo>
                        <a:lnTo>
                          <a:pt x="52" y="0"/>
                        </a:lnTo>
                        <a:close/>
                      </a:path>
                    </a:pathLst>
                  </a:custGeom>
                  <a:solidFill>
                    <a:srgbClr val="FFFACC"/>
                  </a:solidFill>
                  <a:ln w="9525">
                    <a:noFill/>
                    <a:round/>
                    <a:headEnd/>
                    <a:tailEnd/>
                  </a:ln>
                </p:spPr>
                <p:txBody>
                  <a:bodyPr/>
                  <a:lstStyle/>
                  <a:p>
                    <a:pPr>
                      <a:defRPr/>
                    </a:pPr>
                    <a:endParaRPr lang="en-US">
                      <a:cs typeface="+mn-cs"/>
                    </a:endParaRPr>
                  </a:p>
                </p:txBody>
              </p:sp>
              <p:sp>
                <p:nvSpPr>
                  <p:cNvPr id="344" name="Freeform 236"/>
                  <p:cNvSpPr>
                    <a:spLocks/>
                  </p:cNvSpPr>
                  <p:nvPr/>
                </p:nvSpPr>
                <p:spPr bwMode="auto">
                  <a:xfrm>
                    <a:off x="2715" y="3576"/>
                    <a:ext cx="53" cy="65"/>
                  </a:xfrm>
                  <a:custGeom>
                    <a:avLst/>
                    <a:gdLst/>
                    <a:ahLst/>
                    <a:cxnLst>
                      <a:cxn ang="0">
                        <a:pos x="144" y="190"/>
                      </a:cxn>
                      <a:cxn ang="0">
                        <a:pos x="168" y="263"/>
                      </a:cxn>
                      <a:cxn ang="0">
                        <a:pos x="161" y="290"/>
                      </a:cxn>
                      <a:cxn ang="0">
                        <a:pos x="135" y="283"/>
                      </a:cxn>
                      <a:cxn ang="0">
                        <a:pos x="103" y="261"/>
                      </a:cxn>
                      <a:cxn ang="0">
                        <a:pos x="80" y="246"/>
                      </a:cxn>
                      <a:cxn ang="0">
                        <a:pos x="92" y="301"/>
                      </a:cxn>
                      <a:cxn ang="0">
                        <a:pos x="86" y="323"/>
                      </a:cxn>
                      <a:cxn ang="0">
                        <a:pos x="61" y="321"/>
                      </a:cxn>
                      <a:cxn ang="0">
                        <a:pos x="0" y="300"/>
                      </a:cxn>
                      <a:cxn ang="0">
                        <a:pos x="8" y="290"/>
                      </a:cxn>
                      <a:cxn ang="0">
                        <a:pos x="31" y="278"/>
                      </a:cxn>
                      <a:cxn ang="0">
                        <a:pos x="55" y="275"/>
                      </a:cxn>
                      <a:cxn ang="0">
                        <a:pos x="54" y="201"/>
                      </a:cxn>
                      <a:cxn ang="0">
                        <a:pos x="110" y="211"/>
                      </a:cxn>
                      <a:cxn ang="0">
                        <a:pos x="92" y="159"/>
                      </a:cxn>
                      <a:cxn ang="0">
                        <a:pos x="95" y="131"/>
                      </a:cxn>
                      <a:cxn ang="0">
                        <a:pos x="134" y="133"/>
                      </a:cxn>
                      <a:cxn ang="0">
                        <a:pos x="214" y="166"/>
                      </a:cxn>
                      <a:cxn ang="0">
                        <a:pos x="187" y="117"/>
                      </a:cxn>
                      <a:cxn ang="0">
                        <a:pos x="166" y="96"/>
                      </a:cxn>
                      <a:cxn ang="0">
                        <a:pos x="143" y="78"/>
                      </a:cxn>
                      <a:cxn ang="0">
                        <a:pos x="91" y="45"/>
                      </a:cxn>
                      <a:cxn ang="0">
                        <a:pos x="41" y="21"/>
                      </a:cxn>
                      <a:cxn ang="0">
                        <a:pos x="35" y="6"/>
                      </a:cxn>
                      <a:cxn ang="0">
                        <a:pos x="51" y="0"/>
                      </a:cxn>
                      <a:cxn ang="0">
                        <a:pos x="127" y="33"/>
                      </a:cxn>
                      <a:cxn ang="0">
                        <a:pos x="199" y="85"/>
                      </a:cxn>
                      <a:cxn ang="0">
                        <a:pos x="251" y="152"/>
                      </a:cxn>
                      <a:cxn ang="0">
                        <a:pos x="266" y="230"/>
                      </a:cxn>
                      <a:cxn ang="0">
                        <a:pos x="250" y="253"/>
                      </a:cxn>
                      <a:cxn ang="0">
                        <a:pos x="221" y="239"/>
                      </a:cxn>
                      <a:cxn ang="0">
                        <a:pos x="183" y="206"/>
                      </a:cxn>
                      <a:cxn ang="0">
                        <a:pos x="144" y="190"/>
                      </a:cxn>
                      <a:cxn ang="0">
                        <a:pos x="144" y="190"/>
                      </a:cxn>
                    </a:cxnLst>
                    <a:rect l="0" t="0" r="r" b="b"/>
                    <a:pathLst>
                      <a:path w="266" h="323">
                        <a:moveTo>
                          <a:pt x="144" y="190"/>
                        </a:moveTo>
                        <a:lnTo>
                          <a:pt x="168" y="263"/>
                        </a:lnTo>
                        <a:lnTo>
                          <a:pt x="161" y="290"/>
                        </a:lnTo>
                        <a:lnTo>
                          <a:pt x="135" y="283"/>
                        </a:lnTo>
                        <a:lnTo>
                          <a:pt x="103" y="261"/>
                        </a:lnTo>
                        <a:lnTo>
                          <a:pt x="80" y="246"/>
                        </a:lnTo>
                        <a:lnTo>
                          <a:pt x="92" y="301"/>
                        </a:lnTo>
                        <a:lnTo>
                          <a:pt x="86" y="323"/>
                        </a:lnTo>
                        <a:lnTo>
                          <a:pt x="61" y="321"/>
                        </a:lnTo>
                        <a:lnTo>
                          <a:pt x="0" y="300"/>
                        </a:lnTo>
                        <a:lnTo>
                          <a:pt x="8" y="290"/>
                        </a:lnTo>
                        <a:lnTo>
                          <a:pt x="31" y="278"/>
                        </a:lnTo>
                        <a:lnTo>
                          <a:pt x="55" y="275"/>
                        </a:lnTo>
                        <a:lnTo>
                          <a:pt x="54" y="201"/>
                        </a:lnTo>
                        <a:lnTo>
                          <a:pt x="110" y="211"/>
                        </a:lnTo>
                        <a:lnTo>
                          <a:pt x="92" y="159"/>
                        </a:lnTo>
                        <a:lnTo>
                          <a:pt x="95" y="131"/>
                        </a:lnTo>
                        <a:lnTo>
                          <a:pt x="134" y="133"/>
                        </a:lnTo>
                        <a:lnTo>
                          <a:pt x="214" y="166"/>
                        </a:lnTo>
                        <a:lnTo>
                          <a:pt x="187" y="117"/>
                        </a:lnTo>
                        <a:lnTo>
                          <a:pt x="166" y="96"/>
                        </a:lnTo>
                        <a:lnTo>
                          <a:pt x="143" y="78"/>
                        </a:lnTo>
                        <a:lnTo>
                          <a:pt x="91" y="45"/>
                        </a:lnTo>
                        <a:lnTo>
                          <a:pt x="41" y="21"/>
                        </a:lnTo>
                        <a:lnTo>
                          <a:pt x="35" y="6"/>
                        </a:lnTo>
                        <a:lnTo>
                          <a:pt x="51" y="0"/>
                        </a:lnTo>
                        <a:lnTo>
                          <a:pt x="127" y="33"/>
                        </a:lnTo>
                        <a:lnTo>
                          <a:pt x="199" y="85"/>
                        </a:lnTo>
                        <a:lnTo>
                          <a:pt x="251" y="152"/>
                        </a:lnTo>
                        <a:lnTo>
                          <a:pt x="266" y="230"/>
                        </a:lnTo>
                        <a:lnTo>
                          <a:pt x="250" y="253"/>
                        </a:lnTo>
                        <a:lnTo>
                          <a:pt x="221" y="239"/>
                        </a:lnTo>
                        <a:lnTo>
                          <a:pt x="183" y="206"/>
                        </a:lnTo>
                        <a:lnTo>
                          <a:pt x="144" y="190"/>
                        </a:lnTo>
                        <a:lnTo>
                          <a:pt x="144" y="190"/>
                        </a:lnTo>
                        <a:close/>
                      </a:path>
                    </a:pathLst>
                  </a:custGeom>
                  <a:solidFill>
                    <a:srgbClr val="000000"/>
                  </a:solidFill>
                  <a:ln w="9525">
                    <a:noFill/>
                    <a:round/>
                    <a:headEnd/>
                    <a:tailEnd/>
                  </a:ln>
                </p:spPr>
                <p:txBody>
                  <a:bodyPr/>
                  <a:lstStyle/>
                  <a:p>
                    <a:pPr>
                      <a:defRPr/>
                    </a:pPr>
                    <a:endParaRPr lang="en-US">
                      <a:cs typeface="+mn-cs"/>
                    </a:endParaRPr>
                  </a:p>
                </p:txBody>
              </p:sp>
              <p:sp>
                <p:nvSpPr>
                  <p:cNvPr id="345" name="Freeform 237"/>
                  <p:cNvSpPr>
                    <a:spLocks/>
                  </p:cNvSpPr>
                  <p:nvPr/>
                </p:nvSpPr>
                <p:spPr bwMode="auto">
                  <a:xfrm>
                    <a:off x="2887" y="3721"/>
                    <a:ext cx="173" cy="166"/>
                  </a:xfrm>
                  <a:custGeom>
                    <a:avLst/>
                    <a:gdLst/>
                    <a:ahLst/>
                    <a:cxnLst>
                      <a:cxn ang="0">
                        <a:pos x="44" y="831"/>
                      </a:cxn>
                      <a:cxn ang="0">
                        <a:pos x="0" y="669"/>
                      </a:cxn>
                      <a:cxn ang="0">
                        <a:pos x="1" y="424"/>
                      </a:cxn>
                      <a:cxn ang="0">
                        <a:pos x="50" y="326"/>
                      </a:cxn>
                      <a:cxn ang="0">
                        <a:pos x="96" y="310"/>
                      </a:cxn>
                      <a:cxn ang="0">
                        <a:pos x="179" y="289"/>
                      </a:cxn>
                      <a:cxn ang="0">
                        <a:pos x="268" y="176"/>
                      </a:cxn>
                      <a:cxn ang="0">
                        <a:pos x="330" y="112"/>
                      </a:cxn>
                      <a:cxn ang="0">
                        <a:pos x="406" y="66"/>
                      </a:cxn>
                      <a:cxn ang="0">
                        <a:pos x="475" y="36"/>
                      </a:cxn>
                      <a:cxn ang="0">
                        <a:pos x="608" y="5"/>
                      </a:cxn>
                      <a:cxn ang="0">
                        <a:pos x="726" y="0"/>
                      </a:cxn>
                      <a:cxn ang="0">
                        <a:pos x="806" y="23"/>
                      </a:cxn>
                      <a:cxn ang="0">
                        <a:pos x="851" y="63"/>
                      </a:cxn>
                      <a:cxn ang="0">
                        <a:pos x="865" y="128"/>
                      </a:cxn>
                      <a:cxn ang="0">
                        <a:pos x="846" y="231"/>
                      </a:cxn>
                      <a:cxn ang="0">
                        <a:pos x="824" y="292"/>
                      </a:cxn>
                      <a:cxn ang="0">
                        <a:pos x="792" y="358"/>
                      </a:cxn>
                      <a:cxn ang="0">
                        <a:pos x="750" y="424"/>
                      </a:cxn>
                      <a:cxn ang="0">
                        <a:pos x="709" y="483"/>
                      </a:cxn>
                      <a:cxn ang="0">
                        <a:pos x="635" y="561"/>
                      </a:cxn>
                      <a:cxn ang="0">
                        <a:pos x="560" y="611"/>
                      </a:cxn>
                      <a:cxn ang="0">
                        <a:pos x="457" y="673"/>
                      </a:cxn>
                      <a:cxn ang="0">
                        <a:pos x="343" y="734"/>
                      </a:cxn>
                      <a:cxn ang="0">
                        <a:pos x="233" y="777"/>
                      </a:cxn>
                      <a:cxn ang="0">
                        <a:pos x="44" y="831"/>
                      </a:cxn>
                      <a:cxn ang="0">
                        <a:pos x="44" y="831"/>
                      </a:cxn>
                    </a:cxnLst>
                    <a:rect l="0" t="0" r="r" b="b"/>
                    <a:pathLst>
                      <a:path w="865" h="831">
                        <a:moveTo>
                          <a:pt x="44" y="831"/>
                        </a:moveTo>
                        <a:lnTo>
                          <a:pt x="0" y="669"/>
                        </a:lnTo>
                        <a:lnTo>
                          <a:pt x="1" y="424"/>
                        </a:lnTo>
                        <a:lnTo>
                          <a:pt x="50" y="326"/>
                        </a:lnTo>
                        <a:lnTo>
                          <a:pt x="96" y="310"/>
                        </a:lnTo>
                        <a:lnTo>
                          <a:pt x="179" y="289"/>
                        </a:lnTo>
                        <a:lnTo>
                          <a:pt x="268" y="176"/>
                        </a:lnTo>
                        <a:lnTo>
                          <a:pt x="330" y="112"/>
                        </a:lnTo>
                        <a:lnTo>
                          <a:pt x="406" y="66"/>
                        </a:lnTo>
                        <a:lnTo>
                          <a:pt x="475" y="36"/>
                        </a:lnTo>
                        <a:lnTo>
                          <a:pt x="608" y="5"/>
                        </a:lnTo>
                        <a:lnTo>
                          <a:pt x="726" y="0"/>
                        </a:lnTo>
                        <a:lnTo>
                          <a:pt x="806" y="23"/>
                        </a:lnTo>
                        <a:lnTo>
                          <a:pt x="851" y="63"/>
                        </a:lnTo>
                        <a:lnTo>
                          <a:pt x="865" y="128"/>
                        </a:lnTo>
                        <a:lnTo>
                          <a:pt x="846" y="231"/>
                        </a:lnTo>
                        <a:lnTo>
                          <a:pt x="824" y="292"/>
                        </a:lnTo>
                        <a:lnTo>
                          <a:pt x="792" y="358"/>
                        </a:lnTo>
                        <a:lnTo>
                          <a:pt x="750" y="424"/>
                        </a:lnTo>
                        <a:lnTo>
                          <a:pt x="709" y="483"/>
                        </a:lnTo>
                        <a:lnTo>
                          <a:pt x="635" y="561"/>
                        </a:lnTo>
                        <a:lnTo>
                          <a:pt x="560" y="611"/>
                        </a:lnTo>
                        <a:lnTo>
                          <a:pt x="457" y="673"/>
                        </a:lnTo>
                        <a:lnTo>
                          <a:pt x="343" y="734"/>
                        </a:lnTo>
                        <a:lnTo>
                          <a:pt x="233" y="777"/>
                        </a:lnTo>
                        <a:lnTo>
                          <a:pt x="44" y="831"/>
                        </a:lnTo>
                        <a:lnTo>
                          <a:pt x="44" y="831"/>
                        </a:lnTo>
                        <a:close/>
                      </a:path>
                    </a:pathLst>
                  </a:custGeom>
                  <a:solidFill>
                    <a:srgbClr val="AE4D4D"/>
                  </a:solidFill>
                  <a:ln w="9525">
                    <a:noFill/>
                    <a:round/>
                    <a:headEnd/>
                    <a:tailEnd/>
                  </a:ln>
                </p:spPr>
                <p:txBody>
                  <a:bodyPr/>
                  <a:lstStyle/>
                  <a:p>
                    <a:pPr>
                      <a:defRPr/>
                    </a:pPr>
                    <a:endParaRPr lang="en-US">
                      <a:cs typeface="+mn-cs"/>
                    </a:endParaRPr>
                  </a:p>
                </p:txBody>
              </p:sp>
              <p:sp>
                <p:nvSpPr>
                  <p:cNvPr id="346" name="Freeform 238"/>
                  <p:cNvSpPr>
                    <a:spLocks/>
                  </p:cNvSpPr>
                  <p:nvPr/>
                </p:nvSpPr>
                <p:spPr bwMode="auto">
                  <a:xfrm>
                    <a:off x="2611" y="3540"/>
                    <a:ext cx="205" cy="155"/>
                  </a:xfrm>
                  <a:custGeom>
                    <a:avLst/>
                    <a:gdLst/>
                    <a:ahLst/>
                    <a:cxnLst>
                      <a:cxn ang="0">
                        <a:pos x="151" y="642"/>
                      </a:cxn>
                      <a:cxn ang="0">
                        <a:pos x="97" y="589"/>
                      </a:cxn>
                      <a:cxn ang="0">
                        <a:pos x="54" y="534"/>
                      </a:cxn>
                      <a:cxn ang="0">
                        <a:pos x="4" y="418"/>
                      </a:cxn>
                      <a:cxn ang="0">
                        <a:pos x="0" y="305"/>
                      </a:cxn>
                      <a:cxn ang="0">
                        <a:pos x="12" y="251"/>
                      </a:cxn>
                      <a:cxn ang="0">
                        <a:pos x="35" y="200"/>
                      </a:cxn>
                      <a:cxn ang="0">
                        <a:pos x="67" y="153"/>
                      </a:cxn>
                      <a:cxn ang="0">
                        <a:pos x="107" y="110"/>
                      </a:cxn>
                      <a:cxn ang="0">
                        <a:pos x="157" y="72"/>
                      </a:cxn>
                      <a:cxn ang="0">
                        <a:pos x="213" y="42"/>
                      </a:cxn>
                      <a:cxn ang="0">
                        <a:pos x="348" y="3"/>
                      </a:cxn>
                      <a:cxn ang="0">
                        <a:pos x="511" y="0"/>
                      </a:cxn>
                      <a:cxn ang="0">
                        <a:pos x="687" y="27"/>
                      </a:cxn>
                      <a:cxn ang="0">
                        <a:pos x="850" y="100"/>
                      </a:cxn>
                      <a:cxn ang="0">
                        <a:pos x="924" y="167"/>
                      </a:cxn>
                      <a:cxn ang="0">
                        <a:pos x="979" y="250"/>
                      </a:cxn>
                      <a:cxn ang="0">
                        <a:pos x="1013" y="342"/>
                      </a:cxn>
                      <a:cxn ang="0">
                        <a:pos x="1024" y="439"/>
                      </a:cxn>
                      <a:cxn ang="0">
                        <a:pos x="1013" y="535"/>
                      </a:cxn>
                      <a:cxn ang="0">
                        <a:pos x="976" y="623"/>
                      </a:cxn>
                      <a:cxn ang="0">
                        <a:pos x="914" y="698"/>
                      </a:cxn>
                      <a:cxn ang="0">
                        <a:pos x="823" y="753"/>
                      </a:cxn>
                      <a:cxn ang="0">
                        <a:pos x="746" y="771"/>
                      </a:cxn>
                      <a:cxn ang="0">
                        <a:pos x="658" y="769"/>
                      </a:cxn>
                      <a:cxn ang="0">
                        <a:pos x="488" y="751"/>
                      </a:cxn>
                      <a:cxn ang="0">
                        <a:pos x="489" y="727"/>
                      </a:cxn>
                      <a:cxn ang="0">
                        <a:pos x="649" y="721"/>
                      </a:cxn>
                      <a:cxn ang="0">
                        <a:pos x="778" y="679"/>
                      </a:cxn>
                      <a:cxn ang="0">
                        <a:pos x="874" y="611"/>
                      </a:cxn>
                      <a:cxn ang="0">
                        <a:pos x="935" y="526"/>
                      </a:cxn>
                      <a:cxn ang="0">
                        <a:pos x="963" y="428"/>
                      </a:cxn>
                      <a:cxn ang="0">
                        <a:pos x="953" y="327"/>
                      </a:cxn>
                      <a:cxn ang="0">
                        <a:pos x="933" y="277"/>
                      </a:cxn>
                      <a:cxn ang="0">
                        <a:pos x="866" y="187"/>
                      </a:cxn>
                      <a:cxn ang="0">
                        <a:pos x="816" y="148"/>
                      </a:cxn>
                      <a:cxn ang="0">
                        <a:pos x="743" y="106"/>
                      </a:cxn>
                      <a:cxn ang="0">
                        <a:pos x="667" y="79"/>
                      </a:cxn>
                      <a:cxn ang="0">
                        <a:pos x="506" y="52"/>
                      </a:cxn>
                      <a:cxn ang="0">
                        <a:pos x="360" y="53"/>
                      </a:cxn>
                      <a:cxn ang="0">
                        <a:pos x="238" y="88"/>
                      </a:cxn>
                      <a:cxn ang="0">
                        <a:pos x="141" y="149"/>
                      </a:cxn>
                      <a:cxn ang="0">
                        <a:pos x="72" y="229"/>
                      </a:cxn>
                      <a:cxn ang="0">
                        <a:pos x="37" y="322"/>
                      </a:cxn>
                      <a:cxn ang="0">
                        <a:pos x="39" y="424"/>
                      </a:cxn>
                      <a:cxn ang="0">
                        <a:pos x="54" y="475"/>
                      </a:cxn>
                      <a:cxn ang="0">
                        <a:pos x="80" y="527"/>
                      </a:cxn>
                      <a:cxn ang="0">
                        <a:pos x="119" y="577"/>
                      </a:cxn>
                      <a:cxn ang="0">
                        <a:pos x="167" y="623"/>
                      </a:cxn>
                      <a:cxn ang="0">
                        <a:pos x="151" y="642"/>
                      </a:cxn>
                      <a:cxn ang="0">
                        <a:pos x="151" y="642"/>
                      </a:cxn>
                    </a:cxnLst>
                    <a:rect l="0" t="0" r="r" b="b"/>
                    <a:pathLst>
                      <a:path w="1024" h="771">
                        <a:moveTo>
                          <a:pt x="151" y="642"/>
                        </a:moveTo>
                        <a:lnTo>
                          <a:pt x="97" y="589"/>
                        </a:lnTo>
                        <a:lnTo>
                          <a:pt x="54" y="534"/>
                        </a:lnTo>
                        <a:lnTo>
                          <a:pt x="4" y="418"/>
                        </a:lnTo>
                        <a:lnTo>
                          <a:pt x="0" y="305"/>
                        </a:lnTo>
                        <a:lnTo>
                          <a:pt x="12" y="251"/>
                        </a:lnTo>
                        <a:lnTo>
                          <a:pt x="35" y="200"/>
                        </a:lnTo>
                        <a:lnTo>
                          <a:pt x="67" y="153"/>
                        </a:lnTo>
                        <a:lnTo>
                          <a:pt x="107" y="110"/>
                        </a:lnTo>
                        <a:lnTo>
                          <a:pt x="157" y="72"/>
                        </a:lnTo>
                        <a:lnTo>
                          <a:pt x="213" y="42"/>
                        </a:lnTo>
                        <a:lnTo>
                          <a:pt x="348" y="3"/>
                        </a:lnTo>
                        <a:lnTo>
                          <a:pt x="511" y="0"/>
                        </a:lnTo>
                        <a:lnTo>
                          <a:pt x="687" y="27"/>
                        </a:lnTo>
                        <a:lnTo>
                          <a:pt x="850" y="100"/>
                        </a:lnTo>
                        <a:lnTo>
                          <a:pt x="924" y="167"/>
                        </a:lnTo>
                        <a:lnTo>
                          <a:pt x="979" y="250"/>
                        </a:lnTo>
                        <a:lnTo>
                          <a:pt x="1013" y="342"/>
                        </a:lnTo>
                        <a:lnTo>
                          <a:pt x="1024" y="439"/>
                        </a:lnTo>
                        <a:lnTo>
                          <a:pt x="1013" y="535"/>
                        </a:lnTo>
                        <a:lnTo>
                          <a:pt x="976" y="623"/>
                        </a:lnTo>
                        <a:lnTo>
                          <a:pt x="914" y="698"/>
                        </a:lnTo>
                        <a:lnTo>
                          <a:pt x="823" y="753"/>
                        </a:lnTo>
                        <a:lnTo>
                          <a:pt x="746" y="771"/>
                        </a:lnTo>
                        <a:lnTo>
                          <a:pt x="658" y="769"/>
                        </a:lnTo>
                        <a:lnTo>
                          <a:pt x="488" y="751"/>
                        </a:lnTo>
                        <a:lnTo>
                          <a:pt x="489" y="727"/>
                        </a:lnTo>
                        <a:lnTo>
                          <a:pt x="649" y="721"/>
                        </a:lnTo>
                        <a:lnTo>
                          <a:pt x="778" y="679"/>
                        </a:lnTo>
                        <a:lnTo>
                          <a:pt x="874" y="611"/>
                        </a:lnTo>
                        <a:lnTo>
                          <a:pt x="935" y="526"/>
                        </a:lnTo>
                        <a:lnTo>
                          <a:pt x="963" y="428"/>
                        </a:lnTo>
                        <a:lnTo>
                          <a:pt x="953" y="327"/>
                        </a:lnTo>
                        <a:lnTo>
                          <a:pt x="933" y="277"/>
                        </a:lnTo>
                        <a:lnTo>
                          <a:pt x="866" y="187"/>
                        </a:lnTo>
                        <a:lnTo>
                          <a:pt x="816" y="148"/>
                        </a:lnTo>
                        <a:lnTo>
                          <a:pt x="743" y="106"/>
                        </a:lnTo>
                        <a:lnTo>
                          <a:pt x="667" y="79"/>
                        </a:lnTo>
                        <a:lnTo>
                          <a:pt x="506" y="52"/>
                        </a:lnTo>
                        <a:lnTo>
                          <a:pt x="360" y="53"/>
                        </a:lnTo>
                        <a:lnTo>
                          <a:pt x="238" y="88"/>
                        </a:lnTo>
                        <a:lnTo>
                          <a:pt x="141" y="149"/>
                        </a:lnTo>
                        <a:lnTo>
                          <a:pt x="72" y="229"/>
                        </a:lnTo>
                        <a:lnTo>
                          <a:pt x="37" y="322"/>
                        </a:lnTo>
                        <a:lnTo>
                          <a:pt x="39" y="424"/>
                        </a:lnTo>
                        <a:lnTo>
                          <a:pt x="54" y="475"/>
                        </a:lnTo>
                        <a:lnTo>
                          <a:pt x="80" y="527"/>
                        </a:lnTo>
                        <a:lnTo>
                          <a:pt x="119" y="577"/>
                        </a:lnTo>
                        <a:lnTo>
                          <a:pt x="167" y="623"/>
                        </a:lnTo>
                        <a:lnTo>
                          <a:pt x="151" y="642"/>
                        </a:lnTo>
                        <a:lnTo>
                          <a:pt x="151" y="642"/>
                        </a:lnTo>
                        <a:close/>
                      </a:path>
                    </a:pathLst>
                  </a:custGeom>
                  <a:solidFill>
                    <a:srgbClr val="000000"/>
                  </a:solidFill>
                  <a:ln w="9525">
                    <a:noFill/>
                    <a:round/>
                    <a:headEnd/>
                    <a:tailEnd/>
                  </a:ln>
                </p:spPr>
                <p:txBody>
                  <a:bodyPr/>
                  <a:lstStyle/>
                  <a:p>
                    <a:pPr>
                      <a:defRPr/>
                    </a:pPr>
                    <a:endParaRPr lang="en-US">
                      <a:cs typeface="+mn-cs"/>
                    </a:endParaRPr>
                  </a:p>
                </p:txBody>
              </p:sp>
              <p:sp>
                <p:nvSpPr>
                  <p:cNvPr id="347" name="Freeform 239"/>
                  <p:cNvSpPr>
                    <a:spLocks/>
                  </p:cNvSpPr>
                  <p:nvPr/>
                </p:nvSpPr>
                <p:spPr bwMode="auto">
                  <a:xfrm>
                    <a:off x="2628" y="3546"/>
                    <a:ext cx="163" cy="121"/>
                  </a:xfrm>
                  <a:custGeom>
                    <a:avLst/>
                    <a:gdLst/>
                    <a:ahLst/>
                    <a:cxnLst>
                      <a:cxn ang="0">
                        <a:pos x="0" y="122"/>
                      </a:cxn>
                      <a:cxn ang="0">
                        <a:pos x="222" y="6"/>
                      </a:cxn>
                      <a:cxn ang="0">
                        <a:pos x="349" y="0"/>
                      </a:cxn>
                      <a:cxn ang="0">
                        <a:pos x="479" y="25"/>
                      </a:cxn>
                      <a:cxn ang="0">
                        <a:pos x="601" y="77"/>
                      </a:cxn>
                      <a:cxn ang="0">
                        <a:pos x="655" y="112"/>
                      </a:cxn>
                      <a:cxn ang="0">
                        <a:pos x="705" y="152"/>
                      </a:cxn>
                      <a:cxn ang="0">
                        <a:pos x="747" y="197"/>
                      </a:cxn>
                      <a:cxn ang="0">
                        <a:pos x="779" y="247"/>
                      </a:cxn>
                      <a:cxn ang="0">
                        <a:pos x="815" y="356"/>
                      </a:cxn>
                      <a:cxn ang="0">
                        <a:pos x="814" y="415"/>
                      </a:cxn>
                      <a:cxn ang="0">
                        <a:pos x="800" y="476"/>
                      </a:cxn>
                      <a:cxn ang="0">
                        <a:pos x="770" y="538"/>
                      </a:cxn>
                      <a:cxn ang="0">
                        <a:pos x="724" y="602"/>
                      </a:cxn>
                      <a:cxn ang="0">
                        <a:pos x="713" y="607"/>
                      </a:cxn>
                      <a:cxn ang="0">
                        <a:pos x="712" y="595"/>
                      </a:cxn>
                      <a:cxn ang="0">
                        <a:pos x="726" y="532"/>
                      </a:cxn>
                      <a:cxn ang="0">
                        <a:pos x="749" y="455"/>
                      </a:cxn>
                      <a:cxn ang="0">
                        <a:pos x="762" y="404"/>
                      </a:cxn>
                      <a:cxn ang="0">
                        <a:pos x="760" y="352"/>
                      </a:cxn>
                      <a:cxn ang="0">
                        <a:pos x="748" y="305"/>
                      </a:cxn>
                      <a:cxn ang="0">
                        <a:pos x="726" y="262"/>
                      </a:cxn>
                      <a:cxn ang="0">
                        <a:pos x="660" y="188"/>
                      </a:cxn>
                      <a:cxn ang="0">
                        <a:pos x="578" y="130"/>
                      </a:cxn>
                      <a:cxn ang="0">
                        <a:pos x="534" y="106"/>
                      </a:cxn>
                      <a:cxn ang="0">
                        <a:pos x="468" y="81"/>
                      </a:cxn>
                      <a:cxn ang="0">
                        <a:pos x="386" y="63"/>
                      </a:cxn>
                      <a:cxn ang="0">
                        <a:pos x="232" y="61"/>
                      </a:cxn>
                      <a:cxn ang="0">
                        <a:pos x="105" y="84"/>
                      </a:cxn>
                      <a:cxn ang="0">
                        <a:pos x="57" y="111"/>
                      </a:cxn>
                      <a:cxn ang="0">
                        <a:pos x="11" y="164"/>
                      </a:cxn>
                      <a:cxn ang="0">
                        <a:pos x="0" y="122"/>
                      </a:cxn>
                      <a:cxn ang="0">
                        <a:pos x="0" y="122"/>
                      </a:cxn>
                    </a:cxnLst>
                    <a:rect l="0" t="0" r="r" b="b"/>
                    <a:pathLst>
                      <a:path w="815" h="607">
                        <a:moveTo>
                          <a:pt x="0" y="122"/>
                        </a:moveTo>
                        <a:lnTo>
                          <a:pt x="222" y="6"/>
                        </a:lnTo>
                        <a:lnTo>
                          <a:pt x="349" y="0"/>
                        </a:lnTo>
                        <a:lnTo>
                          <a:pt x="479" y="25"/>
                        </a:lnTo>
                        <a:lnTo>
                          <a:pt x="601" y="77"/>
                        </a:lnTo>
                        <a:lnTo>
                          <a:pt x="655" y="112"/>
                        </a:lnTo>
                        <a:lnTo>
                          <a:pt x="705" y="152"/>
                        </a:lnTo>
                        <a:lnTo>
                          <a:pt x="747" y="197"/>
                        </a:lnTo>
                        <a:lnTo>
                          <a:pt x="779" y="247"/>
                        </a:lnTo>
                        <a:lnTo>
                          <a:pt x="815" y="356"/>
                        </a:lnTo>
                        <a:lnTo>
                          <a:pt x="814" y="415"/>
                        </a:lnTo>
                        <a:lnTo>
                          <a:pt x="800" y="476"/>
                        </a:lnTo>
                        <a:lnTo>
                          <a:pt x="770" y="538"/>
                        </a:lnTo>
                        <a:lnTo>
                          <a:pt x="724" y="602"/>
                        </a:lnTo>
                        <a:lnTo>
                          <a:pt x="713" y="607"/>
                        </a:lnTo>
                        <a:lnTo>
                          <a:pt x="712" y="595"/>
                        </a:lnTo>
                        <a:lnTo>
                          <a:pt x="726" y="532"/>
                        </a:lnTo>
                        <a:lnTo>
                          <a:pt x="749" y="455"/>
                        </a:lnTo>
                        <a:lnTo>
                          <a:pt x="762" y="404"/>
                        </a:lnTo>
                        <a:lnTo>
                          <a:pt x="760" y="352"/>
                        </a:lnTo>
                        <a:lnTo>
                          <a:pt x="748" y="305"/>
                        </a:lnTo>
                        <a:lnTo>
                          <a:pt x="726" y="262"/>
                        </a:lnTo>
                        <a:lnTo>
                          <a:pt x="660" y="188"/>
                        </a:lnTo>
                        <a:lnTo>
                          <a:pt x="578" y="130"/>
                        </a:lnTo>
                        <a:lnTo>
                          <a:pt x="534" y="106"/>
                        </a:lnTo>
                        <a:lnTo>
                          <a:pt x="468" y="81"/>
                        </a:lnTo>
                        <a:lnTo>
                          <a:pt x="386" y="63"/>
                        </a:lnTo>
                        <a:lnTo>
                          <a:pt x="232" y="61"/>
                        </a:lnTo>
                        <a:lnTo>
                          <a:pt x="105" y="84"/>
                        </a:lnTo>
                        <a:lnTo>
                          <a:pt x="57" y="111"/>
                        </a:lnTo>
                        <a:lnTo>
                          <a:pt x="11" y="164"/>
                        </a:lnTo>
                        <a:lnTo>
                          <a:pt x="0" y="122"/>
                        </a:lnTo>
                        <a:lnTo>
                          <a:pt x="0" y="122"/>
                        </a:lnTo>
                        <a:close/>
                      </a:path>
                    </a:pathLst>
                  </a:custGeom>
                  <a:solidFill>
                    <a:srgbClr val="000000"/>
                  </a:solidFill>
                  <a:ln w="9525">
                    <a:noFill/>
                    <a:round/>
                    <a:headEnd/>
                    <a:tailEnd/>
                  </a:ln>
                </p:spPr>
                <p:txBody>
                  <a:bodyPr/>
                  <a:lstStyle/>
                  <a:p>
                    <a:pPr>
                      <a:defRPr/>
                    </a:pPr>
                    <a:endParaRPr lang="en-US">
                      <a:cs typeface="+mn-cs"/>
                    </a:endParaRPr>
                  </a:p>
                </p:txBody>
              </p:sp>
              <p:sp>
                <p:nvSpPr>
                  <p:cNvPr id="348" name="Freeform 240"/>
                  <p:cNvSpPr>
                    <a:spLocks/>
                  </p:cNvSpPr>
                  <p:nvPr/>
                </p:nvSpPr>
                <p:spPr bwMode="auto">
                  <a:xfrm>
                    <a:off x="2879" y="3696"/>
                    <a:ext cx="196" cy="191"/>
                  </a:xfrm>
                  <a:custGeom>
                    <a:avLst/>
                    <a:gdLst/>
                    <a:ahLst/>
                    <a:cxnLst>
                      <a:cxn ang="0">
                        <a:pos x="916" y="373"/>
                      </a:cxn>
                      <a:cxn ang="0">
                        <a:pos x="909" y="350"/>
                      </a:cxn>
                      <a:cxn ang="0">
                        <a:pos x="934" y="251"/>
                      </a:cxn>
                      <a:cxn ang="0">
                        <a:pos x="931" y="151"/>
                      </a:cxn>
                      <a:cxn ang="0">
                        <a:pos x="923" y="121"/>
                      </a:cxn>
                      <a:cxn ang="0">
                        <a:pos x="905" y="97"/>
                      </a:cxn>
                      <a:cxn ang="0">
                        <a:pos x="876" y="78"/>
                      </a:cxn>
                      <a:cxn ang="0">
                        <a:pos x="839" y="65"/>
                      </a:cxn>
                      <a:cxn ang="0">
                        <a:pos x="744" y="57"/>
                      </a:cxn>
                      <a:cxn ang="0">
                        <a:pos x="630" y="74"/>
                      </a:cxn>
                      <a:cxn ang="0">
                        <a:pos x="467" y="130"/>
                      </a:cxn>
                      <a:cxn ang="0">
                        <a:pos x="386" y="173"/>
                      </a:cxn>
                      <a:cxn ang="0">
                        <a:pos x="309" y="227"/>
                      </a:cxn>
                      <a:cxn ang="0">
                        <a:pos x="222" y="306"/>
                      </a:cxn>
                      <a:cxn ang="0">
                        <a:pos x="185" y="352"/>
                      </a:cxn>
                      <a:cxn ang="0">
                        <a:pos x="151" y="400"/>
                      </a:cxn>
                      <a:cxn ang="0">
                        <a:pos x="102" y="510"/>
                      </a:cxn>
                      <a:cxn ang="0">
                        <a:pos x="77" y="635"/>
                      </a:cxn>
                      <a:cxn ang="0">
                        <a:pos x="61" y="792"/>
                      </a:cxn>
                      <a:cxn ang="0">
                        <a:pos x="68" y="867"/>
                      </a:cxn>
                      <a:cxn ang="0">
                        <a:pos x="82" y="904"/>
                      </a:cxn>
                      <a:cxn ang="0">
                        <a:pos x="103" y="940"/>
                      </a:cxn>
                      <a:cxn ang="0">
                        <a:pos x="83" y="954"/>
                      </a:cxn>
                      <a:cxn ang="0">
                        <a:pos x="10" y="799"/>
                      </a:cxn>
                      <a:cxn ang="0">
                        <a:pos x="0" y="628"/>
                      </a:cxn>
                      <a:cxn ang="0">
                        <a:pos x="10" y="555"/>
                      </a:cxn>
                      <a:cxn ang="0">
                        <a:pos x="28" y="487"/>
                      </a:cxn>
                      <a:cxn ang="0">
                        <a:pos x="54" y="422"/>
                      </a:cxn>
                      <a:cxn ang="0">
                        <a:pos x="87" y="362"/>
                      </a:cxn>
                      <a:cxn ang="0">
                        <a:pos x="106" y="335"/>
                      </a:cxn>
                      <a:cxn ang="0">
                        <a:pos x="126" y="307"/>
                      </a:cxn>
                      <a:cxn ang="0">
                        <a:pos x="170" y="256"/>
                      </a:cxn>
                      <a:cxn ang="0">
                        <a:pos x="218" y="210"/>
                      </a:cxn>
                      <a:cxn ang="0">
                        <a:pos x="272" y="167"/>
                      </a:cxn>
                      <a:cxn ang="0">
                        <a:pos x="357" y="112"/>
                      </a:cxn>
                      <a:cxn ang="0">
                        <a:pos x="447" y="67"/>
                      </a:cxn>
                      <a:cxn ang="0">
                        <a:pos x="538" y="33"/>
                      </a:cxn>
                      <a:cxn ang="0">
                        <a:pos x="629" y="10"/>
                      </a:cxn>
                      <a:cxn ang="0">
                        <a:pos x="764" y="0"/>
                      </a:cxn>
                      <a:cxn ang="0">
                        <a:pos x="875" y="22"/>
                      </a:cxn>
                      <a:cxn ang="0">
                        <a:pos x="950" y="76"/>
                      </a:cxn>
                      <a:cxn ang="0">
                        <a:pos x="978" y="159"/>
                      </a:cxn>
                      <a:cxn ang="0">
                        <a:pos x="947" y="321"/>
                      </a:cxn>
                      <a:cxn ang="0">
                        <a:pos x="916" y="373"/>
                      </a:cxn>
                      <a:cxn ang="0">
                        <a:pos x="916" y="373"/>
                      </a:cxn>
                    </a:cxnLst>
                    <a:rect l="0" t="0" r="r" b="b"/>
                    <a:pathLst>
                      <a:path w="978" h="954">
                        <a:moveTo>
                          <a:pt x="916" y="373"/>
                        </a:moveTo>
                        <a:lnTo>
                          <a:pt x="909" y="350"/>
                        </a:lnTo>
                        <a:lnTo>
                          <a:pt x="934" y="251"/>
                        </a:lnTo>
                        <a:lnTo>
                          <a:pt x="931" y="151"/>
                        </a:lnTo>
                        <a:lnTo>
                          <a:pt x="923" y="121"/>
                        </a:lnTo>
                        <a:lnTo>
                          <a:pt x="905" y="97"/>
                        </a:lnTo>
                        <a:lnTo>
                          <a:pt x="876" y="78"/>
                        </a:lnTo>
                        <a:lnTo>
                          <a:pt x="839" y="65"/>
                        </a:lnTo>
                        <a:lnTo>
                          <a:pt x="744" y="57"/>
                        </a:lnTo>
                        <a:lnTo>
                          <a:pt x="630" y="74"/>
                        </a:lnTo>
                        <a:lnTo>
                          <a:pt x="467" y="130"/>
                        </a:lnTo>
                        <a:lnTo>
                          <a:pt x="386" y="173"/>
                        </a:lnTo>
                        <a:lnTo>
                          <a:pt x="309" y="227"/>
                        </a:lnTo>
                        <a:lnTo>
                          <a:pt x="222" y="306"/>
                        </a:lnTo>
                        <a:lnTo>
                          <a:pt x="185" y="352"/>
                        </a:lnTo>
                        <a:lnTo>
                          <a:pt x="151" y="400"/>
                        </a:lnTo>
                        <a:lnTo>
                          <a:pt x="102" y="510"/>
                        </a:lnTo>
                        <a:lnTo>
                          <a:pt x="77" y="635"/>
                        </a:lnTo>
                        <a:lnTo>
                          <a:pt x="61" y="792"/>
                        </a:lnTo>
                        <a:lnTo>
                          <a:pt x="68" y="867"/>
                        </a:lnTo>
                        <a:lnTo>
                          <a:pt x="82" y="904"/>
                        </a:lnTo>
                        <a:lnTo>
                          <a:pt x="103" y="940"/>
                        </a:lnTo>
                        <a:lnTo>
                          <a:pt x="83" y="954"/>
                        </a:lnTo>
                        <a:lnTo>
                          <a:pt x="10" y="799"/>
                        </a:lnTo>
                        <a:lnTo>
                          <a:pt x="0" y="628"/>
                        </a:lnTo>
                        <a:lnTo>
                          <a:pt x="10" y="555"/>
                        </a:lnTo>
                        <a:lnTo>
                          <a:pt x="28" y="487"/>
                        </a:lnTo>
                        <a:lnTo>
                          <a:pt x="54" y="422"/>
                        </a:lnTo>
                        <a:lnTo>
                          <a:pt x="87" y="362"/>
                        </a:lnTo>
                        <a:lnTo>
                          <a:pt x="106" y="335"/>
                        </a:lnTo>
                        <a:lnTo>
                          <a:pt x="126" y="307"/>
                        </a:lnTo>
                        <a:lnTo>
                          <a:pt x="170" y="256"/>
                        </a:lnTo>
                        <a:lnTo>
                          <a:pt x="218" y="210"/>
                        </a:lnTo>
                        <a:lnTo>
                          <a:pt x="272" y="167"/>
                        </a:lnTo>
                        <a:lnTo>
                          <a:pt x="357" y="112"/>
                        </a:lnTo>
                        <a:lnTo>
                          <a:pt x="447" y="67"/>
                        </a:lnTo>
                        <a:lnTo>
                          <a:pt x="538" y="33"/>
                        </a:lnTo>
                        <a:lnTo>
                          <a:pt x="629" y="10"/>
                        </a:lnTo>
                        <a:lnTo>
                          <a:pt x="764" y="0"/>
                        </a:lnTo>
                        <a:lnTo>
                          <a:pt x="875" y="22"/>
                        </a:lnTo>
                        <a:lnTo>
                          <a:pt x="950" y="76"/>
                        </a:lnTo>
                        <a:lnTo>
                          <a:pt x="978" y="159"/>
                        </a:lnTo>
                        <a:lnTo>
                          <a:pt x="947" y="321"/>
                        </a:lnTo>
                        <a:lnTo>
                          <a:pt x="916" y="373"/>
                        </a:lnTo>
                        <a:lnTo>
                          <a:pt x="916" y="373"/>
                        </a:lnTo>
                        <a:close/>
                      </a:path>
                    </a:pathLst>
                  </a:custGeom>
                  <a:solidFill>
                    <a:srgbClr val="000000"/>
                  </a:solidFill>
                  <a:ln w="9525">
                    <a:noFill/>
                    <a:round/>
                    <a:headEnd/>
                    <a:tailEnd/>
                  </a:ln>
                </p:spPr>
                <p:txBody>
                  <a:bodyPr/>
                  <a:lstStyle/>
                  <a:p>
                    <a:pPr>
                      <a:defRPr/>
                    </a:pPr>
                    <a:endParaRPr lang="en-US">
                      <a:cs typeface="+mn-cs"/>
                    </a:endParaRPr>
                  </a:p>
                </p:txBody>
              </p:sp>
            </p:grpSp>
            <p:grpSp>
              <p:nvGrpSpPr>
                <p:cNvPr id="12" name="Group 241"/>
                <p:cNvGrpSpPr>
                  <a:grpSpLocks/>
                </p:cNvGrpSpPr>
                <p:nvPr/>
              </p:nvGrpSpPr>
              <p:grpSpPr bwMode="auto">
                <a:xfrm>
                  <a:off x="1772" y="2917"/>
                  <a:ext cx="609" cy="523"/>
                  <a:chOff x="2475" y="3382"/>
                  <a:chExt cx="609" cy="523"/>
                </a:xfrm>
              </p:grpSpPr>
              <p:sp>
                <p:nvSpPr>
                  <p:cNvPr id="13" name="Freeform 242"/>
                  <p:cNvSpPr>
                    <a:spLocks/>
                  </p:cNvSpPr>
                  <p:nvPr/>
                </p:nvSpPr>
                <p:spPr bwMode="auto">
                  <a:xfrm>
                    <a:off x="2479" y="3382"/>
                    <a:ext cx="605" cy="518"/>
                  </a:xfrm>
                  <a:custGeom>
                    <a:avLst/>
                    <a:gdLst/>
                    <a:ahLst/>
                    <a:cxnLst>
                      <a:cxn ang="0">
                        <a:pos x="1748" y="344"/>
                      </a:cxn>
                      <a:cxn ang="0">
                        <a:pos x="1488" y="219"/>
                      </a:cxn>
                      <a:cxn ang="0">
                        <a:pos x="1187" y="53"/>
                      </a:cxn>
                      <a:cxn ang="0">
                        <a:pos x="1053" y="12"/>
                      </a:cxn>
                      <a:cxn ang="0">
                        <a:pos x="888" y="0"/>
                      </a:cxn>
                      <a:cxn ang="0">
                        <a:pos x="727" y="9"/>
                      </a:cxn>
                      <a:cxn ang="0">
                        <a:pos x="623" y="20"/>
                      </a:cxn>
                      <a:cxn ang="0">
                        <a:pos x="512" y="49"/>
                      </a:cxn>
                      <a:cxn ang="0">
                        <a:pos x="384" y="99"/>
                      </a:cxn>
                      <a:cxn ang="0">
                        <a:pos x="269" y="174"/>
                      </a:cxn>
                      <a:cxn ang="0">
                        <a:pos x="158" y="266"/>
                      </a:cxn>
                      <a:cxn ang="0">
                        <a:pos x="76" y="391"/>
                      </a:cxn>
                      <a:cxn ang="0">
                        <a:pos x="25" y="551"/>
                      </a:cxn>
                      <a:cxn ang="0">
                        <a:pos x="0" y="787"/>
                      </a:cxn>
                      <a:cxn ang="0">
                        <a:pos x="7" y="1084"/>
                      </a:cxn>
                      <a:cxn ang="0">
                        <a:pos x="22" y="1397"/>
                      </a:cxn>
                      <a:cxn ang="0">
                        <a:pos x="94" y="1667"/>
                      </a:cxn>
                      <a:cxn ang="0">
                        <a:pos x="228" y="1916"/>
                      </a:cxn>
                      <a:cxn ang="0">
                        <a:pos x="334" y="2093"/>
                      </a:cxn>
                      <a:cxn ang="0">
                        <a:pos x="532" y="2268"/>
                      </a:cxn>
                      <a:cxn ang="0">
                        <a:pos x="748" y="2391"/>
                      </a:cxn>
                      <a:cxn ang="0">
                        <a:pos x="1018" y="2502"/>
                      </a:cxn>
                      <a:cxn ang="0">
                        <a:pos x="1347" y="2590"/>
                      </a:cxn>
                      <a:cxn ang="0">
                        <a:pos x="1624" y="2593"/>
                      </a:cxn>
                      <a:cxn ang="0">
                        <a:pos x="1917" y="2552"/>
                      </a:cxn>
                      <a:cxn ang="0">
                        <a:pos x="2211" y="2470"/>
                      </a:cxn>
                      <a:cxn ang="0">
                        <a:pos x="2512" y="2324"/>
                      </a:cxn>
                      <a:cxn ang="0">
                        <a:pos x="2784" y="2142"/>
                      </a:cxn>
                      <a:cxn ang="0">
                        <a:pos x="2868" y="2018"/>
                      </a:cxn>
                      <a:cxn ang="0">
                        <a:pos x="2958" y="1849"/>
                      </a:cxn>
                      <a:cxn ang="0">
                        <a:pos x="3013" y="1680"/>
                      </a:cxn>
                      <a:cxn ang="0">
                        <a:pos x="3029" y="1481"/>
                      </a:cxn>
                      <a:cxn ang="0">
                        <a:pos x="3021" y="1270"/>
                      </a:cxn>
                      <a:cxn ang="0">
                        <a:pos x="2984" y="1076"/>
                      </a:cxn>
                      <a:cxn ang="0">
                        <a:pos x="2905" y="894"/>
                      </a:cxn>
                      <a:cxn ang="0">
                        <a:pos x="2811" y="782"/>
                      </a:cxn>
                      <a:cxn ang="0">
                        <a:pos x="2665" y="691"/>
                      </a:cxn>
                      <a:cxn ang="0">
                        <a:pos x="2479" y="589"/>
                      </a:cxn>
                      <a:cxn ang="0">
                        <a:pos x="1960" y="442"/>
                      </a:cxn>
                      <a:cxn ang="0">
                        <a:pos x="1748" y="344"/>
                      </a:cxn>
                      <a:cxn ang="0">
                        <a:pos x="1748" y="344"/>
                      </a:cxn>
                    </a:cxnLst>
                    <a:rect l="0" t="0" r="r" b="b"/>
                    <a:pathLst>
                      <a:path w="3029" h="2593">
                        <a:moveTo>
                          <a:pt x="1748" y="344"/>
                        </a:moveTo>
                        <a:lnTo>
                          <a:pt x="1488" y="219"/>
                        </a:lnTo>
                        <a:lnTo>
                          <a:pt x="1187" y="53"/>
                        </a:lnTo>
                        <a:lnTo>
                          <a:pt x="1053" y="12"/>
                        </a:lnTo>
                        <a:lnTo>
                          <a:pt x="888" y="0"/>
                        </a:lnTo>
                        <a:lnTo>
                          <a:pt x="727" y="9"/>
                        </a:lnTo>
                        <a:lnTo>
                          <a:pt x="623" y="20"/>
                        </a:lnTo>
                        <a:lnTo>
                          <a:pt x="512" y="49"/>
                        </a:lnTo>
                        <a:lnTo>
                          <a:pt x="384" y="99"/>
                        </a:lnTo>
                        <a:lnTo>
                          <a:pt x="269" y="174"/>
                        </a:lnTo>
                        <a:lnTo>
                          <a:pt x="158" y="266"/>
                        </a:lnTo>
                        <a:lnTo>
                          <a:pt x="76" y="391"/>
                        </a:lnTo>
                        <a:lnTo>
                          <a:pt x="25" y="551"/>
                        </a:lnTo>
                        <a:lnTo>
                          <a:pt x="0" y="787"/>
                        </a:lnTo>
                        <a:lnTo>
                          <a:pt x="7" y="1084"/>
                        </a:lnTo>
                        <a:lnTo>
                          <a:pt x="22" y="1397"/>
                        </a:lnTo>
                        <a:lnTo>
                          <a:pt x="94" y="1667"/>
                        </a:lnTo>
                        <a:lnTo>
                          <a:pt x="228" y="1916"/>
                        </a:lnTo>
                        <a:lnTo>
                          <a:pt x="334" y="2093"/>
                        </a:lnTo>
                        <a:lnTo>
                          <a:pt x="532" y="2268"/>
                        </a:lnTo>
                        <a:lnTo>
                          <a:pt x="748" y="2391"/>
                        </a:lnTo>
                        <a:lnTo>
                          <a:pt x="1018" y="2502"/>
                        </a:lnTo>
                        <a:lnTo>
                          <a:pt x="1347" y="2590"/>
                        </a:lnTo>
                        <a:lnTo>
                          <a:pt x="1624" y="2593"/>
                        </a:lnTo>
                        <a:lnTo>
                          <a:pt x="1917" y="2552"/>
                        </a:lnTo>
                        <a:lnTo>
                          <a:pt x="2211" y="2470"/>
                        </a:lnTo>
                        <a:lnTo>
                          <a:pt x="2512" y="2324"/>
                        </a:lnTo>
                        <a:lnTo>
                          <a:pt x="2784" y="2142"/>
                        </a:lnTo>
                        <a:lnTo>
                          <a:pt x="2868" y="2018"/>
                        </a:lnTo>
                        <a:lnTo>
                          <a:pt x="2958" y="1849"/>
                        </a:lnTo>
                        <a:lnTo>
                          <a:pt x="3013" y="1680"/>
                        </a:lnTo>
                        <a:lnTo>
                          <a:pt x="3029" y="1481"/>
                        </a:lnTo>
                        <a:lnTo>
                          <a:pt x="3021" y="1270"/>
                        </a:lnTo>
                        <a:lnTo>
                          <a:pt x="2984" y="1076"/>
                        </a:lnTo>
                        <a:lnTo>
                          <a:pt x="2905" y="894"/>
                        </a:lnTo>
                        <a:lnTo>
                          <a:pt x="2811" y="782"/>
                        </a:lnTo>
                        <a:lnTo>
                          <a:pt x="2665" y="691"/>
                        </a:lnTo>
                        <a:lnTo>
                          <a:pt x="2479" y="589"/>
                        </a:lnTo>
                        <a:lnTo>
                          <a:pt x="1960" y="442"/>
                        </a:lnTo>
                        <a:lnTo>
                          <a:pt x="1748" y="344"/>
                        </a:lnTo>
                        <a:lnTo>
                          <a:pt x="1748" y="344"/>
                        </a:lnTo>
                        <a:close/>
                      </a:path>
                    </a:pathLst>
                  </a:custGeom>
                  <a:solidFill>
                    <a:srgbClr val="CCE8F4"/>
                  </a:solidFill>
                  <a:ln w="9525">
                    <a:noFill/>
                    <a:round/>
                    <a:headEnd/>
                    <a:tailEnd/>
                  </a:ln>
                </p:spPr>
                <p:txBody>
                  <a:bodyPr/>
                  <a:lstStyle/>
                  <a:p>
                    <a:pPr>
                      <a:defRPr/>
                    </a:pPr>
                    <a:endParaRPr lang="en-US">
                      <a:cs typeface="+mn-cs"/>
                    </a:endParaRPr>
                  </a:p>
                </p:txBody>
              </p:sp>
              <p:sp>
                <p:nvSpPr>
                  <p:cNvPr id="14" name="Freeform 243"/>
                  <p:cNvSpPr>
                    <a:spLocks/>
                  </p:cNvSpPr>
                  <p:nvPr/>
                </p:nvSpPr>
                <p:spPr bwMode="auto">
                  <a:xfrm>
                    <a:off x="2479" y="3518"/>
                    <a:ext cx="403" cy="255"/>
                  </a:xfrm>
                  <a:custGeom>
                    <a:avLst/>
                    <a:gdLst/>
                    <a:ahLst/>
                    <a:cxnLst>
                      <a:cxn ang="0">
                        <a:pos x="3" y="139"/>
                      </a:cxn>
                      <a:cxn ang="0">
                        <a:pos x="0" y="372"/>
                      </a:cxn>
                      <a:cxn ang="0">
                        <a:pos x="6" y="541"/>
                      </a:cxn>
                      <a:cxn ang="0">
                        <a:pos x="22" y="714"/>
                      </a:cxn>
                      <a:cxn ang="0">
                        <a:pos x="50" y="871"/>
                      </a:cxn>
                      <a:cxn ang="0">
                        <a:pos x="86" y="1004"/>
                      </a:cxn>
                      <a:cxn ang="0">
                        <a:pos x="132" y="1130"/>
                      </a:cxn>
                      <a:cxn ang="0">
                        <a:pos x="173" y="1215"/>
                      </a:cxn>
                      <a:cxn ang="0">
                        <a:pos x="208" y="1273"/>
                      </a:cxn>
                      <a:cxn ang="0">
                        <a:pos x="213" y="1272"/>
                      </a:cxn>
                      <a:cxn ang="0">
                        <a:pos x="544" y="1231"/>
                      </a:cxn>
                      <a:cxn ang="0">
                        <a:pos x="718" y="1178"/>
                      </a:cxn>
                      <a:cxn ang="0">
                        <a:pos x="1158" y="1130"/>
                      </a:cxn>
                      <a:cxn ang="0">
                        <a:pos x="1139" y="1061"/>
                      </a:cxn>
                      <a:cxn ang="0">
                        <a:pos x="1191" y="991"/>
                      </a:cxn>
                      <a:cxn ang="0">
                        <a:pos x="1275" y="975"/>
                      </a:cxn>
                      <a:cxn ang="0">
                        <a:pos x="1431" y="1007"/>
                      </a:cxn>
                      <a:cxn ang="0">
                        <a:pos x="1559" y="981"/>
                      </a:cxn>
                      <a:cxn ang="0">
                        <a:pos x="1640" y="983"/>
                      </a:cxn>
                      <a:cxn ang="0">
                        <a:pos x="2019" y="692"/>
                      </a:cxn>
                      <a:cxn ang="0">
                        <a:pos x="1855" y="0"/>
                      </a:cxn>
                      <a:cxn ang="0">
                        <a:pos x="792" y="53"/>
                      </a:cxn>
                      <a:cxn ang="0">
                        <a:pos x="3" y="139"/>
                      </a:cxn>
                      <a:cxn ang="0">
                        <a:pos x="3" y="139"/>
                      </a:cxn>
                    </a:cxnLst>
                    <a:rect l="0" t="0" r="r" b="b"/>
                    <a:pathLst>
                      <a:path w="2019" h="1273">
                        <a:moveTo>
                          <a:pt x="3" y="139"/>
                        </a:moveTo>
                        <a:lnTo>
                          <a:pt x="0" y="372"/>
                        </a:lnTo>
                        <a:lnTo>
                          <a:pt x="6" y="541"/>
                        </a:lnTo>
                        <a:lnTo>
                          <a:pt x="22" y="714"/>
                        </a:lnTo>
                        <a:lnTo>
                          <a:pt x="50" y="871"/>
                        </a:lnTo>
                        <a:lnTo>
                          <a:pt x="86" y="1004"/>
                        </a:lnTo>
                        <a:lnTo>
                          <a:pt x="132" y="1130"/>
                        </a:lnTo>
                        <a:lnTo>
                          <a:pt x="173" y="1215"/>
                        </a:lnTo>
                        <a:lnTo>
                          <a:pt x="208" y="1273"/>
                        </a:lnTo>
                        <a:lnTo>
                          <a:pt x="213" y="1272"/>
                        </a:lnTo>
                        <a:lnTo>
                          <a:pt x="544" y="1231"/>
                        </a:lnTo>
                        <a:lnTo>
                          <a:pt x="718" y="1178"/>
                        </a:lnTo>
                        <a:lnTo>
                          <a:pt x="1158" y="1130"/>
                        </a:lnTo>
                        <a:lnTo>
                          <a:pt x="1139" y="1061"/>
                        </a:lnTo>
                        <a:lnTo>
                          <a:pt x="1191" y="991"/>
                        </a:lnTo>
                        <a:lnTo>
                          <a:pt x="1275" y="975"/>
                        </a:lnTo>
                        <a:lnTo>
                          <a:pt x="1431" y="1007"/>
                        </a:lnTo>
                        <a:lnTo>
                          <a:pt x="1559" y="981"/>
                        </a:lnTo>
                        <a:lnTo>
                          <a:pt x="1640" y="983"/>
                        </a:lnTo>
                        <a:lnTo>
                          <a:pt x="2019" y="692"/>
                        </a:lnTo>
                        <a:lnTo>
                          <a:pt x="1855" y="0"/>
                        </a:lnTo>
                        <a:lnTo>
                          <a:pt x="792" y="53"/>
                        </a:lnTo>
                        <a:lnTo>
                          <a:pt x="3" y="139"/>
                        </a:lnTo>
                        <a:lnTo>
                          <a:pt x="3" y="139"/>
                        </a:lnTo>
                        <a:close/>
                      </a:path>
                    </a:pathLst>
                  </a:custGeom>
                  <a:solidFill>
                    <a:srgbClr val="A3A3D6"/>
                  </a:solidFill>
                  <a:ln w="9525">
                    <a:noFill/>
                    <a:round/>
                    <a:headEnd/>
                    <a:tailEnd/>
                  </a:ln>
                </p:spPr>
                <p:txBody>
                  <a:bodyPr/>
                  <a:lstStyle/>
                  <a:p>
                    <a:pPr>
                      <a:defRPr/>
                    </a:pPr>
                    <a:endParaRPr lang="en-US">
                      <a:cs typeface="+mn-cs"/>
                    </a:endParaRPr>
                  </a:p>
                </p:txBody>
              </p:sp>
              <p:sp>
                <p:nvSpPr>
                  <p:cNvPr id="15" name="Freeform 244"/>
                  <p:cNvSpPr>
                    <a:spLocks/>
                  </p:cNvSpPr>
                  <p:nvPr/>
                </p:nvSpPr>
                <p:spPr bwMode="auto">
                  <a:xfrm>
                    <a:off x="2476" y="3393"/>
                    <a:ext cx="592" cy="502"/>
                  </a:xfrm>
                  <a:custGeom>
                    <a:avLst/>
                    <a:gdLst/>
                    <a:ahLst/>
                    <a:cxnLst>
                      <a:cxn ang="0">
                        <a:pos x="0" y="410"/>
                      </a:cxn>
                      <a:cxn ang="0">
                        <a:pos x="159" y="236"/>
                      </a:cxn>
                      <a:cxn ang="0">
                        <a:pos x="404" y="201"/>
                      </a:cxn>
                      <a:cxn ang="0">
                        <a:pos x="590" y="129"/>
                      </a:cxn>
                      <a:cxn ang="0">
                        <a:pos x="817" y="0"/>
                      </a:cxn>
                      <a:cxn ang="0">
                        <a:pos x="1013" y="92"/>
                      </a:cxn>
                      <a:cxn ang="0">
                        <a:pos x="1189" y="224"/>
                      </a:cxn>
                      <a:cxn ang="0">
                        <a:pos x="1597" y="161"/>
                      </a:cxn>
                      <a:cxn ang="0">
                        <a:pos x="1691" y="153"/>
                      </a:cxn>
                      <a:cxn ang="0">
                        <a:pos x="1629" y="229"/>
                      </a:cxn>
                      <a:cxn ang="0">
                        <a:pos x="1622" y="321"/>
                      </a:cxn>
                      <a:cxn ang="0">
                        <a:pos x="1560" y="372"/>
                      </a:cxn>
                      <a:cxn ang="0">
                        <a:pos x="1228" y="410"/>
                      </a:cxn>
                      <a:cxn ang="0">
                        <a:pos x="683" y="442"/>
                      </a:cxn>
                      <a:cxn ang="0">
                        <a:pos x="652" y="348"/>
                      </a:cxn>
                      <a:cxn ang="0">
                        <a:pos x="576" y="402"/>
                      </a:cxn>
                      <a:cxn ang="0">
                        <a:pos x="457" y="488"/>
                      </a:cxn>
                      <a:cxn ang="0">
                        <a:pos x="839" y="479"/>
                      </a:cxn>
                      <a:cxn ang="0">
                        <a:pos x="1349" y="445"/>
                      </a:cxn>
                      <a:cxn ang="0">
                        <a:pos x="1688" y="565"/>
                      </a:cxn>
                      <a:cxn ang="0">
                        <a:pos x="1786" y="435"/>
                      </a:cxn>
                      <a:cxn ang="0">
                        <a:pos x="2017" y="337"/>
                      </a:cxn>
                      <a:cxn ang="0">
                        <a:pos x="2188" y="289"/>
                      </a:cxn>
                      <a:cxn ang="0">
                        <a:pos x="2344" y="378"/>
                      </a:cxn>
                      <a:cxn ang="0">
                        <a:pos x="2541" y="788"/>
                      </a:cxn>
                      <a:cxn ang="0">
                        <a:pos x="2342" y="1074"/>
                      </a:cxn>
                      <a:cxn ang="0">
                        <a:pos x="2491" y="1198"/>
                      </a:cxn>
                      <a:cxn ang="0">
                        <a:pos x="2816" y="1400"/>
                      </a:cxn>
                      <a:cxn ang="0">
                        <a:pos x="2895" y="1546"/>
                      </a:cxn>
                      <a:cxn ang="0">
                        <a:pos x="2956" y="1672"/>
                      </a:cxn>
                      <a:cxn ang="0">
                        <a:pos x="2893" y="1989"/>
                      </a:cxn>
                      <a:cxn ang="0">
                        <a:pos x="2050" y="2240"/>
                      </a:cxn>
                      <a:cxn ang="0">
                        <a:pos x="1651" y="2511"/>
                      </a:cxn>
                      <a:cxn ang="0">
                        <a:pos x="992" y="2326"/>
                      </a:cxn>
                      <a:cxn ang="0">
                        <a:pos x="460" y="2168"/>
                      </a:cxn>
                      <a:cxn ang="0">
                        <a:pos x="544" y="2005"/>
                      </a:cxn>
                      <a:cxn ang="0">
                        <a:pos x="720" y="1864"/>
                      </a:cxn>
                      <a:cxn ang="0">
                        <a:pos x="721" y="1754"/>
                      </a:cxn>
                      <a:cxn ang="0">
                        <a:pos x="596" y="1756"/>
                      </a:cxn>
                      <a:cxn ang="0">
                        <a:pos x="631" y="1573"/>
                      </a:cxn>
                      <a:cxn ang="0">
                        <a:pos x="605" y="1411"/>
                      </a:cxn>
                      <a:cxn ang="0">
                        <a:pos x="700" y="1442"/>
                      </a:cxn>
                      <a:cxn ang="0">
                        <a:pos x="805" y="1441"/>
                      </a:cxn>
                      <a:cxn ang="0">
                        <a:pos x="876" y="1461"/>
                      </a:cxn>
                      <a:cxn ang="0">
                        <a:pos x="980" y="1723"/>
                      </a:cxn>
                      <a:cxn ang="0">
                        <a:pos x="1222" y="1868"/>
                      </a:cxn>
                      <a:cxn ang="0">
                        <a:pos x="1184" y="1616"/>
                      </a:cxn>
                      <a:cxn ang="0">
                        <a:pos x="1516" y="1611"/>
                      </a:cxn>
                      <a:cxn ang="0">
                        <a:pos x="1658" y="1576"/>
                      </a:cxn>
                      <a:cxn ang="0">
                        <a:pos x="1775" y="1372"/>
                      </a:cxn>
                      <a:cxn ang="0">
                        <a:pos x="1910" y="1245"/>
                      </a:cxn>
                      <a:cxn ang="0">
                        <a:pos x="1823" y="989"/>
                      </a:cxn>
                      <a:cxn ang="0">
                        <a:pos x="1809" y="783"/>
                      </a:cxn>
                      <a:cxn ang="0">
                        <a:pos x="1738" y="700"/>
                      </a:cxn>
                      <a:cxn ang="0">
                        <a:pos x="867" y="683"/>
                      </a:cxn>
                      <a:cxn ang="0">
                        <a:pos x="54" y="777"/>
                      </a:cxn>
                    </a:cxnLst>
                    <a:rect l="0" t="0" r="r" b="b"/>
                    <a:pathLst>
                      <a:path w="2956" h="2511">
                        <a:moveTo>
                          <a:pt x="14" y="765"/>
                        </a:moveTo>
                        <a:lnTo>
                          <a:pt x="7" y="586"/>
                        </a:lnTo>
                        <a:lnTo>
                          <a:pt x="0" y="410"/>
                        </a:lnTo>
                        <a:lnTo>
                          <a:pt x="98" y="408"/>
                        </a:lnTo>
                        <a:lnTo>
                          <a:pt x="87" y="334"/>
                        </a:lnTo>
                        <a:lnTo>
                          <a:pt x="159" y="236"/>
                        </a:lnTo>
                        <a:lnTo>
                          <a:pt x="247" y="206"/>
                        </a:lnTo>
                        <a:lnTo>
                          <a:pt x="364" y="238"/>
                        </a:lnTo>
                        <a:lnTo>
                          <a:pt x="404" y="201"/>
                        </a:lnTo>
                        <a:lnTo>
                          <a:pt x="471" y="149"/>
                        </a:lnTo>
                        <a:lnTo>
                          <a:pt x="546" y="124"/>
                        </a:lnTo>
                        <a:lnTo>
                          <a:pt x="590" y="129"/>
                        </a:lnTo>
                        <a:lnTo>
                          <a:pt x="649" y="55"/>
                        </a:lnTo>
                        <a:lnTo>
                          <a:pt x="704" y="12"/>
                        </a:lnTo>
                        <a:lnTo>
                          <a:pt x="817" y="0"/>
                        </a:lnTo>
                        <a:lnTo>
                          <a:pt x="887" y="48"/>
                        </a:lnTo>
                        <a:lnTo>
                          <a:pt x="905" y="85"/>
                        </a:lnTo>
                        <a:lnTo>
                          <a:pt x="1013" y="92"/>
                        </a:lnTo>
                        <a:lnTo>
                          <a:pt x="1088" y="132"/>
                        </a:lnTo>
                        <a:lnTo>
                          <a:pt x="1098" y="227"/>
                        </a:lnTo>
                        <a:lnTo>
                          <a:pt x="1189" y="224"/>
                        </a:lnTo>
                        <a:lnTo>
                          <a:pt x="1343" y="156"/>
                        </a:lnTo>
                        <a:lnTo>
                          <a:pt x="1525" y="126"/>
                        </a:lnTo>
                        <a:lnTo>
                          <a:pt x="1597" y="161"/>
                        </a:lnTo>
                        <a:lnTo>
                          <a:pt x="1643" y="137"/>
                        </a:lnTo>
                        <a:lnTo>
                          <a:pt x="1679" y="147"/>
                        </a:lnTo>
                        <a:lnTo>
                          <a:pt x="1691" y="153"/>
                        </a:lnTo>
                        <a:lnTo>
                          <a:pt x="1676" y="177"/>
                        </a:lnTo>
                        <a:lnTo>
                          <a:pt x="1655" y="201"/>
                        </a:lnTo>
                        <a:lnTo>
                          <a:pt x="1629" y="229"/>
                        </a:lnTo>
                        <a:lnTo>
                          <a:pt x="1599" y="259"/>
                        </a:lnTo>
                        <a:lnTo>
                          <a:pt x="1514" y="293"/>
                        </a:lnTo>
                        <a:lnTo>
                          <a:pt x="1622" y="321"/>
                        </a:lnTo>
                        <a:lnTo>
                          <a:pt x="1630" y="348"/>
                        </a:lnTo>
                        <a:lnTo>
                          <a:pt x="1590" y="365"/>
                        </a:lnTo>
                        <a:lnTo>
                          <a:pt x="1560" y="372"/>
                        </a:lnTo>
                        <a:lnTo>
                          <a:pt x="1401" y="376"/>
                        </a:lnTo>
                        <a:lnTo>
                          <a:pt x="1380" y="367"/>
                        </a:lnTo>
                        <a:lnTo>
                          <a:pt x="1228" y="410"/>
                        </a:lnTo>
                        <a:lnTo>
                          <a:pt x="1041" y="442"/>
                        </a:lnTo>
                        <a:lnTo>
                          <a:pt x="784" y="446"/>
                        </a:lnTo>
                        <a:lnTo>
                          <a:pt x="683" y="442"/>
                        </a:lnTo>
                        <a:lnTo>
                          <a:pt x="626" y="406"/>
                        </a:lnTo>
                        <a:lnTo>
                          <a:pt x="672" y="370"/>
                        </a:lnTo>
                        <a:lnTo>
                          <a:pt x="652" y="348"/>
                        </a:lnTo>
                        <a:lnTo>
                          <a:pt x="615" y="354"/>
                        </a:lnTo>
                        <a:lnTo>
                          <a:pt x="595" y="393"/>
                        </a:lnTo>
                        <a:lnTo>
                          <a:pt x="576" y="402"/>
                        </a:lnTo>
                        <a:lnTo>
                          <a:pt x="537" y="417"/>
                        </a:lnTo>
                        <a:lnTo>
                          <a:pt x="479" y="417"/>
                        </a:lnTo>
                        <a:lnTo>
                          <a:pt x="457" y="488"/>
                        </a:lnTo>
                        <a:lnTo>
                          <a:pt x="576" y="483"/>
                        </a:lnTo>
                        <a:lnTo>
                          <a:pt x="589" y="555"/>
                        </a:lnTo>
                        <a:lnTo>
                          <a:pt x="839" y="479"/>
                        </a:lnTo>
                        <a:lnTo>
                          <a:pt x="768" y="541"/>
                        </a:lnTo>
                        <a:lnTo>
                          <a:pt x="1084" y="548"/>
                        </a:lnTo>
                        <a:lnTo>
                          <a:pt x="1349" y="445"/>
                        </a:lnTo>
                        <a:lnTo>
                          <a:pt x="1254" y="546"/>
                        </a:lnTo>
                        <a:lnTo>
                          <a:pt x="1489" y="552"/>
                        </a:lnTo>
                        <a:lnTo>
                          <a:pt x="1688" y="565"/>
                        </a:lnTo>
                        <a:lnTo>
                          <a:pt x="1700" y="499"/>
                        </a:lnTo>
                        <a:lnTo>
                          <a:pt x="1745" y="455"/>
                        </a:lnTo>
                        <a:lnTo>
                          <a:pt x="1786" y="435"/>
                        </a:lnTo>
                        <a:lnTo>
                          <a:pt x="1924" y="420"/>
                        </a:lnTo>
                        <a:lnTo>
                          <a:pt x="1964" y="355"/>
                        </a:lnTo>
                        <a:lnTo>
                          <a:pt x="2017" y="337"/>
                        </a:lnTo>
                        <a:lnTo>
                          <a:pt x="2098" y="316"/>
                        </a:lnTo>
                        <a:lnTo>
                          <a:pt x="2125" y="289"/>
                        </a:lnTo>
                        <a:lnTo>
                          <a:pt x="2188" y="289"/>
                        </a:lnTo>
                        <a:lnTo>
                          <a:pt x="2251" y="303"/>
                        </a:lnTo>
                        <a:lnTo>
                          <a:pt x="2269" y="364"/>
                        </a:lnTo>
                        <a:lnTo>
                          <a:pt x="2344" y="378"/>
                        </a:lnTo>
                        <a:lnTo>
                          <a:pt x="2441" y="453"/>
                        </a:lnTo>
                        <a:lnTo>
                          <a:pt x="2519" y="572"/>
                        </a:lnTo>
                        <a:lnTo>
                          <a:pt x="2541" y="788"/>
                        </a:lnTo>
                        <a:lnTo>
                          <a:pt x="2507" y="942"/>
                        </a:lnTo>
                        <a:lnTo>
                          <a:pt x="2438" y="1033"/>
                        </a:lnTo>
                        <a:lnTo>
                          <a:pt x="2342" y="1074"/>
                        </a:lnTo>
                        <a:lnTo>
                          <a:pt x="2321" y="1168"/>
                        </a:lnTo>
                        <a:lnTo>
                          <a:pt x="2412" y="1122"/>
                        </a:lnTo>
                        <a:lnTo>
                          <a:pt x="2491" y="1198"/>
                        </a:lnTo>
                        <a:lnTo>
                          <a:pt x="2578" y="1238"/>
                        </a:lnTo>
                        <a:lnTo>
                          <a:pt x="2793" y="1378"/>
                        </a:lnTo>
                        <a:lnTo>
                          <a:pt x="2816" y="1400"/>
                        </a:lnTo>
                        <a:lnTo>
                          <a:pt x="2857" y="1443"/>
                        </a:lnTo>
                        <a:lnTo>
                          <a:pt x="2893" y="1502"/>
                        </a:lnTo>
                        <a:lnTo>
                          <a:pt x="2895" y="1546"/>
                        </a:lnTo>
                        <a:lnTo>
                          <a:pt x="2922" y="1579"/>
                        </a:lnTo>
                        <a:lnTo>
                          <a:pt x="2939" y="1599"/>
                        </a:lnTo>
                        <a:lnTo>
                          <a:pt x="2956" y="1672"/>
                        </a:lnTo>
                        <a:lnTo>
                          <a:pt x="2951" y="1846"/>
                        </a:lnTo>
                        <a:lnTo>
                          <a:pt x="2938" y="1877"/>
                        </a:lnTo>
                        <a:lnTo>
                          <a:pt x="2893" y="1989"/>
                        </a:lnTo>
                        <a:lnTo>
                          <a:pt x="2729" y="2166"/>
                        </a:lnTo>
                        <a:lnTo>
                          <a:pt x="2449" y="2226"/>
                        </a:lnTo>
                        <a:lnTo>
                          <a:pt x="2050" y="2240"/>
                        </a:lnTo>
                        <a:lnTo>
                          <a:pt x="1957" y="2280"/>
                        </a:lnTo>
                        <a:lnTo>
                          <a:pt x="1823" y="2390"/>
                        </a:lnTo>
                        <a:lnTo>
                          <a:pt x="1651" y="2511"/>
                        </a:lnTo>
                        <a:lnTo>
                          <a:pt x="1532" y="2509"/>
                        </a:lnTo>
                        <a:lnTo>
                          <a:pt x="1081" y="2373"/>
                        </a:lnTo>
                        <a:lnTo>
                          <a:pt x="992" y="2326"/>
                        </a:lnTo>
                        <a:lnTo>
                          <a:pt x="803" y="2424"/>
                        </a:lnTo>
                        <a:lnTo>
                          <a:pt x="601" y="2282"/>
                        </a:lnTo>
                        <a:lnTo>
                          <a:pt x="460" y="2168"/>
                        </a:lnTo>
                        <a:lnTo>
                          <a:pt x="362" y="2063"/>
                        </a:lnTo>
                        <a:lnTo>
                          <a:pt x="491" y="2042"/>
                        </a:lnTo>
                        <a:lnTo>
                          <a:pt x="544" y="2005"/>
                        </a:lnTo>
                        <a:lnTo>
                          <a:pt x="612" y="1956"/>
                        </a:lnTo>
                        <a:lnTo>
                          <a:pt x="670" y="1886"/>
                        </a:lnTo>
                        <a:lnTo>
                          <a:pt x="720" y="1864"/>
                        </a:lnTo>
                        <a:lnTo>
                          <a:pt x="803" y="1844"/>
                        </a:lnTo>
                        <a:lnTo>
                          <a:pt x="768" y="1816"/>
                        </a:lnTo>
                        <a:lnTo>
                          <a:pt x="721" y="1754"/>
                        </a:lnTo>
                        <a:lnTo>
                          <a:pt x="582" y="1896"/>
                        </a:lnTo>
                        <a:lnTo>
                          <a:pt x="537" y="1864"/>
                        </a:lnTo>
                        <a:lnTo>
                          <a:pt x="596" y="1756"/>
                        </a:lnTo>
                        <a:lnTo>
                          <a:pt x="586" y="1690"/>
                        </a:lnTo>
                        <a:lnTo>
                          <a:pt x="619" y="1628"/>
                        </a:lnTo>
                        <a:lnTo>
                          <a:pt x="631" y="1573"/>
                        </a:lnTo>
                        <a:lnTo>
                          <a:pt x="665" y="1546"/>
                        </a:lnTo>
                        <a:lnTo>
                          <a:pt x="605" y="1466"/>
                        </a:lnTo>
                        <a:lnTo>
                          <a:pt x="605" y="1411"/>
                        </a:lnTo>
                        <a:lnTo>
                          <a:pt x="619" y="1394"/>
                        </a:lnTo>
                        <a:lnTo>
                          <a:pt x="652" y="1406"/>
                        </a:lnTo>
                        <a:lnTo>
                          <a:pt x="700" y="1442"/>
                        </a:lnTo>
                        <a:lnTo>
                          <a:pt x="727" y="1462"/>
                        </a:lnTo>
                        <a:lnTo>
                          <a:pt x="833" y="1532"/>
                        </a:lnTo>
                        <a:lnTo>
                          <a:pt x="805" y="1441"/>
                        </a:lnTo>
                        <a:lnTo>
                          <a:pt x="828" y="1413"/>
                        </a:lnTo>
                        <a:lnTo>
                          <a:pt x="863" y="1409"/>
                        </a:lnTo>
                        <a:lnTo>
                          <a:pt x="876" y="1461"/>
                        </a:lnTo>
                        <a:lnTo>
                          <a:pt x="945" y="1532"/>
                        </a:lnTo>
                        <a:lnTo>
                          <a:pt x="950" y="1593"/>
                        </a:lnTo>
                        <a:lnTo>
                          <a:pt x="980" y="1723"/>
                        </a:lnTo>
                        <a:lnTo>
                          <a:pt x="1012" y="1823"/>
                        </a:lnTo>
                        <a:lnTo>
                          <a:pt x="1121" y="1811"/>
                        </a:lnTo>
                        <a:lnTo>
                          <a:pt x="1222" y="1868"/>
                        </a:lnTo>
                        <a:lnTo>
                          <a:pt x="1307" y="1862"/>
                        </a:lnTo>
                        <a:lnTo>
                          <a:pt x="1169" y="1719"/>
                        </a:lnTo>
                        <a:lnTo>
                          <a:pt x="1184" y="1616"/>
                        </a:lnTo>
                        <a:lnTo>
                          <a:pt x="1251" y="1608"/>
                        </a:lnTo>
                        <a:lnTo>
                          <a:pt x="1411" y="1625"/>
                        </a:lnTo>
                        <a:lnTo>
                          <a:pt x="1516" y="1611"/>
                        </a:lnTo>
                        <a:lnTo>
                          <a:pt x="1563" y="1584"/>
                        </a:lnTo>
                        <a:lnTo>
                          <a:pt x="1626" y="1569"/>
                        </a:lnTo>
                        <a:lnTo>
                          <a:pt x="1658" y="1576"/>
                        </a:lnTo>
                        <a:lnTo>
                          <a:pt x="1737" y="1472"/>
                        </a:lnTo>
                        <a:lnTo>
                          <a:pt x="1761" y="1422"/>
                        </a:lnTo>
                        <a:lnTo>
                          <a:pt x="1775" y="1372"/>
                        </a:lnTo>
                        <a:lnTo>
                          <a:pt x="1816" y="1346"/>
                        </a:lnTo>
                        <a:lnTo>
                          <a:pt x="2005" y="1297"/>
                        </a:lnTo>
                        <a:lnTo>
                          <a:pt x="1910" y="1245"/>
                        </a:lnTo>
                        <a:lnTo>
                          <a:pt x="1889" y="1143"/>
                        </a:lnTo>
                        <a:lnTo>
                          <a:pt x="1861" y="1074"/>
                        </a:lnTo>
                        <a:lnTo>
                          <a:pt x="1823" y="989"/>
                        </a:lnTo>
                        <a:lnTo>
                          <a:pt x="1816" y="951"/>
                        </a:lnTo>
                        <a:lnTo>
                          <a:pt x="1836" y="852"/>
                        </a:lnTo>
                        <a:lnTo>
                          <a:pt x="1809" y="783"/>
                        </a:lnTo>
                        <a:lnTo>
                          <a:pt x="1832" y="730"/>
                        </a:lnTo>
                        <a:lnTo>
                          <a:pt x="1775" y="618"/>
                        </a:lnTo>
                        <a:lnTo>
                          <a:pt x="1738" y="700"/>
                        </a:lnTo>
                        <a:lnTo>
                          <a:pt x="1695" y="648"/>
                        </a:lnTo>
                        <a:lnTo>
                          <a:pt x="1560" y="664"/>
                        </a:lnTo>
                        <a:lnTo>
                          <a:pt x="867" y="683"/>
                        </a:lnTo>
                        <a:lnTo>
                          <a:pt x="570" y="689"/>
                        </a:lnTo>
                        <a:lnTo>
                          <a:pt x="143" y="751"/>
                        </a:lnTo>
                        <a:lnTo>
                          <a:pt x="54" y="777"/>
                        </a:lnTo>
                        <a:lnTo>
                          <a:pt x="14" y="765"/>
                        </a:lnTo>
                        <a:lnTo>
                          <a:pt x="14" y="765"/>
                        </a:lnTo>
                        <a:close/>
                      </a:path>
                    </a:pathLst>
                  </a:custGeom>
                  <a:solidFill>
                    <a:srgbClr val="FFFFFF"/>
                  </a:solidFill>
                  <a:ln w="9525">
                    <a:noFill/>
                    <a:round/>
                    <a:headEnd/>
                    <a:tailEnd/>
                  </a:ln>
                </p:spPr>
                <p:txBody>
                  <a:bodyPr/>
                  <a:lstStyle/>
                  <a:p>
                    <a:pPr>
                      <a:defRPr/>
                    </a:pPr>
                    <a:endParaRPr lang="en-US">
                      <a:cs typeface="+mn-cs"/>
                    </a:endParaRPr>
                  </a:p>
                </p:txBody>
              </p:sp>
              <p:sp>
                <p:nvSpPr>
                  <p:cNvPr id="16" name="Freeform 245"/>
                  <p:cNvSpPr>
                    <a:spLocks/>
                  </p:cNvSpPr>
                  <p:nvPr/>
                </p:nvSpPr>
                <p:spPr bwMode="auto">
                  <a:xfrm>
                    <a:off x="2573" y="3773"/>
                    <a:ext cx="109" cy="84"/>
                  </a:xfrm>
                  <a:custGeom>
                    <a:avLst/>
                    <a:gdLst/>
                    <a:ahLst/>
                    <a:cxnLst>
                      <a:cxn ang="0">
                        <a:pos x="0" y="170"/>
                      </a:cxn>
                      <a:cxn ang="0">
                        <a:pos x="60" y="113"/>
                      </a:cxn>
                      <a:cxn ang="0">
                        <a:pos x="87" y="133"/>
                      </a:cxn>
                      <a:cxn ang="0">
                        <a:pos x="113" y="153"/>
                      </a:cxn>
                      <a:cxn ang="0">
                        <a:pos x="144" y="177"/>
                      </a:cxn>
                      <a:cxn ang="0">
                        <a:pos x="178" y="200"/>
                      </a:cxn>
                      <a:cxn ang="0">
                        <a:pos x="207" y="222"/>
                      </a:cxn>
                      <a:cxn ang="0">
                        <a:pos x="243" y="245"/>
                      </a:cxn>
                      <a:cxn ang="0">
                        <a:pos x="242" y="234"/>
                      </a:cxn>
                      <a:cxn ang="0">
                        <a:pos x="218" y="198"/>
                      </a:cxn>
                      <a:cxn ang="0">
                        <a:pos x="191" y="154"/>
                      </a:cxn>
                      <a:cxn ang="0">
                        <a:pos x="172" y="115"/>
                      </a:cxn>
                      <a:cxn ang="0">
                        <a:pos x="173" y="93"/>
                      </a:cxn>
                      <a:cxn ang="0">
                        <a:pos x="190" y="85"/>
                      </a:cxn>
                      <a:cxn ang="0">
                        <a:pos x="236" y="76"/>
                      </a:cxn>
                      <a:cxn ang="0">
                        <a:pos x="298" y="12"/>
                      </a:cxn>
                      <a:cxn ang="0">
                        <a:pos x="378" y="0"/>
                      </a:cxn>
                      <a:cxn ang="0">
                        <a:pos x="492" y="140"/>
                      </a:cxn>
                      <a:cxn ang="0">
                        <a:pos x="469" y="208"/>
                      </a:cxn>
                      <a:cxn ang="0">
                        <a:pos x="525" y="266"/>
                      </a:cxn>
                      <a:cxn ang="0">
                        <a:pos x="543" y="308"/>
                      </a:cxn>
                      <a:cxn ang="0">
                        <a:pos x="340" y="417"/>
                      </a:cxn>
                      <a:cxn ang="0">
                        <a:pos x="58" y="215"/>
                      </a:cxn>
                      <a:cxn ang="0">
                        <a:pos x="0" y="170"/>
                      </a:cxn>
                      <a:cxn ang="0">
                        <a:pos x="0" y="170"/>
                      </a:cxn>
                    </a:cxnLst>
                    <a:rect l="0" t="0" r="r" b="b"/>
                    <a:pathLst>
                      <a:path w="543" h="417">
                        <a:moveTo>
                          <a:pt x="0" y="170"/>
                        </a:moveTo>
                        <a:lnTo>
                          <a:pt x="60" y="113"/>
                        </a:lnTo>
                        <a:lnTo>
                          <a:pt x="87" y="133"/>
                        </a:lnTo>
                        <a:lnTo>
                          <a:pt x="113" y="153"/>
                        </a:lnTo>
                        <a:lnTo>
                          <a:pt x="144" y="177"/>
                        </a:lnTo>
                        <a:lnTo>
                          <a:pt x="178" y="200"/>
                        </a:lnTo>
                        <a:lnTo>
                          <a:pt x="207" y="222"/>
                        </a:lnTo>
                        <a:lnTo>
                          <a:pt x="243" y="245"/>
                        </a:lnTo>
                        <a:lnTo>
                          <a:pt x="242" y="234"/>
                        </a:lnTo>
                        <a:lnTo>
                          <a:pt x="218" y="198"/>
                        </a:lnTo>
                        <a:lnTo>
                          <a:pt x="191" y="154"/>
                        </a:lnTo>
                        <a:lnTo>
                          <a:pt x="172" y="115"/>
                        </a:lnTo>
                        <a:lnTo>
                          <a:pt x="173" y="93"/>
                        </a:lnTo>
                        <a:lnTo>
                          <a:pt x="190" y="85"/>
                        </a:lnTo>
                        <a:lnTo>
                          <a:pt x="236" y="76"/>
                        </a:lnTo>
                        <a:lnTo>
                          <a:pt x="298" y="12"/>
                        </a:lnTo>
                        <a:lnTo>
                          <a:pt x="378" y="0"/>
                        </a:lnTo>
                        <a:lnTo>
                          <a:pt x="492" y="140"/>
                        </a:lnTo>
                        <a:lnTo>
                          <a:pt x="469" y="208"/>
                        </a:lnTo>
                        <a:lnTo>
                          <a:pt x="525" y="266"/>
                        </a:lnTo>
                        <a:lnTo>
                          <a:pt x="543" y="308"/>
                        </a:lnTo>
                        <a:lnTo>
                          <a:pt x="340" y="417"/>
                        </a:lnTo>
                        <a:lnTo>
                          <a:pt x="58" y="215"/>
                        </a:lnTo>
                        <a:lnTo>
                          <a:pt x="0" y="170"/>
                        </a:lnTo>
                        <a:lnTo>
                          <a:pt x="0" y="170"/>
                        </a:lnTo>
                        <a:close/>
                      </a:path>
                    </a:pathLst>
                  </a:custGeom>
                  <a:solidFill>
                    <a:srgbClr val="EBE399"/>
                  </a:solidFill>
                  <a:ln w="9525">
                    <a:noFill/>
                    <a:round/>
                    <a:headEnd/>
                    <a:tailEnd/>
                  </a:ln>
                </p:spPr>
                <p:txBody>
                  <a:bodyPr/>
                  <a:lstStyle/>
                  <a:p>
                    <a:pPr>
                      <a:defRPr/>
                    </a:pPr>
                    <a:endParaRPr lang="en-US">
                      <a:cs typeface="+mn-cs"/>
                    </a:endParaRPr>
                  </a:p>
                </p:txBody>
              </p:sp>
              <p:sp>
                <p:nvSpPr>
                  <p:cNvPr id="17" name="Freeform 246"/>
                  <p:cNvSpPr>
                    <a:spLocks/>
                  </p:cNvSpPr>
                  <p:nvPr/>
                </p:nvSpPr>
                <p:spPr bwMode="auto">
                  <a:xfrm>
                    <a:off x="2573" y="3805"/>
                    <a:ext cx="116" cy="52"/>
                  </a:xfrm>
                  <a:custGeom>
                    <a:avLst/>
                    <a:gdLst/>
                    <a:ahLst/>
                    <a:cxnLst>
                      <a:cxn ang="0">
                        <a:pos x="0" y="11"/>
                      </a:cxn>
                      <a:cxn ang="0">
                        <a:pos x="74" y="0"/>
                      </a:cxn>
                      <a:cxn ang="0">
                        <a:pos x="362" y="149"/>
                      </a:cxn>
                      <a:cxn ang="0">
                        <a:pos x="527" y="89"/>
                      </a:cxn>
                      <a:cxn ang="0">
                        <a:pos x="580" y="159"/>
                      </a:cxn>
                      <a:cxn ang="0">
                        <a:pos x="340" y="258"/>
                      </a:cxn>
                      <a:cxn ang="0">
                        <a:pos x="0" y="11"/>
                      </a:cxn>
                      <a:cxn ang="0">
                        <a:pos x="0" y="11"/>
                      </a:cxn>
                    </a:cxnLst>
                    <a:rect l="0" t="0" r="r" b="b"/>
                    <a:pathLst>
                      <a:path w="580" h="258">
                        <a:moveTo>
                          <a:pt x="0" y="11"/>
                        </a:moveTo>
                        <a:lnTo>
                          <a:pt x="74" y="0"/>
                        </a:lnTo>
                        <a:lnTo>
                          <a:pt x="362" y="149"/>
                        </a:lnTo>
                        <a:lnTo>
                          <a:pt x="527" y="89"/>
                        </a:lnTo>
                        <a:lnTo>
                          <a:pt x="580" y="159"/>
                        </a:lnTo>
                        <a:lnTo>
                          <a:pt x="340" y="258"/>
                        </a:lnTo>
                        <a:lnTo>
                          <a:pt x="0" y="11"/>
                        </a:lnTo>
                        <a:lnTo>
                          <a:pt x="0" y="11"/>
                        </a:lnTo>
                        <a:close/>
                      </a:path>
                    </a:pathLst>
                  </a:custGeom>
                  <a:solidFill>
                    <a:srgbClr val="948D4D"/>
                  </a:solidFill>
                  <a:ln w="9525">
                    <a:noFill/>
                    <a:round/>
                    <a:headEnd/>
                    <a:tailEnd/>
                  </a:ln>
                </p:spPr>
                <p:txBody>
                  <a:bodyPr/>
                  <a:lstStyle/>
                  <a:p>
                    <a:pPr>
                      <a:defRPr/>
                    </a:pPr>
                    <a:endParaRPr lang="en-US">
                      <a:cs typeface="+mn-cs"/>
                    </a:endParaRPr>
                  </a:p>
                </p:txBody>
              </p:sp>
              <p:sp>
                <p:nvSpPr>
                  <p:cNvPr id="18" name="Freeform 247"/>
                  <p:cNvSpPr>
                    <a:spLocks/>
                  </p:cNvSpPr>
                  <p:nvPr/>
                </p:nvSpPr>
                <p:spPr bwMode="auto">
                  <a:xfrm>
                    <a:off x="2507" y="3616"/>
                    <a:ext cx="40" cy="27"/>
                  </a:xfrm>
                  <a:custGeom>
                    <a:avLst/>
                    <a:gdLst/>
                    <a:ahLst/>
                    <a:cxnLst>
                      <a:cxn ang="0">
                        <a:pos x="0" y="9"/>
                      </a:cxn>
                      <a:cxn ang="0">
                        <a:pos x="61" y="0"/>
                      </a:cxn>
                      <a:cxn ang="0">
                        <a:pos x="143" y="16"/>
                      </a:cxn>
                      <a:cxn ang="0">
                        <a:pos x="177" y="32"/>
                      </a:cxn>
                      <a:cxn ang="0">
                        <a:pos x="200" y="135"/>
                      </a:cxn>
                      <a:cxn ang="0">
                        <a:pos x="150" y="69"/>
                      </a:cxn>
                      <a:cxn ang="0">
                        <a:pos x="102" y="41"/>
                      </a:cxn>
                      <a:cxn ang="0">
                        <a:pos x="7" y="51"/>
                      </a:cxn>
                      <a:cxn ang="0">
                        <a:pos x="0" y="9"/>
                      </a:cxn>
                      <a:cxn ang="0">
                        <a:pos x="0" y="9"/>
                      </a:cxn>
                    </a:cxnLst>
                    <a:rect l="0" t="0" r="r" b="b"/>
                    <a:pathLst>
                      <a:path w="200" h="135">
                        <a:moveTo>
                          <a:pt x="0" y="9"/>
                        </a:moveTo>
                        <a:lnTo>
                          <a:pt x="61" y="0"/>
                        </a:lnTo>
                        <a:lnTo>
                          <a:pt x="143" y="16"/>
                        </a:lnTo>
                        <a:lnTo>
                          <a:pt x="177" y="32"/>
                        </a:lnTo>
                        <a:lnTo>
                          <a:pt x="200" y="135"/>
                        </a:lnTo>
                        <a:lnTo>
                          <a:pt x="150" y="69"/>
                        </a:lnTo>
                        <a:lnTo>
                          <a:pt x="102" y="41"/>
                        </a:lnTo>
                        <a:lnTo>
                          <a:pt x="7" y="51"/>
                        </a:lnTo>
                        <a:lnTo>
                          <a:pt x="0" y="9"/>
                        </a:lnTo>
                        <a:lnTo>
                          <a:pt x="0" y="9"/>
                        </a:lnTo>
                        <a:close/>
                      </a:path>
                    </a:pathLst>
                  </a:custGeom>
                  <a:solidFill>
                    <a:srgbClr val="FFFFFF"/>
                  </a:solidFill>
                  <a:ln w="9525">
                    <a:noFill/>
                    <a:round/>
                    <a:headEnd/>
                    <a:tailEnd/>
                  </a:ln>
                </p:spPr>
                <p:txBody>
                  <a:bodyPr/>
                  <a:lstStyle/>
                  <a:p>
                    <a:pPr>
                      <a:defRPr/>
                    </a:pPr>
                    <a:endParaRPr lang="en-US">
                      <a:cs typeface="+mn-cs"/>
                    </a:endParaRPr>
                  </a:p>
                </p:txBody>
              </p:sp>
              <p:sp>
                <p:nvSpPr>
                  <p:cNvPr id="19" name="Freeform 248"/>
                  <p:cNvSpPr>
                    <a:spLocks/>
                  </p:cNvSpPr>
                  <p:nvPr/>
                </p:nvSpPr>
                <p:spPr bwMode="auto">
                  <a:xfrm>
                    <a:off x="2523" y="3673"/>
                    <a:ext cx="44" cy="33"/>
                  </a:xfrm>
                  <a:custGeom>
                    <a:avLst/>
                    <a:gdLst/>
                    <a:ahLst/>
                    <a:cxnLst>
                      <a:cxn ang="0">
                        <a:pos x="0" y="60"/>
                      </a:cxn>
                      <a:cxn ang="0">
                        <a:pos x="92" y="0"/>
                      </a:cxn>
                      <a:cxn ang="0">
                        <a:pos x="146" y="12"/>
                      </a:cxn>
                      <a:cxn ang="0">
                        <a:pos x="199" y="39"/>
                      </a:cxn>
                      <a:cxn ang="0">
                        <a:pos x="218" y="98"/>
                      </a:cxn>
                      <a:cxn ang="0">
                        <a:pos x="181" y="167"/>
                      </a:cxn>
                      <a:cxn ang="0">
                        <a:pos x="155" y="70"/>
                      </a:cxn>
                      <a:cxn ang="0">
                        <a:pos x="108" y="46"/>
                      </a:cxn>
                      <a:cxn ang="0">
                        <a:pos x="0" y="60"/>
                      </a:cxn>
                      <a:cxn ang="0">
                        <a:pos x="0" y="60"/>
                      </a:cxn>
                    </a:cxnLst>
                    <a:rect l="0" t="0" r="r" b="b"/>
                    <a:pathLst>
                      <a:path w="218" h="167">
                        <a:moveTo>
                          <a:pt x="0" y="60"/>
                        </a:moveTo>
                        <a:lnTo>
                          <a:pt x="92" y="0"/>
                        </a:lnTo>
                        <a:lnTo>
                          <a:pt x="146" y="12"/>
                        </a:lnTo>
                        <a:lnTo>
                          <a:pt x="199" y="39"/>
                        </a:lnTo>
                        <a:lnTo>
                          <a:pt x="218" y="98"/>
                        </a:lnTo>
                        <a:lnTo>
                          <a:pt x="181" y="167"/>
                        </a:lnTo>
                        <a:lnTo>
                          <a:pt x="155" y="70"/>
                        </a:lnTo>
                        <a:lnTo>
                          <a:pt x="108" y="46"/>
                        </a:lnTo>
                        <a:lnTo>
                          <a:pt x="0" y="60"/>
                        </a:lnTo>
                        <a:lnTo>
                          <a:pt x="0" y="60"/>
                        </a:lnTo>
                        <a:close/>
                      </a:path>
                    </a:pathLst>
                  </a:custGeom>
                  <a:solidFill>
                    <a:srgbClr val="FFFFFF"/>
                  </a:solidFill>
                  <a:ln w="9525">
                    <a:noFill/>
                    <a:round/>
                    <a:headEnd/>
                    <a:tailEnd/>
                  </a:ln>
                </p:spPr>
                <p:txBody>
                  <a:bodyPr/>
                  <a:lstStyle/>
                  <a:p>
                    <a:pPr>
                      <a:defRPr/>
                    </a:pPr>
                    <a:endParaRPr lang="en-US">
                      <a:cs typeface="+mn-cs"/>
                    </a:endParaRPr>
                  </a:p>
                </p:txBody>
              </p:sp>
              <p:sp>
                <p:nvSpPr>
                  <p:cNvPr id="20" name="Freeform 249"/>
                  <p:cNvSpPr>
                    <a:spLocks/>
                  </p:cNvSpPr>
                  <p:nvPr/>
                </p:nvSpPr>
                <p:spPr bwMode="auto">
                  <a:xfrm>
                    <a:off x="2571" y="3626"/>
                    <a:ext cx="31" cy="32"/>
                  </a:xfrm>
                  <a:custGeom>
                    <a:avLst/>
                    <a:gdLst/>
                    <a:ahLst/>
                    <a:cxnLst>
                      <a:cxn ang="0">
                        <a:pos x="87" y="0"/>
                      </a:cxn>
                      <a:cxn ang="0">
                        <a:pos x="157" y="98"/>
                      </a:cxn>
                      <a:cxn ang="0">
                        <a:pos x="15" y="158"/>
                      </a:cxn>
                      <a:cxn ang="0">
                        <a:pos x="0" y="72"/>
                      </a:cxn>
                      <a:cxn ang="0">
                        <a:pos x="87" y="0"/>
                      </a:cxn>
                      <a:cxn ang="0">
                        <a:pos x="87" y="0"/>
                      </a:cxn>
                    </a:cxnLst>
                    <a:rect l="0" t="0" r="r" b="b"/>
                    <a:pathLst>
                      <a:path w="157" h="158">
                        <a:moveTo>
                          <a:pt x="87" y="0"/>
                        </a:moveTo>
                        <a:lnTo>
                          <a:pt x="157" y="98"/>
                        </a:lnTo>
                        <a:lnTo>
                          <a:pt x="15" y="158"/>
                        </a:lnTo>
                        <a:lnTo>
                          <a:pt x="0" y="72"/>
                        </a:lnTo>
                        <a:lnTo>
                          <a:pt x="87" y="0"/>
                        </a:lnTo>
                        <a:lnTo>
                          <a:pt x="87" y="0"/>
                        </a:lnTo>
                        <a:close/>
                      </a:path>
                    </a:pathLst>
                  </a:custGeom>
                  <a:solidFill>
                    <a:srgbClr val="FFFFFF"/>
                  </a:solidFill>
                  <a:ln w="9525">
                    <a:noFill/>
                    <a:round/>
                    <a:headEnd/>
                    <a:tailEnd/>
                  </a:ln>
                </p:spPr>
                <p:txBody>
                  <a:bodyPr/>
                  <a:lstStyle/>
                  <a:p>
                    <a:pPr>
                      <a:defRPr/>
                    </a:pPr>
                    <a:endParaRPr lang="en-US">
                      <a:cs typeface="+mn-cs"/>
                    </a:endParaRPr>
                  </a:p>
                </p:txBody>
              </p:sp>
              <p:sp>
                <p:nvSpPr>
                  <p:cNvPr id="21" name="Freeform 250"/>
                  <p:cNvSpPr>
                    <a:spLocks/>
                  </p:cNvSpPr>
                  <p:nvPr/>
                </p:nvSpPr>
                <p:spPr bwMode="auto">
                  <a:xfrm>
                    <a:off x="2559" y="3570"/>
                    <a:ext cx="33" cy="24"/>
                  </a:xfrm>
                  <a:custGeom>
                    <a:avLst/>
                    <a:gdLst/>
                    <a:ahLst/>
                    <a:cxnLst>
                      <a:cxn ang="0">
                        <a:pos x="81" y="0"/>
                      </a:cxn>
                      <a:cxn ang="0">
                        <a:pos x="165" y="89"/>
                      </a:cxn>
                      <a:cxn ang="0">
                        <a:pos x="18" y="119"/>
                      </a:cxn>
                      <a:cxn ang="0">
                        <a:pos x="0" y="58"/>
                      </a:cxn>
                      <a:cxn ang="0">
                        <a:pos x="81" y="0"/>
                      </a:cxn>
                      <a:cxn ang="0">
                        <a:pos x="81" y="0"/>
                      </a:cxn>
                    </a:cxnLst>
                    <a:rect l="0" t="0" r="r" b="b"/>
                    <a:pathLst>
                      <a:path w="165" h="119">
                        <a:moveTo>
                          <a:pt x="81" y="0"/>
                        </a:moveTo>
                        <a:lnTo>
                          <a:pt x="165" y="89"/>
                        </a:lnTo>
                        <a:lnTo>
                          <a:pt x="18" y="119"/>
                        </a:lnTo>
                        <a:lnTo>
                          <a:pt x="0" y="58"/>
                        </a:lnTo>
                        <a:lnTo>
                          <a:pt x="81" y="0"/>
                        </a:lnTo>
                        <a:lnTo>
                          <a:pt x="81" y="0"/>
                        </a:lnTo>
                        <a:close/>
                      </a:path>
                    </a:pathLst>
                  </a:custGeom>
                  <a:solidFill>
                    <a:srgbClr val="FFFFFF"/>
                  </a:solidFill>
                  <a:ln w="9525">
                    <a:noFill/>
                    <a:round/>
                    <a:headEnd/>
                    <a:tailEnd/>
                  </a:ln>
                </p:spPr>
                <p:txBody>
                  <a:bodyPr/>
                  <a:lstStyle/>
                  <a:p>
                    <a:pPr>
                      <a:defRPr/>
                    </a:pPr>
                    <a:endParaRPr lang="en-US">
                      <a:cs typeface="+mn-cs"/>
                    </a:endParaRPr>
                  </a:p>
                </p:txBody>
              </p:sp>
              <p:sp>
                <p:nvSpPr>
                  <p:cNvPr id="22" name="Freeform 251"/>
                  <p:cNvSpPr>
                    <a:spLocks/>
                  </p:cNvSpPr>
                  <p:nvPr/>
                </p:nvSpPr>
                <p:spPr bwMode="auto">
                  <a:xfrm>
                    <a:off x="2603" y="3550"/>
                    <a:ext cx="22" cy="19"/>
                  </a:xfrm>
                  <a:custGeom>
                    <a:avLst/>
                    <a:gdLst/>
                    <a:ahLst/>
                    <a:cxnLst>
                      <a:cxn ang="0">
                        <a:pos x="0" y="7"/>
                      </a:cxn>
                      <a:cxn ang="0">
                        <a:pos x="45" y="0"/>
                      </a:cxn>
                      <a:cxn ang="0">
                        <a:pos x="85" y="14"/>
                      </a:cxn>
                      <a:cxn ang="0">
                        <a:pos x="109" y="44"/>
                      </a:cxn>
                      <a:cxn ang="0">
                        <a:pos x="106" y="63"/>
                      </a:cxn>
                      <a:cxn ang="0">
                        <a:pos x="87" y="82"/>
                      </a:cxn>
                      <a:cxn ang="0">
                        <a:pos x="47" y="96"/>
                      </a:cxn>
                      <a:cxn ang="0">
                        <a:pos x="57" y="35"/>
                      </a:cxn>
                      <a:cxn ang="0">
                        <a:pos x="0" y="7"/>
                      </a:cxn>
                      <a:cxn ang="0">
                        <a:pos x="0" y="7"/>
                      </a:cxn>
                    </a:cxnLst>
                    <a:rect l="0" t="0" r="r" b="b"/>
                    <a:pathLst>
                      <a:path w="109" h="96">
                        <a:moveTo>
                          <a:pt x="0" y="7"/>
                        </a:moveTo>
                        <a:lnTo>
                          <a:pt x="45" y="0"/>
                        </a:lnTo>
                        <a:lnTo>
                          <a:pt x="85" y="14"/>
                        </a:lnTo>
                        <a:lnTo>
                          <a:pt x="109" y="44"/>
                        </a:lnTo>
                        <a:lnTo>
                          <a:pt x="106" y="63"/>
                        </a:lnTo>
                        <a:lnTo>
                          <a:pt x="87" y="82"/>
                        </a:lnTo>
                        <a:lnTo>
                          <a:pt x="47" y="96"/>
                        </a:lnTo>
                        <a:lnTo>
                          <a:pt x="57" y="35"/>
                        </a:lnTo>
                        <a:lnTo>
                          <a:pt x="0" y="7"/>
                        </a:lnTo>
                        <a:lnTo>
                          <a:pt x="0" y="7"/>
                        </a:lnTo>
                        <a:close/>
                      </a:path>
                    </a:pathLst>
                  </a:custGeom>
                  <a:solidFill>
                    <a:srgbClr val="FFFFFF"/>
                  </a:solidFill>
                  <a:ln w="9525">
                    <a:noFill/>
                    <a:round/>
                    <a:headEnd/>
                    <a:tailEnd/>
                  </a:ln>
                </p:spPr>
                <p:txBody>
                  <a:bodyPr/>
                  <a:lstStyle/>
                  <a:p>
                    <a:pPr>
                      <a:defRPr/>
                    </a:pPr>
                    <a:endParaRPr lang="en-US">
                      <a:cs typeface="+mn-cs"/>
                    </a:endParaRPr>
                  </a:p>
                </p:txBody>
              </p:sp>
              <p:sp>
                <p:nvSpPr>
                  <p:cNvPr id="23" name="Freeform 252"/>
                  <p:cNvSpPr>
                    <a:spLocks/>
                  </p:cNvSpPr>
                  <p:nvPr/>
                </p:nvSpPr>
                <p:spPr bwMode="auto">
                  <a:xfrm>
                    <a:off x="2678" y="3697"/>
                    <a:ext cx="27" cy="18"/>
                  </a:xfrm>
                  <a:custGeom>
                    <a:avLst/>
                    <a:gdLst/>
                    <a:ahLst/>
                    <a:cxnLst>
                      <a:cxn ang="0">
                        <a:pos x="0" y="24"/>
                      </a:cxn>
                      <a:cxn ang="0">
                        <a:pos x="12" y="15"/>
                      </a:cxn>
                      <a:cxn ang="0">
                        <a:pos x="39" y="0"/>
                      </a:cxn>
                      <a:cxn ang="0">
                        <a:pos x="97" y="5"/>
                      </a:cxn>
                      <a:cxn ang="0">
                        <a:pos x="129" y="35"/>
                      </a:cxn>
                      <a:cxn ang="0">
                        <a:pos x="135" y="53"/>
                      </a:cxn>
                      <a:cxn ang="0">
                        <a:pos x="120" y="74"/>
                      </a:cxn>
                      <a:cxn ang="0">
                        <a:pos x="69" y="93"/>
                      </a:cxn>
                      <a:cxn ang="0">
                        <a:pos x="48" y="37"/>
                      </a:cxn>
                      <a:cxn ang="0">
                        <a:pos x="0" y="24"/>
                      </a:cxn>
                      <a:cxn ang="0">
                        <a:pos x="0" y="24"/>
                      </a:cxn>
                    </a:cxnLst>
                    <a:rect l="0" t="0" r="r" b="b"/>
                    <a:pathLst>
                      <a:path w="135" h="93">
                        <a:moveTo>
                          <a:pt x="0" y="24"/>
                        </a:moveTo>
                        <a:lnTo>
                          <a:pt x="12" y="15"/>
                        </a:lnTo>
                        <a:lnTo>
                          <a:pt x="39" y="0"/>
                        </a:lnTo>
                        <a:lnTo>
                          <a:pt x="97" y="5"/>
                        </a:lnTo>
                        <a:lnTo>
                          <a:pt x="129" y="35"/>
                        </a:lnTo>
                        <a:lnTo>
                          <a:pt x="135" y="53"/>
                        </a:lnTo>
                        <a:lnTo>
                          <a:pt x="120" y="74"/>
                        </a:lnTo>
                        <a:lnTo>
                          <a:pt x="69" y="93"/>
                        </a:lnTo>
                        <a:lnTo>
                          <a:pt x="48" y="37"/>
                        </a:lnTo>
                        <a:lnTo>
                          <a:pt x="0" y="24"/>
                        </a:lnTo>
                        <a:lnTo>
                          <a:pt x="0" y="24"/>
                        </a:lnTo>
                        <a:close/>
                      </a:path>
                    </a:pathLst>
                  </a:custGeom>
                  <a:solidFill>
                    <a:srgbClr val="FFFFFF"/>
                  </a:solidFill>
                  <a:ln w="9525">
                    <a:noFill/>
                    <a:round/>
                    <a:headEnd/>
                    <a:tailEnd/>
                  </a:ln>
                </p:spPr>
                <p:txBody>
                  <a:bodyPr/>
                  <a:lstStyle/>
                  <a:p>
                    <a:pPr>
                      <a:defRPr/>
                    </a:pPr>
                    <a:endParaRPr lang="en-US">
                      <a:cs typeface="+mn-cs"/>
                    </a:endParaRPr>
                  </a:p>
                </p:txBody>
              </p:sp>
              <p:sp>
                <p:nvSpPr>
                  <p:cNvPr id="24" name="Freeform 253"/>
                  <p:cNvSpPr>
                    <a:spLocks/>
                  </p:cNvSpPr>
                  <p:nvPr/>
                </p:nvSpPr>
                <p:spPr bwMode="auto">
                  <a:xfrm>
                    <a:off x="2804" y="3546"/>
                    <a:ext cx="22" cy="15"/>
                  </a:xfrm>
                  <a:custGeom>
                    <a:avLst/>
                    <a:gdLst/>
                    <a:ahLst/>
                    <a:cxnLst>
                      <a:cxn ang="0">
                        <a:pos x="54" y="27"/>
                      </a:cxn>
                      <a:cxn ang="0">
                        <a:pos x="0" y="20"/>
                      </a:cxn>
                      <a:cxn ang="0">
                        <a:pos x="13" y="11"/>
                      </a:cxn>
                      <a:cxn ang="0">
                        <a:pos x="42" y="0"/>
                      </a:cxn>
                      <a:cxn ang="0">
                        <a:pos x="99" y="14"/>
                      </a:cxn>
                      <a:cxn ang="0">
                        <a:pos x="110" y="41"/>
                      </a:cxn>
                      <a:cxn ang="0">
                        <a:pos x="95" y="63"/>
                      </a:cxn>
                      <a:cxn ang="0">
                        <a:pos x="85" y="75"/>
                      </a:cxn>
                      <a:cxn ang="0">
                        <a:pos x="42" y="69"/>
                      </a:cxn>
                      <a:cxn ang="0">
                        <a:pos x="54" y="27"/>
                      </a:cxn>
                      <a:cxn ang="0">
                        <a:pos x="54" y="27"/>
                      </a:cxn>
                    </a:cxnLst>
                    <a:rect l="0" t="0" r="r" b="b"/>
                    <a:pathLst>
                      <a:path w="110" h="75">
                        <a:moveTo>
                          <a:pt x="54" y="27"/>
                        </a:moveTo>
                        <a:lnTo>
                          <a:pt x="0" y="20"/>
                        </a:lnTo>
                        <a:lnTo>
                          <a:pt x="13" y="11"/>
                        </a:lnTo>
                        <a:lnTo>
                          <a:pt x="42" y="0"/>
                        </a:lnTo>
                        <a:lnTo>
                          <a:pt x="99" y="14"/>
                        </a:lnTo>
                        <a:lnTo>
                          <a:pt x="110" y="41"/>
                        </a:lnTo>
                        <a:lnTo>
                          <a:pt x="95" y="63"/>
                        </a:lnTo>
                        <a:lnTo>
                          <a:pt x="85" y="75"/>
                        </a:lnTo>
                        <a:lnTo>
                          <a:pt x="42" y="69"/>
                        </a:lnTo>
                        <a:lnTo>
                          <a:pt x="54" y="27"/>
                        </a:lnTo>
                        <a:lnTo>
                          <a:pt x="54" y="27"/>
                        </a:lnTo>
                        <a:close/>
                      </a:path>
                    </a:pathLst>
                  </a:custGeom>
                  <a:solidFill>
                    <a:srgbClr val="FFFFFF"/>
                  </a:solidFill>
                  <a:ln w="9525">
                    <a:noFill/>
                    <a:round/>
                    <a:headEnd/>
                    <a:tailEnd/>
                  </a:ln>
                </p:spPr>
                <p:txBody>
                  <a:bodyPr/>
                  <a:lstStyle/>
                  <a:p>
                    <a:pPr>
                      <a:defRPr/>
                    </a:pPr>
                    <a:endParaRPr lang="en-US">
                      <a:cs typeface="+mn-cs"/>
                    </a:endParaRPr>
                  </a:p>
                </p:txBody>
              </p:sp>
              <p:sp>
                <p:nvSpPr>
                  <p:cNvPr id="25" name="Freeform 254"/>
                  <p:cNvSpPr>
                    <a:spLocks/>
                  </p:cNvSpPr>
                  <p:nvPr/>
                </p:nvSpPr>
                <p:spPr bwMode="auto">
                  <a:xfrm>
                    <a:off x="2830" y="3628"/>
                    <a:ext cx="13" cy="13"/>
                  </a:xfrm>
                  <a:custGeom>
                    <a:avLst/>
                    <a:gdLst/>
                    <a:ahLst/>
                    <a:cxnLst>
                      <a:cxn ang="0">
                        <a:pos x="2" y="1"/>
                      </a:cxn>
                      <a:cxn ang="0">
                        <a:pos x="48" y="0"/>
                      </a:cxn>
                      <a:cxn ang="0">
                        <a:pos x="64" y="42"/>
                      </a:cxn>
                      <a:cxn ang="0">
                        <a:pos x="41" y="62"/>
                      </a:cxn>
                      <a:cxn ang="0">
                        <a:pos x="0" y="44"/>
                      </a:cxn>
                      <a:cxn ang="0">
                        <a:pos x="2" y="1"/>
                      </a:cxn>
                      <a:cxn ang="0">
                        <a:pos x="2" y="1"/>
                      </a:cxn>
                    </a:cxnLst>
                    <a:rect l="0" t="0" r="r" b="b"/>
                    <a:pathLst>
                      <a:path w="64" h="62">
                        <a:moveTo>
                          <a:pt x="2" y="1"/>
                        </a:moveTo>
                        <a:lnTo>
                          <a:pt x="48" y="0"/>
                        </a:lnTo>
                        <a:lnTo>
                          <a:pt x="64" y="42"/>
                        </a:lnTo>
                        <a:lnTo>
                          <a:pt x="41" y="62"/>
                        </a:lnTo>
                        <a:lnTo>
                          <a:pt x="0" y="44"/>
                        </a:lnTo>
                        <a:lnTo>
                          <a:pt x="2" y="1"/>
                        </a:lnTo>
                        <a:lnTo>
                          <a:pt x="2" y="1"/>
                        </a:lnTo>
                        <a:close/>
                      </a:path>
                    </a:pathLst>
                  </a:custGeom>
                  <a:solidFill>
                    <a:srgbClr val="FFFFFF"/>
                  </a:solidFill>
                  <a:ln w="9525">
                    <a:noFill/>
                    <a:round/>
                    <a:headEnd/>
                    <a:tailEnd/>
                  </a:ln>
                </p:spPr>
                <p:txBody>
                  <a:bodyPr/>
                  <a:lstStyle/>
                  <a:p>
                    <a:pPr>
                      <a:defRPr/>
                    </a:pPr>
                    <a:endParaRPr lang="en-US">
                      <a:cs typeface="+mn-cs"/>
                    </a:endParaRPr>
                  </a:p>
                </p:txBody>
              </p:sp>
              <p:sp>
                <p:nvSpPr>
                  <p:cNvPr id="26" name="Freeform 255"/>
                  <p:cNvSpPr>
                    <a:spLocks/>
                  </p:cNvSpPr>
                  <p:nvPr/>
                </p:nvSpPr>
                <p:spPr bwMode="auto">
                  <a:xfrm>
                    <a:off x="2857" y="3457"/>
                    <a:ext cx="67" cy="145"/>
                  </a:xfrm>
                  <a:custGeom>
                    <a:avLst/>
                    <a:gdLst/>
                    <a:ahLst/>
                    <a:cxnLst>
                      <a:cxn ang="0">
                        <a:pos x="264" y="0"/>
                      </a:cxn>
                      <a:cxn ang="0">
                        <a:pos x="131" y="58"/>
                      </a:cxn>
                      <a:cxn ang="0">
                        <a:pos x="108" y="83"/>
                      </a:cxn>
                      <a:cxn ang="0">
                        <a:pos x="78" y="129"/>
                      </a:cxn>
                      <a:cxn ang="0">
                        <a:pos x="43" y="239"/>
                      </a:cxn>
                      <a:cxn ang="0">
                        <a:pos x="43" y="375"/>
                      </a:cxn>
                      <a:cxn ang="0">
                        <a:pos x="0" y="433"/>
                      </a:cxn>
                      <a:cxn ang="0">
                        <a:pos x="8" y="500"/>
                      </a:cxn>
                      <a:cxn ang="0">
                        <a:pos x="19" y="541"/>
                      </a:cxn>
                      <a:cxn ang="0">
                        <a:pos x="35" y="579"/>
                      </a:cxn>
                      <a:cxn ang="0">
                        <a:pos x="44" y="659"/>
                      </a:cxn>
                      <a:cxn ang="0">
                        <a:pos x="108" y="727"/>
                      </a:cxn>
                      <a:cxn ang="0">
                        <a:pos x="192" y="690"/>
                      </a:cxn>
                      <a:cxn ang="0">
                        <a:pos x="217" y="629"/>
                      </a:cxn>
                      <a:cxn ang="0">
                        <a:pos x="204" y="556"/>
                      </a:cxn>
                      <a:cxn ang="0">
                        <a:pos x="194" y="529"/>
                      </a:cxn>
                      <a:cxn ang="0">
                        <a:pos x="174" y="495"/>
                      </a:cxn>
                      <a:cxn ang="0">
                        <a:pos x="149" y="498"/>
                      </a:cxn>
                      <a:cxn ang="0">
                        <a:pos x="124" y="475"/>
                      </a:cxn>
                      <a:cxn ang="0">
                        <a:pos x="103" y="377"/>
                      </a:cxn>
                      <a:cxn ang="0">
                        <a:pos x="94" y="312"/>
                      </a:cxn>
                      <a:cxn ang="0">
                        <a:pos x="135" y="126"/>
                      </a:cxn>
                      <a:cxn ang="0">
                        <a:pos x="217" y="51"/>
                      </a:cxn>
                      <a:cxn ang="0">
                        <a:pos x="332" y="23"/>
                      </a:cxn>
                      <a:cxn ang="0">
                        <a:pos x="264" y="0"/>
                      </a:cxn>
                      <a:cxn ang="0">
                        <a:pos x="264" y="0"/>
                      </a:cxn>
                    </a:cxnLst>
                    <a:rect l="0" t="0" r="r" b="b"/>
                    <a:pathLst>
                      <a:path w="332" h="727">
                        <a:moveTo>
                          <a:pt x="264" y="0"/>
                        </a:moveTo>
                        <a:lnTo>
                          <a:pt x="131" y="58"/>
                        </a:lnTo>
                        <a:lnTo>
                          <a:pt x="108" y="83"/>
                        </a:lnTo>
                        <a:lnTo>
                          <a:pt x="78" y="129"/>
                        </a:lnTo>
                        <a:lnTo>
                          <a:pt x="43" y="239"/>
                        </a:lnTo>
                        <a:lnTo>
                          <a:pt x="43" y="375"/>
                        </a:lnTo>
                        <a:lnTo>
                          <a:pt x="0" y="433"/>
                        </a:lnTo>
                        <a:lnTo>
                          <a:pt x="8" y="500"/>
                        </a:lnTo>
                        <a:lnTo>
                          <a:pt x="19" y="541"/>
                        </a:lnTo>
                        <a:lnTo>
                          <a:pt x="35" y="579"/>
                        </a:lnTo>
                        <a:lnTo>
                          <a:pt x="44" y="659"/>
                        </a:lnTo>
                        <a:lnTo>
                          <a:pt x="108" y="727"/>
                        </a:lnTo>
                        <a:lnTo>
                          <a:pt x="192" y="690"/>
                        </a:lnTo>
                        <a:lnTo>
                          <a:pt x="217" y="629"/>
                        </a:lnTo>
                        <a:lnTo>
                          <a:pt x="204" y="556"/>
                        </a:lnTo>
                        <a:lnTo>
                          <a:pt x="194" y="529"/>
                        </a:lnTo>
                        <a:lnTo>
                          <a:pt x="174" y="495"/>
                        </a:lnTo>
                        <a:lnTo>
                          <a:pt x="149" y="498"/>
                        </a:lnTo>
                        <a:lnTo>
                          <a:pt x="124" y="475"/>
                        </a:lnTo>
                        <a:lnTo>
                          <a:pt x="103" y="377"/>
                        </a:lnTo>
                        <a:lnTo>
                          <a:pt x="94" y="312"/>
                        </a:lnTo>
                        <a:lnTo>
                          <a:pt x="135" y="126"/>
                        </a:lnTo>
                        <a:lnTo>
                          <a:pt x="217" y="51"/>
                        </a:lnTo>
                        <a:lnTo>
                          <a:pt x="332" y="23"/>
                        </a:lnTo>
                        <a:lnTo>
                          <a:pt x="264" y="0"/>
                        </a:lnTo>
                        <a:lnTo>
                          <a:pt x="264" y="0"/>
                        </a:lnTo>
                        <a:close/>
                      </a:path>
                    </a:pathLst>
                  </a:custGeom>
                  <a:solidFill>
                    <a:srgbClr val="A3A3D6"/>
                  </a:solidFill>
                  <a:ln w="9525">
                    <a:noFill/>
                    <a:round/>
                    <a:headEnd/>
                    <a:tailEnd/>
                  </a:ln>
                </p:spPr>
                <p:txBody>
                  <a:bodyPr/>
                  <a:lstStyle/>
                  <a:p>
                    <a:pPr>
                      <a:defRPr/>
                    </a:pPr>
                    <a:endParaRPr lang="en-US">
                      <a:cs typeface="+mn-cs"/>
                    </a:endParaRPr>
                  </a:p>
                </p:txBody>
              </p:sp>
              <p:sp>
                <p:nvSpPr>
                  <p:cNvPr id="27" name="Freeform 256"/>
                  <p:cNvSpPr>
                    <a:spLocks/>
                  </p:cNvSpPr>
                  <p:nvPr/>
                </p:nvSpPr>
                <p:spPr bwMode="auto">
                  <a:xfrm>
                    <a:off x="2827" y="3631"/>
                    <a:ext cx="19" cy="14"/>
                  </a:xfrm>
                  <a:custGeom>
                    <a:avLst/>
                    <a:gdLst/>
                    <a:ahLst/>
                    <a:cxnLst>
                      <a:cxn ang="0">
                        <a:pos x="16" y="28"/>
                      </a:cxn>
                      <a:cxn ang="0">
                        <a:pos x="28" y="0"/>
                      </a:cxn>
                      <a:cxn ang="0">
                        <a:pos x="37" y="12"/>
                      </a:cxn>
                      <a:cxn ang="0">
                        <a:pos x="55" y="21"/>
                      </a:cxn>
                      <a:cxn ang="0">
                        <a:pos x="76" y="8"/>
                      </a:cxn>
                      <a:cxn ang="0">
                        <a:pos x="91" y="1"/>
                      </a:cxn>
                      <a:cxn ang="0">
                        <a:pos x="94" y="41"/>
                      </a:cxn>
                      <a:cxn ang="0">
                        <a:pos x="64" y="67"/>
                      </a:cxn>
                      <a:cxn ang="0">
                        <a:pos x="0" y="57"/>
                      </a:cxn>
                      <a:cxn ang="0">
                        <a:pos x="16" y="28"/>
                      </a:cxn>
                      <a:cxn ang="0">
                        <a:pos x="16" y="28"/>
                      </a:cxn>
                    </a:cxnLst>
                    <a:rect l="0" t="0" r="r" b="b"/>
                    <a:pathLst>
                      <a:path w="94" h="67">
                        <a:moveTo>
                          <a:pt x="16" y="28"/>
                        </a:moveTo>
                        <a:lnTo>
                          <a:pt x="28" y="0"/>
                        </a:lnTo>
                        <a:lnTo>
                          <a:pt x="37" y="12"/>
                        </a:lnTo>
                        <a:lnTo>
                          <a:pt x="55" y="21"/>
                        </a:lnTo>
                        <a:lnTo>
                          <a:pt x="76" y="8"/>
                        </a:lnTo>
                        <a:lnTo>
                          <a:pt x="91" y="1"/>
                        </a:lnTo>
                        <a:lnTo>
                          <a:pt x="94" y="41"/>
                        </a:lnTo>
                        <a:lnTo>
                          <a:pt x="64" y="67"/>
                        </a:lnTo>
                        <a:lnTo>
                          <a:pt x="0" y="57"/>
                        </a:lnTo>
                        <a:lnTo>
                          <a:pt x="16" y="28"/>
                        </a:lnTo>
                        <a:lnTo>
                          <a:pt x="16" y="28"/>
                        </a:lnTo>
                        <a:close/>
                      </a:path>
                    </a:pathLst>
                  </a:custGeom>
                  <a:solidFill>
                    <a:srgbClr val="666666"/>
                  </a:solidFill>
                  <a:ln w="9525">
                    <a:noFill/>
                    <a:round/>
                    <a:headEnd/>
                    <a:tailEnd/>
                  </a:ln>
                </p:spPr>
                <p:txBody>
                  <a:bodyPr/>
                  <a:lstStyle/>
                  <a:p>
                    <a:pPr>
                      <a:defRPr/>
                    </a:pPr>
                    <a:endParaRPr lang="en-US">
                      <a:cs typeface="+mn-cs"/>
                    </a:endParaRPr>
                  </a:p>
                </p:txBody>
              </p:sp>
              <p:sp>
                <p:nvSpPr>
                  <p:cNvPr id="28" name="Freeform 257"/>
                  <p:cNvSpPr>
                    <a:spLocks/>
                  </p:cNvSpPr>
                  <p:nvPr/>
                </p:nvSpPr>
                <p:spPr bwMode="auto">
                  <a:xfrm>
                    <a:off x="2677" y="3839"/>
                    <a:ext cx="135" cy="64"/>
                  </a:xfrm>
                  <a:custGeom>
                    <a:avLst/>
                    <a:gdLst/>
                    <a:ahLst/>
                    <a:cxnLst>
                      <a:cxn ang="0">
                        <a:pos x="154" y="287"/>
                      </a:cxn>
                      <a:cxn ang="0">
                        <a:pos x="113" y="274"/>
                      </a:cxn>
                      <a:cxn ang="0">
                        <a:pos x="53" y="242"/>
                      </a:cxn>
                      <a:cxn ang="0">
                        <a:pos x="12" y="185"/>
                      </a:cxn>
                      <a:cxn ang="0">
                        <a:pos x="0" y="117"/>
                      </a:cxn>
                      <a:cxn ang="0">
                        <a:pos x="16" y="88"/>
                      </a:cxn>
                      <a:cxn ang="0">
                        <a:pos x="40" y="66"/>
                      </a:cxn>
                      <a:cxn ang="0">
                        <a:pos x="70" y="47"/>
                      </a:cxn>
                      <a:cxn ang="0">
                        <a:pos x="132" y="0"/>
                      </a:cxn>
                      <a:cxn ang="0">
                        <a:pos x="230" y="82"/>
                      </a:cxn>
                      <a:cxn ang="0">
                        <a:pos x="496" y="206"/>
                      </a:cxn>
                      <a:cxn ang="0">
                        <a:pos x="672" y="253"/>
                      </a:cxn>
                      <a:cxn ang="0">
                        <a:pos x="577" y="304"/>
                      </a:cxn>
                      <a:cxn ang="0">
                        <a:pos x="542" y="311"/>
                      </a:cxn>
                      <a:cxn ang="0">
                        <a:pos x="445" y="320"/>
                      </a:cxn>
                      <a:cxn ang="0">
                        <a:pos x="248" y="309"/>
                      </a:cxn>
                      <a:cxn ang="0">
                        <a:pos x="154" y="287"/>
                      </a:cxn>
                      <a:cxn ang="0">
                        <a:pos x="154" y="287"/>
                      </a:cxn>
                    </a:cxnLst>
                    <a:rect l="0" t="0" r="r" b="b"/>
                    <a:pathLst>
                      <a:path w="672" h="320">
                        <a:moveTo>
                          <a:pt x="154" y="287"/>
                        </a:moveTo>
                        <a:lnTo>
                          <a:pt x="113" y="274"/>
                        </a:lnTo>
                        <a:lnTo>
                          <a:pt x="53" y="242"/>
                        </a:lnTo>
                        <a:lnTo>
                          <a:pt x="12" y="185"/>
                        </a:lnTo>
                        <a:lnTo>
                          <a:pt x="0" y="117"/>
                        </a:lnTo>
                        <a:lnTo>
                          <a:pt x="16" y="88"/>
                        </a:lnTo>
                        <a:lnTo>
                          <a:pt x="40" y="66"/>
                        </a:lnTo>
                        <a:lnTo>
                          <a:pt x="70" y="47"/>
                        </a:lnTo>
                        <a:lnTo>
                          <a:pt x="132" y="0"/>
                        </a:lnTo>
                        <a:lnTo>
                          <a:pt x="230" y="82"/>
                        </a:lnTo>
                        <a:lnTo>
                          <a:pt x="496" y="206"/>
                        </a:lnTo>
                        <a:lnTo>
                          <a:pt x="672" y="253"/>
                        </a:lnTo>
                        <a:lnTo>
                          <a:pt x="577" y="304"/>
                        </a:lnTo>
                        <a:lnTo>
                          <a:pt x="542" y="311"/>
                        </a:lnTo>
                        <a:lnTo>
                          <a:pt x="445" y="320"/>
                        </a:lnTo>
                        <a:lnTo>
                          <a:pt x="248" y="309"/>
                        </a:lnTo>
                        <a:lnTo>
                          <a:pt x="154" y="287"/>
                        </a:lnTo>
                        <a:lnTo>
                          <a:pt x="154" y="287"/>
                        </a:lnTo>
                        <a:close/>
                      </a:path>
                    </a:pathLst>
                  </a:custGeom>
                  <a:solidFill>
                    <a:srgbClr val="AE4D4D"/>
                  </a:solidFill>
                  <a:ln w="9525">
                    <a:noFill/>
                    <a:round/>
                    <a:headEnd/>
                    <a:tailEnd/>
                  </a:ln>
                </p:spPr>
                <p:txBody>
                  <a:bodyPr/>
                  <a:lstStyle/>
                  <a:p>
                    <a:pPr>
                      <a:defRPr/>
                    </a:pPr>
                    <a:endParaRPr lang="en-US">
                      <a:cs typeface="+mn-cs"/>
                    </a:endParaRPr>
                  </a:p>
                </p:txBody>
              </p:sp>
              <p:sp>
                <p:nvSpPr>
                  <p:cNvPr id="29" name="Freeform 258"/>
                  <p:cNvSpPr>
                    <a:spLocks/>
                  </p:cNvSpPr>
                  <p:nvPr/>
                </p:nvSpPr>
                <p:spPr bwMode="auto">
                  <a:xfrm>
                    <a:off x="2667" y="3623"/>
                    <a:ext cx="385" cy="277"/>
                  </a:xfrm>
                  <a:custGeom>
                    <a:avLst/>
                    <a:gdLst/>
                    <a:ahLst/>
                    <a:cxnLst>
                      <a:cxn ang="0">
                        <a:pos x="0" y="962"/>
                      </a:cxn>
                      <a:cxn ang="0">
                        <a:pos x="51" y="909"/>
                      </a:cxn>
                      <a:cxn ang="0">
                        <a:pos x="120" y="833"/>
                      </a:cxn>
                      <a:cxn ang="0">
                        <a:pos x="291" y="853"/>
                      </a:cxn>
                      <a:cxn ang="0">
                        <a:pos x="325" y="882"/>
                      </a:cxn>
                      <a:cxn ang="0">
                        <a:pos x="332" y="900"/>
                      </a:cxn>
                      <a:cxn ang="0">
                        <a:pos x="485" y="909"/>
                      </a:cxn>
                      <a:cxn ang="0">
                        <a:pos x="619" y="921"/>
                      </a:cxn>
                      <a:cxn ang="0">
                        <a:pos x="619" y="736"/>
                      </a:cxn>
                      <a:cxn ang="0">
                        <a:pos x="663" y="599"/>
                      </a:cxn>
                      <a:cxn ang="0">
                        <a:pos x="729" y="485"/>
                      </a:cxn>
                      <a:cxn ang="0">
                        <a:pos x="812" y="395"/>
                      </a:cxn>
                      <a:cxn ang="0">
                        <a:pos x="800" y="332"/>
                      </a:cxn>
                      <a:cxn ang="0">
                        <a:pos x="824" y="242"/>
                      </a:cxn>
                      <a:cxn ang="0">
                        <a:pos x="916" y="281"/>
                      </a:cxn>
                      <a:cxn ang="0">
                        <a:pos x="1017" y="230"/>
                      </a:cxn>
                      <a:cxn ang="0">
                        <a:pos x="1172" y="166"/>
                      </a:cxn>
                      <a:cxn ang="0">
                        <a:pos x="1132" y="141"/>
                      </a:cxn>
                      <a:cxn ang="0">
                        <a:pos x="1441" y="0"/>
                      </a:cxn>
                      <a:cxn ang="0">
                        <a:pos x="1561" y="67"/>
                      </a:cxn>
                      <a:cxn ang="0">
                        <a:pos x="1391" y="110"/>
                      </a:cxn>
                      <a:cxn ang="0">
                        <a:pos x="1587" y="152"/>
                      </a:cxn>
                      <a:cxn ang="0">
                        <a:pos x="1679" y="213"/>
                      </a:cxn>
                      <a:cxn ang="0">
                        <a:pos x="1803" y="280"/>
                      </a:cxn>
                      <a:cxn ang="0">
                        <a:pos x="1923" y="379"/>
                      </a:cxn>
                      <a:cxn ang="0">
                        <a:pos x="1524" y="466"/>
                      </a:cxn>
                      <a:cxn ang="0">
                        <a:pos x="1168" y="772"/>
                      </a:cxn>
                      <a:cxn ang="0">
                        <a:pos x="1081" y="1115"/>
                      </a:cxn>
                      <a:cxn ang="0">
                        <a:pos x="896" y="1375"/>
                      </a:cxn>
                      <a:cxn ang="0">
                        <a:pos x="653" y="1388"/>
                      </a:cxn>
                      <a:cxn ang="0">
                        <a:pos x="268" y="1212"/>
                      </a:cxn>
                      <a:cxn ang="0">
                        <a:pos x="183" y="1128"/>
                      </a:cxn>
                      <a:cxn ang="0">
                        <a:pos x="168" y="1055"/>
                      </a:cxn>
                      <a:cxn ang="0">
                        <a:pos x="87" y="1069"/>
                      </a:cxn>
                    </a:cxnLst>
                    <a:rect l="0" t="0" r="r" b="b"/>
                    <a:pathLst>
                      <a:path w="1923" h="1388">
                        <a:moveTo>
                          <a:pt x="87" y="1069"/>
                        </a:moveTo>
                        <a:lnTo>
                          <a:pt x="0" y="962"/>
                        </a:lnTo>
                        <a:lnTo>
                          <a:pt x="27" y="933"/>
                        </a:lnTo>
                        <a:lnTo>
                          <a:pt x="51" y="909"/>
                        </a:lnTo>
                        <a:lnTo>
                          <a:pt x="75" y="890"/>
                        </a:lnTo>
                        <a:lnTo>
                          <a:pt x="120" y="833"/>
                        </a:lnTo>
                        <a:lnTo>
                          <a:pt x="183" y="825"/>
                        </a:lnTo>
                        <a:lnTo>
                          <a:pt x="291" y="853"/>
                        </a:lnTo>
                        <a:lnTo>
                          <a:pt x="320" y="865"/>
                        </a:lnTo>
                        <a:lnTo>
                          <a:pt x="325" y="882"/>
                        </a:lnTo>
                        <a:lnTo>
                          <a:pt x="309" y="912"/>
                        </a:lnTo>
                        <a:lnTo>
                          <a:pt x="332" y="900"/>
                        </a:lnTo>
                        <a:lnTo>
                          <a:pt x="378" y="887"/>
                        </a:lnTo>
                        <a:lnTo>
                          <a:pt x="485" y="909"/>
                        </a:lnTo>
                        <a:lnTo>
                          <a:pt x="558" y="937"/>
                        </a:lnTo>
                        <a:lnTo>
                          <a:pt x="619" y="921"/>
                        </a:lnTo>
                        <a:lnTo>
                          <a:pt x="609" y="797"/>
                        </a:lnTo>
                        <a:lnTo>
                          <a:pt x="619" y="736"/>
                        </a:lnTo>
                        <a:lnTo>
                          <a:pt x="638" y="668"/>
                        </a:lnTo>
                        <a:lnTo>
                          <a:pt x="663" y="599"/>
                        </a:lnTo>
                        <a:lnTo>
                          <a:pt x="696" y="536"/>
                        </a:lnTo>
                        <a:lnTo>
                          <a:pt x="729" y="485"/>
                        </a:lnTo>
                        <a:lnTo>
                          <a:pt x="764" y="447"/>
                        </a:lnTo>
                        <a:lnTo>
                          <a:pt x="812" y="395"/>
                        </a:lnTo>
                        <a:lnTo>
                          <a:pt x="817" y="363"/>
                        </a:lnTo>
                        <a:lnTo>
                          <a:pt x="800" y="332"/>
                        </a:lnTo>
                        <a:lnTo>
                          <a:pt x="799" y="253"/>
                        </a:lnTo>
                        <a:lnTo>
                          <a:pt x="824" y="242"/>
                        </a:lnTo>
                        <a:lnTo>
                          <a:pt x="858" y="250"/>
                        </a:lnTo>
                        <a:lnTo>
                          <a:pt x="916" y="281"/>
                        </a:lnTo>
                        <a:lnTo>
                          <a:pt x="967" y="275"/>
                        </a:lnTo>
                        <a:lnTo>
                          <a:pt x="1017" y="230"/>
                        </a:lnTo>
                        <a:lnTo>
                          <a:pt x="1121" y="186"/>
                        </a:lnTo>
                        <a:lnTo>
                          <a:pt x="1172" y="166"/>
                        </a:lnTo>
                        <a:lnTo>
                          <a:pt x="1157" y="148"/>
                        </a:lnTo>
                        <a:lnTo>
                          <a:pt x="1132" y="141"/>
                        </a:lnTo>
                        <a:lnTo>
                          <a:pt x="1298" y="53"/>
                        </a:lnTo>
                        <a:lnTo>
                          <a:pt x="1441" y="0"/>
                        </a:lnTo>
                        <a:lnTo>
                          <a:pt x="1514" y="6"/>
                        </a:lnTo>
                        <a:lnTo>
                          <a:pt x="1561" y="67"/>
                        </a:lnTo>
                        <a:lnTo>
                          <a:pt x="1494" y="65"/>
                        </a:lnTo>
                        <a:lnTo>
                          <a:pt x="1391" y="110"/>
                        </a:lnTo>
                        <a:lnTo>
                          <a:pt x="1488" y="110"/>
                        </a:lnTo>
                        <a:lnTo>
                          <a:pt x="1587" y="152"/>
                        </a:lnTo>
                        <a:lnTo>
                          <a:pt x="1639" y="183"/>
                        </a:lnTo>
                        <a:lnTo>
                          <a:pt x="1679" y="213"/>
                        </a:lnTo>
                        <a:lnTo>
                          <a:pt x="1707" y="258"/>
                        </a:lnTo>
                        <a:lnTo>
                          <a:pt x="1803" y="280"/>
                        </a:lnTo>
                        <a:lnTo>
                          <a:pt x="1886" y="332"/>
                        </a:lnTo>
                        <a:lnTo>
                          <a:pt x="1923" y="379"/>
                        </a:lnTo>
                        <a:lnTo>
                          <a:pt x="1758" y="385"/>
                        </a:lnTo>
                        <a:lnTo>
                          <a:pt x="1524" y="466"/>
                        </a:lnTo>
                        <a:lnTo>
                          <a:pt x="1286" y="623"/>
                        </a:lnTo>
                        <a:lnTo>
                          <a:pt x="1168" y="772"/>
                        </a:lnTo>
                        <a:lnTo>
                          <a:pt x="1115" y="954"/>
                        </a:lnTo>
                        <a:lnTo>
                          <a:pt x="1081" y="1115"/>
                        </a:lnTo>
                        <a:lnTo>
                          <a:pt x="1179" y="1319"/>
                        </a:lnTo>
                        <a:lnTo>
                          <a:pt x="896" y="1375"/>
                        </a:lnTo>
                        <a:lnTo>
                          <a:pt x="729" y="1382"/>
                        </a:lnTo>
                        <a:lnTo>
                          <a:pt x="653" y="1388"/>
                        </a:lnTo>
                        <a:lnTo>
                          <a:pt x="435" y="1322"/>
                        </a:lnTo>
                        <a:lnTo>
                          <a:pt x="268" y="1212"/>
                        </a:lnTo>
                        <a:lnTo>
                          <a:pt x="235" y="1184"/>
                        </a:lnTo>
                        <a:lnTo>
                          <a:pt x="183" y="1128"/>
                        </a:lnTo>
                        <a:lnTo>
                          <a:pt x="167" y="1077"/>
                        </a:lnTo>
                        <a:lnTo>
                          <a:pt x="168" y="1055"/>
                        </a:lnTo>
                        <a:lnTo>
                          <a:pt x="87" y="1069"/>
                        </a:lnTo>
                        <a:lnTo>
                          <a:pt x="87" y="1069"/>
                        </a:lnTo>
                        <a:close/>
                      </a:path>
                    </a:pathLst>
                  </a:custGeom>
                  <a:solidFill>
                    <a:srgbClr val="FFE5E5"/>
                  </a:solidFill>
                  <a:ln w="9525">
                    <a:noFill/>
                    <a:round/>
                    <a:headEnd/>
                    <a:tailEnd/>
                  </a:ln>
                </p:spPr>
                <p:txBody>
                  <a:bodyPr/>
                  <a:lstStyle/>
                  <a:p>
                    <a:pPr>
                      <a:defRPr/>
                    </a:pPr>
                    <a:endParaRPr lang="en-US">
                      <a:cs typeface="+mn-cs"/>
                    </a:endParaRPr>
                  </a:p>
                </p:txBody>
              </p:sp>
              <p:sp>
                <p:nvSpPr>
                  <p:cNvPr id="30" name="Freeform 259"/>
                  <p:cNvSpPr>
                    <a:spLocks/>
                  </p:cNvSpPr>
                  <p:nvPr/>
                </p:nvSpPr>
                <p:spPr bwMode="auto">
                  <a:xfrm>
                    <a:off x="2711" y="3715"/>
                    <a:ext cx="96" cy="81"/>
                  </a:xfrm>
                  <a:custGeom>
                    <a:avLst/>
                    <a:gdLst/>
                    <a:ahLst/>
                    <a:cxnLst>
                      <a:cxn ang="0">
                        <a:pos x="39" y="186"/>
                      </a:cxn>
                      <a:cxn ang="0">
                        <a:pos x="0" y="125"/>
                      </a:cxn>
                      <a:cxn ang="0">
                        <a:pos x="23" y="60"/>
                      </a:cxn>
                      <a:cxn ang="0">
                        <a:pos x="41" y="50"/>
                      </a:cxn>
                      <a:cxn ang="0">
                        <a:pos x="74" y="44"/>
                      </a:cxn>
                      <a:cxn ang="0">
                        <a:pos x="99" y="60"/>
                      </a:cxn>
                      <a:cxn ang="0">
                        <a:pos x="121" y="74"/>
                      </a:cxn>
                      <a:cxn ang="0">
                        <a:pos x="186" y="60"/>
                      </a:cxn>
                      <a:cxn ang="0">
                        <a:pos x="371" y="37"/>
                      </a:cxn>
                      <a:cxn ang="0">
                        <a:pos x="448" y="14"/>
                      </a:cxn>
                      <a:cxn ang="0">
                        <a:pos x="478" y="0"/>
                      </a:cxn>
                      <a:cxn ang="0">
                        <a:pos x="417" y="123"/>
                      </a:cxn>
                      <a:cxn ang="0">
                        <a:pos x="354" y="161"/>
                      </a:cxn>
                      <a:cxn ang="0">
                        <a:pos x="320" y="176"/>
                      </a:cxn>
                      <a:cxn ang="0">
                        <a:pos x="180" y="194"/>
                      </a:cxn>
                      <a:cxn ang="0">
                        <a:pos x="299" y="303"/>
                      </a:cxn>
                      <a:cxn ang="0">
                        <a:pos x="401" y="340"/>
                      </a:cxn>
                      <a:cxn ang="0">
                        <a:pos x="426" y="394"/>
                      </a:cxn>
                      <a:cxn ang="0">
                        <a:pos x="301" y="404"/>
                      </a:cxn>
                      <a:cxn ang="0">
                        <a:pos x="151" y="268"/>
                      </a:cxn>
                      <a:cxn ang="0">
                        <a:pos x="134" y="253"/>
                      </a:cxn>
                      <a:cxn ang="0">
                        <a:pos x="71" y="205"/>
                      </a:cxn>
                      <a:cxn ang="0">
                        <a:pos x="39" y="186"/>
                      </a:cxn>
                      <a:cxn ang="0">
                        <a:pos x="39" y="186"/>
                      </a:cxn>
                    </a:cxnLst>
                    <a:rect l="0" t="0" r="r" b="b"/>
                    <a:pathLst>
                      <a:path w="478" h="404">
                        <a:moveTo>
                          <a:pt x="39" y="186"/>
                        </a:moveTo>
                        <a:lnTo>
                          <a:pt x="0" y="125"/>
                        </a:lnTo>
                        <a:lnTo>
                          <a:pt x="23" y="60"/>
                        </a:lnTo>
                        <a:lnTo>
                          <a:pt x="41" y="50"/>
                        </a:lnTo>
                        <a:lnTo>
                          <a:pt x="74" y="44"/>
                        </a:lnTo>
                        <a:lnTo>
                          <a:pt x="99" y="60"/>
                        </a:lnTo>
                        <a:lnTo>
                          <a:pt x="121" y="74"/>
                        </a:lnTo>
                        <a:lnTo>
                          <a:pt x="186" y="60"/>
                        </a:lnTo>
                        <a:lnTo>
                          <a:pt x="371" y="37"/>
                        </a:lnTo>
                        <a:lnTo>
                          <a:pt x="448" y="14"/>
                        </a:lnTo>
                        <a:lnTo>
                          <a:pt x="478" y="0"/>
                        </a:lnTo>
                        <a:lnTo>
                          <a:pt x="417" y="123"/>
                        </a:lnTo>
                        <a:lnTo>
                          <a:pt x="354" y="161"/>
                        </a:lnTo>
                        <a:lnTo>
                          <a:pt x="320" y="176"/>
                        </a:lnTo>
                        <a:lnTo>
                          <a:pt x="180" y="194"/>
                        </a:lnTo>
                        <a:lnTo>
                          <a:pt x="299" y="303"/>
                        </a:lnTo>
                        <a:lnTo>
                          <a:pt x="401" y="340"/>
                        </a:lnTo>
                        <a:lnTo>
                          <a:pt x="426" y="394"/>
                        </a:lnTo>
                        <a:lnTo>
                          <a:pt x="301" y="404"/>
                        </a:lnTo>
                        <a:lnTo>
                          <a:pt x="151" y="268"/>
                        </a:lnTo>
                        <a:lnTo>
                          <a:pt x="134" y="253"/>
                        </a:lnTo>
                        <a:lnTo>
                          <a:pt x="71" y="205"/>
                        </a:lnTo>
                        <a:lnTo>
                          <a:pt x="39" y="186"/>
                        </a:lnTo>
                        <a:lnTo>
                          <a:pt x="39" y="186"/>
                        </a:lnTo>
                        <a:close/>
                      </a:path>
                    </a:pathLst>
                  </a:custGeom>
                  <a:solidFill>
                    <a:srgbClr val="80C5E4"/>
                  </a:solidFill>
                  <a:ln w="9525">
                    <a:noFill/>
                    <a:round/>
                    <a:headEnd/>
                    <a:tailEnd/>
                  </a:ln>
                </p:spPr>
                <p:txBody>
                  <a:bodyPr/>
                  <a:lstStyle/>
                  <a:p>
                    <a:pPr>
                      <a:defRPr/>
                    </a:pPr>
                    <a:endParaRPr lang="en-US">
                      <a:cs typeface="+mn-cs"/>
                    </a:endParaRPr>
                  </a:p>
                </p:txBody>
              </p:sp>
              <p:sp>
                <p:nvSpPr>
                  <p:cNvPr id="31" name="Freeform 260"/>
                  <p:cNvSpPr>
                    <a:spLocks/>
                  </p:cNvSpPr>
                  <p:nvPr/>
                </p:nvSpPr>
                <p:spPr bwMode="auto">
                  <a:xfrm>
                    <a:off x="2545" y="3791"/>
                    <a:ext cx="159" cy="93"/>
                  </a:xfrm>
                  <a:custGeom>
                    <a:avLst/>
                    <a:gdLst/>
                    <a:ahLst/>
                    <a:cxnLst>
                      <a:cxn ang="0">
                        <a:pos x="184" y="0"/>
                      </a:cxn>
                      <a:cxn ang="0">
                        <a:pos x="0" y="75"/>
                      </a:cxn>
                      <a:cxn ang="0">
                        <a:pos x="446" y="469"/>
                      </a:cxn>
                      <a:cxn ang="0">
                        <a:pos x="642" y="378"/>
                      </a:cxn>
                      <a:cxn ang="0">
                        <a:pos x="681" y="334"/>
                      </a:cxn>
                      <a:cxn ang="0">
                        <a:pos x="750" y="294"/>
                      </a:cxn>
                      <a:cxn ang="0">
                        <a:pos x="795" y="242"/>
                      </a:cxn>
                      <a:cxn ang="0">
                        <a:pos x="668" y="223"/>
                      </a:cxn>
                      <a:cxn ang="0">
                        <a:pos x="483" y="318"/>
                      </a:cxn>
                      <a:cxn ang="0">
                        <a:pos x="143" y="84"/>
                      </a:cxn>
                      <a:cxn ang="0">
                        <a:pos x="184" y="0"/>
                      </a:cxn>
                      <a:cxn ang="0">
                        <a:pos x="184" y="0"/>
                      </a:cxn>
                    </a:cxnLst>
                    <a:rect l="0" t="0" r="r" b="b"/>
                    <a:pathLst>
                      <a:path w="795" h="469">
                        <a:moveTo>
                          <a:pt x="184" y="0"/>
                        </a:moveTo>
                        <a:lnTo>
                          <a:pt x="0" y="75"/>
                        </a:lnTo>
                        <a:lnTo>
                          <a:pt x="446" y="469"/>
                        </a:lnTo>
                        <a:lnTo>
                          <a:pt x="642" y="378"/>
                        </a:lnTo>
                        <a:lnTo>
                          <a:pt x="681" y="334"/>
                        </a:lnTo>
                        <a:lnTo>
                          <a:pt x="750" y="294"/>
                        </a:lnTo>
                        <a:lnTo>
                          <a:pt x="795" y="242"/>
                        </a:lnTo>
                        <a:lnTo>
                          <a:pt x="668" y="223"/>
                        </a:lnTo>
                        <a:lnTo>
                          <a:pt x="483" y="318"/>
                        </a:lnTo>
                        <a:lnTo>
                          <a:pt x="143" y="84"/>
                        </a:lnTo>
                        <a:lnTo>
                          <a:pt x="184" y="0"/>
                        </a:lnTo>
                        <a:lnTo>
                          <a:pt x="184" y="0"/>
                        </a:lnTo>
                        <a:close/>
                      </a:path>
                    </a:pathLst>
                  </a:custGeom>
                  <a:solidFill>
                    <a:srgbClr val="999999"/>
                  </a:solidFill>
                  <a:ln w="9525">
                    <a:noFill/>
                    <a:round/>
                    <a:headEnd/>
                    <a:tailEnd/>
                  </a:ln>
                </p:spPr>
                <p:txBody>
                  <a:bodyPr/>
                  <a:lstStyle/>
                  <a:p>
                    <a:pPr>
                      <a:defRPr/>
                    </a:pPr>
                    <a:endParaRPr lang="en-US">
                      <a:cs typeface="+mn-cs"/>
                    </a:endParaRPr>
                  </a:p>
                </p:txBody>
              </p:sp>
              <p:sp>
                <p:nvSpPr>
                  <p:cNvPr id="32" name="Freeform 261"/>
                  <p:cNvSpPr>
                    <a:spLocks/>
                  </p:cNvSpPr>
                  <p:nvPr/>
                </p:nvSpPr>
                <p:spPr bwMode="auto">
                  <a:xfrm>
                    <a:off x="2684" y="3764"/>
                    <a:ext cx="77" cy="27"/>
                  </a:xfrm>
                  <a:custGeom>
                    <a:avLst/>
                    <a:gdLst/>
                    <a:ahLst/>
                    <a:cxnLst>
                      <a:cxn ang="0">
                        <a:pos x="0" y="7"/>
                      </a:cxn>
                      <a:cxn ang="0">
                        <a:pos x="3" y="0"/>
                      </a:cxn>
                      <a:cxn ang="0">
                        <a:pos x="32" y="0"/>
                      </a:cxn>
                      <a:cxn ang="0">
                        <a:pos x="101" y="25"/>
                      </a:cxn>
                      <a:cxn ang="0">
                        <a:pos x="179" y="52"/>
                      </a:cxn>
                      <a:cxn ang="0">
                        <a:pos x="258" y="55"/>
                      </a:cxn>
                      <a:cxn ang="0">
                        <a:pos x="275" y="43"/>
                      </a:cxn>
                      <a:cxn ang="0">
                        <a:pos x="311" y="89"/>
                      </a:cxn>
                      <a:cxn ang="0">
                        <a:pos x="387" y="132"/>
                      </a:cxn>
                      <a:cxn ang="0">
                        <a:pos x="232" y="112"/>
                      </a:cxn>
                      <a:cxn ang="0">
                        <a:pos x="183" y="87"/>
                      </a:cxn>
                      <a:cxn ang="0">
                        <a:pos x="18" y="48"/>
                      </a:cxn>
                      <a:cxn ang="0">
                        <a:pos x="0" y="7"/>
                      </a:cxn>
                      <a:cxn ang="0">
                        <a:pos x="0" y="7"/>
                      </a:cxn>
                    </a:cxnLst>
                    <a:rect l="0" t="0" r="r" b="b"/>
                    <a:pathLst>
                      <a:path w="387" h="132">
                        <a:moveTo>
                          <a:pt x="0" y="7"/>
                        </a:moveTo>
                        <a:lnTo>
                          <a:pt x="3" y="0"/>
                        </a:lnTo>
                        <a:lnTo>
                          <a:pt x="32" y="0"/>
                        </a:lnTo>
                        <a:lnTo>
                          <a:pt x="101" y="25"/>
                        </a:lnTo>
                        <a:lnTo>
                          <a:pt x="179" y="52"/>
                        </a:lnTo>
                        <a:lnTo>
                          <a:pt x="258" y="55"/>
                        </a:lnTo>
                        <a:lnTo>
                          <a:pt x="275" y="43"/>
                        </a:lnTo>
                        <a:lnTo>
                          <a:pt x="311" y="89"/>
                        </a:lnTo>
                        <a:lnTo>
                          <a:pt x="387" y="132"/>
                        </a:lnTo>
                        <a:lnTo>
                          <a:pt x="232" y="112"/>
                        </a:lnTo>
                        <a:lnTo>
                          <a:pt x="183" y="87"/>
                        </a:lnTo>
                        <a:lnTo>
                          <a:pt x="18" y="48"/>
                        </a:lnTo>
                        <a:lnTo>
                          <a:pt x="0" y="7"/>
                        </a:lnTo>
                        <a:lnTo>
                          <a:pt x="0" y="7"/>
                        </a:lnTo>
                        <a:close/>
                      </a:path>
                    </a:pathLst>
                  </a:custGeom>
                  <a:solidFill>
                    <a:srgbClr val="EBE399"/>
                  </a:solidFill>
                  <a:ln w="9525">
                    <a:noFill/>
                    <a:round/>
                    <a:headEnd/>
                    <a:tailEnd/>
                  </a:ln>
                </p:spPr>
                <p:txBody>
                  <a:bodyPr/>
                  <a:lstStyle/>
                  <a:p>
                    <a:pPr>
                      <a:defRPr/>
                    </a:pPr>
                    <a:endParaRPr lang="en-US">
                      <a:cs typeface="+mn-cs"/>
                    </a:endParaRPr>
                  </a:p>
                </p:txBody>
              </p:sp>
              <p:sp>
                <p:nvSpPr>
                  <p:cNvPr id="33" name="Freeform 262"/>
                  <p:cNvSpPr>
                    <a:spLocks/>
                  </p:cNvSpPr>
                  <p:nvPr/>
                </p:nvSpPr>
                <p:spPr bwMode="auto">
                  <a:xfrm>
                    <a:off x="2496" y="3620"/>
                    <a:ext cx="44" cy="53"/>
                  </a:xfrm>
                  <a:custGeom>
                    <a:avLst/>
                    <a:gdLst/>
                    <a:ahLst/>
                    <a:cxnLst>
                      <a:cxn ang="0">
                        <a:pos x="70" y="0"/>
                      </a:cxn>
                      <a:cxn ang="0">
                        <a:pos x="123" y="26"/>
                      </a:cxn>
                      <a:cxn ang="0">
                        <a:pos x="114" y="127"/>
                      </a:cxn>
                      <a:cxn ang="0">
                        <a:pos x="222" y="152"/>
                      </a:cxn>
                      <a:cxn ang="0">
                        <a:pos x="187" y="190"/>
                      </a:cxn>
                      <a:cxn ang="0">
                        <a:pos x="155" y="222"/>
                      </a:cxn>
                      <a:cxn ang="0">
                        <a:pos x="123" y="250"/>
                      </a:cxn>
                      <a:cxn ang="0">
                        <a:pos x="80" y="269"/>
                      </a:cxn>
                      <a:cxn ang="0">
                        <a:pos x="47" y="261"/>
                      </a:cxn>
                      <a:cxn ang="0">
                        <a:pos x="0" y="206"/>
                      </a:cxn>
                      <a:cxn ang="0">
                        <a:pos x="16" y="130"/>
                      </a:cxn>
                      <a:cxn ang="0">
                        <a:pos x="32" y="85"/>
                      </a:cxn>
                      <a:cxn ang="0">
                        <a:pos x="70" y="0"/>
                      </a:cxn>
                      <a:cxn ang="0">
                        <a:pos x="70" y="0"/>
                      </a:cxn>
                    </a:cxnLst>
                    <a:rect l="0" t="0" r="r" b="b"/>
                    <a:pathLst>
                      <a:path w="222" h="269">
                        <a:moveTo>
                          <a:pt x="70" y="0"/>
                        </a:moveTo>
                        <a:lnTo>
                          <a:pt x="123" y="26"/>
                        </a:lnTo>
                        <a:lnTo>
                          <a:pt x="114" y="127"/>
                        </a:lnTo>
                        <a:lnTo>
                          <a:pt x="222" y="152"/>
                        </a:lnTo>
                        <a:lnTo>
                          <a:pt x="187" y="190"/>
                        </a:lnTo>
                        <a:lnTo>
                          <a:pt x="155" y="222"/>
                        </a:lnTo>
                        <a:lnTo>
                          <a:pt x="123" y="250"/>
                        </a:lnTo>
                        <a:lnTo>
                          <a:pt x="80" y="269"/>
                        </a:lnTo>
                        <a:lnTo>
                          <a:pt x="47" y="261"/>
                        </a:lnTo>
                        <a:lnTo>
                          <a:pt x="0" y="206"/>
                        </a:lnTo>
                        <a:lnTo>
                          <a:pt x="16" y="130"/>
                        </a:lnTo>
                        <a:lnTo>
                          <a:pt x="32" y="85"/>
                        </a:lnTo>
                        <a:lnTo>
                          <a:pt x="70" y="0"/>
                        </a:lnTo>
                        <a:lnTo>
                          <a:pt x="70" y="0"/>
                        </a:lnTo>
                        <a:close/>
                      </a:path>
                    </a:pathLst>
                  </a:custGeom>
                  <a:solidFill>
                    <a:srgbClr val="7A7AAD"/>
                  </a:solidFill>
                  <a:ln w="9525">
                    <a:noFill/>
                    <a:round/>
                    <a:headEnd/>
                    <a:tailEnd/>
                  </a:ln>
                </p:spPr>
                <p:txBody>
                  <a:bodyPr/>
                  <a:lstStyle/>
                  <a:p>
                    <a:pPr>
                      <a:defRPr/>
                    </a:pPr>
                    <a:endParaRPr lang="en-US">
                      <a:cs typeface="+mn-cs"/>
                    </a:endParaRPr>
                  </a:p>
                </p:txBody>
              </p:sp>
              <p:sp>
                <p:nvSpPr>
                  <p:cNvPr id="34" name="Freeform 263"/>
                  <p:cNvSpPr>
                    <a:spLocks/>
                  </p:cNvSpPr>
                  <p:nvPr/>
                </p:nvSpPr>
                <p:spPr bwMode="auto">
                  <a:xfrm>
                    <a:off x="2512" y="3682"/>
                    <a:ext cx="42" cy="45"/>
                  </a:xfrm>
                  <a:custGeom>
                    <a:avLst/>
                    <a:gdLst/>
                    <a:ahLst/>
                    <a:cxnLst>
                      <a:cxn ang="0">
                        <a:pos x="78" y="8"/>
                      </a:cxn>
                      <a:cxn ang="0">
                        <a:pos x="146" y="0"/>
                      </a:cxn>
                      <a:cxn ang="0">
                        <a:pos x="152" y="107"/>
                      </a:cxn>
                      <a:cxn ang="0">
                        <a:pos x="210" y="130"/>
                      </a:cxn>
                      <a:cxn ang="0">
                        <a:pos x="200" y="140"/>
                      </a:cxn>
                      <a:cxn ang="0">
                        <a:pos x="173" y="163"/>
                      </a:cxn>
                      <a:cxn ang="0">
                        <a:pos x="138" y="189"/>
                      </a:cxn>
                      <a:cxn ang="0">
                        <a:pos x="103" y="212"/>
                      </a:cxn>
                      <a:cxn ang="0">
                        <a:pos x="52" y="226"/>
                      </a:cxn>
                      <a:cxn ang="0">
                        <a:pos x="21" y="210"/>
                      </a:cxn>
                      <a:cxn ang="0">
                        <a:pos x="0" y="181"/>
                      </a:cxn>
                      <a:cxn ang="0">
                        <a:pos x="7" y="128"/>
                      </a:cxn>
                      <a:cxn ang="0">
                        <a:pos x="26" y="90"/>
                      </a:cxn>
                      <a:cxn ang="0">
                        <a:pos x="49" y="51"/>
                      </a:cxn>
                      <a:cxn ang="0">
                        <a:pos x="78" y="8"/>
                      </a:cxn>
                      <a:cxn ang="0">
                        <a:pos x="78" y="8"/>
                      </a:cxn>
                    </a:cxnLst>
                    <a:rect l="0" t="0" r="r" b="b"/>
                    <a:pathLst>
                      <a:path w="210" h="226">
                        <a:moveTo>
                          <a:pt x="78" y="8"/>
                        </a:moveTo>
                        <a:lnTo>
                          <a:pt x="146" y="0"/>
                        </a:lnTo>
                        <a:lnTo>
                          <a:pt x="152" y="107"/>
                        </a:lnTo>
                        <a:lnTo>
                          <a:pt x="210" y="130"/>
                        </a:lnTo>
                        <a:lnTo>
                          <a:pt x="200" y="140"/>
                        </a:lnTo>
                        <a:lnTo>
                          <a:pt x="173" y="163"/>
                        </a:lnTo>
                        <a:lnTo>
                          <a:pt x="138" y="189"/>
                        </a:lnTo>
                        <a:lnTo>
                          <a:pt x="103" y="212"/>
                        </a:lnTo>
                        <a:lnTo>
                          <a:pt x="52" y="226"/>
                        </a:lnTo>
                        <a:lnTo>
                          <a:pt x="21" y="210"/>
                        </a:lnTo>
                        <a:lnTo>
                          <a:pt x="0" y="181"/>
                        </a:lnTo>
                        <a:lnTo>
                          <a:pt x="7" y="128"/>
                        </a:lnTo>
                        <a:lnTo>
                          <a:pt x="26" y="90"/>
                        </a:lnTo>
                        <a:lnTo>
                          <a:pt x="49" y="51"/>
                        </a:lnTo>
                        <a:lnTo>
                          <a:pt x="78" y="8"/>
                        </a:lnTo>
                        <a:lnTo>
                          <a:pt x="78" y="8"/>
                        </a:lnTo>
                        <a:close/>
                      </a:path>
                    </a:pathLst>
                  </a:custGeom>
                  <a:solidFill>
                    <a:srgbClr val="7A7AAD"/>
                  </a:solidFill>
                  <a:ln w="9525">
                    <a:noFill/>
                    <a:round/>
                    <a:headEnd/>
                    <a:tailEnd/>
                  </a:ln>
                </p:spPr>
                <p:txBody>
                  <a:bodyPr/>
                  <a:lstStyle/>
                  <a:p>
                    <a:pPr>
                      <a:defRPr/>
                    </a:pPr>
                    <a:endParaRPr lang="en-US">
                      <a:cs typeface="+mn-cs"/>
                    </a:endParaRPr>
                  </a:p>
                </p:txBody>
              </p:sp>
              <p:sp>
                <p:nvSpPr>
                  <p:cNvPr id="35" name="Freeform 264"/>
                  <p:cNvSpPr>
                    <a:spLocks/>
                  </p:cNvSpPr>
                  <p:nvPr/>
                </p:nvSpPr>
                <p:spPr bwMode="auto">
                  <a:xfrm>
                    <a:off x="2594" y="3551"/>
                    <a:ext cx="23" cy="28"/>
                  </a:xfrm>
                  <a:custGeom>
                    <a:avLst/>
                    <a:gdLst/>
                    <a:ahLst/>
                    <a:cxnLst>
                      <a:cxn ang="0">
                        <a:pos x="46" y="0"/>
                      </a:cxn>
                      <a:cxn ang="0">
                        <a:pos x="25" y="22"/>
                      </a:cxn>
                      <a:cxn ang="0">
                        <a:pos x="0" y="71"/>
                      </a:cxn>
                      <a:cxn ang="0">
                        <a:pos x="10" y="118"/>
                      </a:cxn>
                      <a:cxn ang="0">
                        <a:pos x="27" y="132"/>
                      </a:cxn>
                      <a:cxn ang="0">
                        <a:pos x="49" y="138"/>
                      </a:cxn>
                      <a:cxn ang="0">
                        <a:pos x="94" y="119"/>
                      </a:cxn>
                      <a:cxn ang="0">
                        <a:pos x="115" y="101"/>
                      </a:cxn>
                      <a:cxn ang="0">
                        <a:pos x="45" y="68"/>
                      </a:cxn>
                      <a:cxn ang="0">
                        <a:pos x="46" y="0"/>
                      </a:cxn>
                      <a:cxn ang="0">
                        <a:pos x="46" y="0"/>
                      </a:cxn>
                    </a:cxnLst>
                    <a:rect l="0" t="0" r="r" b="b"/>
                    <a:pathLst>
                      <a:path w="115" h="138">
                        <a:moveTo>
                          <a:pt x="46" y="0"/>
                        </a:moveTo>
                        <a:lnTo>
                          <a:pt x="25" y="22"/>
                        </a:lnTo>
                        <a:lnTo>
                          <a:pt x="0" y="71"/>
                        </a:lnTo>
                        <a:lnTo>
                          <a:pt x="10" y="118"/>
                        </a:lnTo>
                        <a:lnTo>
                          <a:pt x="27" y="132"/>
                        </a:lnTo>
                        <a:lnTo>
                          <a:pt x="49" y="138"/>
                        </a:lnTo>
                        <a:lnTo>
                          <a:pt x="94" y="119"/>
                        </a:lnTo>
                        <a:lnTo>
                          <a:pt x="115" y="101"/>
                        </a:lnTo>
                        <a:lnTo>
                          <a:pt x="45" y="68"/>
                        </a:lnTo>
                        <a:lnTo>
                          <a:pt x="46" y="0"/>
                        </a:lnTo>
                        <a:lnTo>
                          <a:pt x="46" y="0"/>
                        </a:lnTo>
                        <a:close/>
                      </a:path>
                    </a:pathLst>
                  </a:custGeom>
                  <a:solidFill>
                    <a:srgbClr val="7A7AAD"/>
                  </a:solidFill>
                  <a:ln w="9525">
                    <a:noFill/>
                    <a:round/>
                    <a:headEnd/>
                    <a:tailEnd/>
                  </a:ln>
                </p:spPr>
                <p:txBody>
                  <a:bodyPr/>
                  <a:lstStyle/>
                  <a:p>
                    <a:pPr>
                      <a:defRPr/>
                    </a:pPr>
                    <a:endParaRPr lang="en-US">
                      <a:cs typeface="+mn-cs"/>
                    </a:endParaRPr>
                  </a:p>
                </p:txBody>
              </p:sp>
              <p:sp>
                <p:nvSpPr>
                  <p:cNvPr id="36" name="Freeform 265"/>
                  <p:cNvSpPr>
                    <a:spLocks/>
                  </p:cNvSpPr>
                  <p:nvPr/>
                </p:nvSpPr>
                <p:spPr bwMode="auto">
                  <a:xfrm>
                    <a:off x="2796" y="3550"/>
                    <a:ext cx="23" cy="26"/>
                  </a:xfrm>
                  <a:custGeom>
                    <a:avLst/>
                    <a:gdLst/>
                    <a:ahLst/>
                    <a:cxnLst>
                      <a:cxn ang="0">
                        <a:pos x="32" y="0"/>
                      </a:cxn>
                      <a:cxn ang="0">
                        <a:pos x="17" y="23"/>
                      </a:cxn>
                      <a:cxn ang="0">
                        <a:pos x="0" y="67"/>
                      </a:cxn>
                      <a:cxn ang="0">
                        <a:pos x="8" y="102"/>
                      </a:cxn>
                      <a:cxn ang="0">
                        <a:pos x="33" y="122"/>
                      </a:cxn>
                      <a:cxn ang="0">
                        <a:pos x="60" y="129"/>
                      </a:cxn>
                      <a:cxn ang="0">
                        <a:pos x="84" y="115"/>
                      </a:cxn>
                      <a:cxn ang="0">
                        <a:pos x="106" y="78"/>
                      </a:cxn>
                      <a:cxn ang="0">
                        <a:pos x="116" y="55"/>
                      </a:cxn>
                      <a:cxn ang="0">
                        <a:pos x="36" y="55"/>
                      </a:cxn>
                      <a:cxn ang="0">
                        <a:pos x="32" y="0"/>
                      </a:cxn>
                      <a:cxn ang="0">
                        <a:pos x="32" y="0"/>
                      </a:cxn>
                    </a:cxnLst>
                    <a:rect l="0" t="0" r="r" b="b"/>
                    <a:pathLst>
                      <a:path w="116" h="129">
                        <a:moveTo>
                          <a:pt x="32" y="0"/>
                        </a:moveTo>
                        <a:lnTo>
                          <a:pt x="17" y="23"/>
                        </a:lnTo>
                        <a:lnTo>
                          <a:pt x="0" y="67"/>
                        </a:lnTo>
                        <a:lnTo>
                          <a:pt x="8" y="102"/>
                        </a:lnTo>
                        <a:lnTo>
                          <a:pt x="33" y="122"/>
                        </a:lnTo>
                        <a:lnTo>
                          <a:pt x="60" y="129"/>
                        </a:lnTo>
                        <a:lnTo>
                          <a:pt x="84" y="115"/>
                        </a:lnTo>
                        <a:lnTo>
                          <a:pt x="106" y="78"/>
                        </a:lnTo>
                        <a:lnTo>
                          <a:pt x="116" y="55"/>
                        </a:lnTo>
                        <a:lnTo>
                          <a:pt x="36" y="55"/>
                        </a:lnTo>
                        <a:lnTo>
                          <a:pt x="32" y="0"/>
                        </a:lnTo>
                        <a:lnTo>
                          <a:pt x="32" y="0"/>
                        </a:lnTo>
                        <a:close/>
                      </a:path>
                    </a:pathLst>
                  </a:custGeom>
                  <a:solidFill>
                    <a:srgbClr val="7A7AAD"/>
                  </a:solidFill>
                  <a:ln w="9525">
                    <a:noFill/>
                    <a:round/>
                    <a:headEnd/>
                    <a:tailEnd/>
                  </a:ln>
                </p:spPr>
                <p:txBody>
                  <a:bodyPr/>
                  <a:lstStyle/>
                  <a:p>
                    <a:pPr>
                      <a:defRPr/>
                    </a:pPr>
                    <a:endParaRPr lang="en-US">
                      <a:cs typeface="+mn-cs"/>
                    </a:endParaRPr>
                  </a:p>
                </p:txBody>
              </p:sp>
              <p:sp>
                <p:nvSpPr>
                  <p:cNvPr id="37" name="Freeform 266"/>
                  <p:cNvSpPr>
                    <a:spLocks/>
                  </p:cNvSpPr>
                  <p:nvPr/>
                </p:nvSpPr>
                <p:spPr bwMode="auto">
                  <a:xfrm>
                    <a:off x="2672" y="3704"/>
                    <a:ext cx="27" cy="25"/>
                  </a:xfrm>
                  <a:custGeom>
                    <a:avLst/>
                    <a:gdLst/>
                    <a:ahLst/>
                    <a:cxnLst>
                      <a:cxn ang="0">
                        <a:pos x="45" y="0"/>
                      </a:cxn>
                      <a:cxn ang="0">
                        <a:pos x="43" y="48"/>
                      </a:cxn>
                      <a:cxn ang="0">
                        <a:pos x="81" y="68"/>
                      </a:cxn>
                      <a:cxn ang="0">
                        <a:pos x="137" y="62"/>
                      </a:cxn>
                      <a:cxn ang="0">
                        <a:pos x="118" y="82"/>
                      </a:cxn>
                      <a:cxn ang="0">
                        <a:pos x="99" y="99"/>
                      </a:cxn>
                      <a:cxn ang="0">
                        <a:pos x="79" y="114"/>
                      </a:cxn>
                      <a:cxn ang="0">
                        <a:pos x="44" y="125"/>
                      </a:cxn>
                      <a:cxn ang="0">
                        <a:pos x="18" y="114"/>
                      </a:cxn>
                      <a:cxn ang="0">
                        <a:pos x="0" y="50"/>
                      </a:cxn>
                      <a:cxn ang="0">
                        <a:pos x="27" y="15"/>
                      </a:cxn>
                      <a:cxn ang="0">
                        <a:pos x="45" y="0"/>
                      </a:cxn>
                      <a:cxn ang="0">
                        <a:pos x="45" y="0"/>
                      </a:cxn>
                    </a:cxnLst>
                    <a:rect l="0" t="0" r="r" b="b"/>
                    <a:pathLst>
                      <a:path w="137" h="125">
                        <a:moveTo>
                          <a:pt x="45" y="0"/>
                        </a:moveTo>
                        <a:lnTo>
                          <a:pt x="43" y="48"/>
                        </a:lnTo>
                        <a:lnTo>
                          <a:pt x="81" y="68"/>
                        </a:lnTo>
                        <a:lnTo>
                          <a:pt x="137" y="62"/>
                        </a:lnTo>
                        <a:lnTo>
                          <a:pt x="118" y="82"/>
                        </a:lnTo>
                        <a:lnTo>
                          <a:pt x="99" y="99"/>
                        </a:lnTo>
                        <a:lnTo>
                          <a:pt x="79" y="114"/>
                        </a:lnTo>
                        <a:lnTo>
                          <a:pt x="44" y="125"/>
                        </a:lnTo>
                        <a:lnTo>
                          <a:pt x="18" y="114"/>
                        </a:lnTo>
                        <a:lnTo>
                          <a:pt x="0" y="50"/>
                        </a:lnTo>
                        <a:lnTo>
                          <a:pt x="27" y="15"/>
                        </a:lnTo>
                        <a:lnTo>
                          <a:pt x="45" y="0"/>
                        </a:lnTo>
                        <a:lnTo>
                          <a:pt x="45" y="0"/>
                        </a:lnTo>
                        <a:close/>
                      </a:path>
                    </a:pathLst>
                  </a:custGeom>
                  <a:solidFill>
                    <a:srgbClr val="A3A3D6"/>
                  </a:solidFill>
                  <a:ln w="9525">
                    <a:noFill/>
                    <a:round/>
                    <a:headEnd/>
                    <a:tailEnd/>
                  </a:ln>
                </p:spPr>
                <p:txBody>
                  <a:bodyPr/>
                  <a:lstStyle/>
                  <a:p>
                    <a:pPr>
                      <a:defRPr/>
                    </a:pPr>
                    <a:endParaRPr lang="en-US">
                      <a:cs typeface="+mn-cs"/>
                    </a:endParaRPr>
                  </a:p>
                </p:txBody>
              </p:sp>
              <p:sp>
                <p:nvSpPr>
                  <p:cNvPr id="38" name="Freeform 267"/>
                  <p:cNvSpPr>
                    <a:spLocks/>
                  </p:cNvSpPr>
                  <p:nvPr/>
                </p:nvSpPr>
                <p:spPr bwMode="auto">
                  <a:xfrm>
                    <a:off x="2555" y="3625"/>
                    <a:ext cx="47" cy="51"/>
                  </a:xfrm>
                  <a:custGeom>
                    <a:avLst/>
                    <a:gdLst/>
                    <a:ahLst/>
                    <a:cxnLst>
                      <a:cxn ang="0">
                        <a:pos x="44" y="0"/>
                      </a:cxn>
                      <a:cxn ang="0">
                        <a:pos x="0" y="46"/>
                      </a:cxn>
                      <a:cxn ang="0">
                        <a:pos x="16" y="162"/>
                      </a:cxn>
                      <a:cxn ang="0">
                        <a:pos x="30" y="232"/>
                      </a:cxn>
                      <a:cxn ang="0">
                        <a:pos x="87" y="255"/>
                      </a:cxn>
                      <a:cxn ang="0">
                        <a:pos x="142" y="238"/>
                      </a:cxn>
                      <a:cxn ang="0">
                        <a:pos x="220" y="202"/>
                      </a:cxn>
                      <a:cxn ang="0">
                        <a:pos x="231" y="171"/>
                      </a:cxn>
                      <a:cxn ang="0">
                        <a:pos x="220" y="159"/>
                      </a:cxn>
                      <a:cxn ang="0">
                        <a:pos x="81" y="170"/>
                      </a:cxn>
                      <a:cxn ang="0">
                        <a:pos x="44" y="0"/>
                      </a:cxn>
                      <a:cxn ang="0">
                        <a:pos x="44" y="0"/>
                      </a:cxn>
                    </a:cxnLst>
                    <a:rect l="0" t="0" r="r" b="b"/>
                    <a:pathLst>
                      <a:path w="231" h="255">
                        <a:moveTo>
                          <a:pt x="44" y="0"/>
                        </a:moveTo>
                        <a:lnTo>
                          <a:pt x="0" y="46"/>
                        </a:lnTo>
                        <a:lnTo>
                          <a:pt x="16" y="162"/>
                        </a:lnTo>
                        <a:lnTo>
                          <a:pt x="30" y="232"/>
                        </a:lnTo>
                        <a:lnTo>
                          <a:pt x="87" y="255"/>
                        </a:lnTo>
                        <a:lnTo>
                          <a:pt x="142" y="238"/>
                        </a:lnTo>
                        <a:lnTo>
                          <a:pt x="220" y="202"/>
                        </a:lnTo>
                        <a:lnTo>
                          <a:pt x="231" y="171"/>
                        </a:lnTo>
                        <a:lnTo>
                          <a:pt x="220" y="159"/>
                        </a:lnTo>
                        <a:lnTo>
                          <a:pt x="81" y="170"/>
                        </a:lnTo>
                        <a:lnTo>
                          <a:pt x="44" y="0"/>
                        </a:lnTo>
                        <a:lnTo>
                          <a:pt x="44" y="0"/>
                        </a:lnTo>
                        <a:close/>
                      </a:path>
                    </a:pathLst>
                  </a:custGeom>
                  <a:solidFill>
                    <a:srgbClr val="7A7AAD"/>
                  </a:solidFill>
                  <a:ln w="9525">
                    <a:noFill/>
                    <a:round/>
                    <a:headEnd/>
                    <a:tailEnd/>
                  </a:ln>
                </p:spPr>
                <p:txBody>
                  <a:bodyPr/>
                  <a:lstStyle/>
                  <a:p>
                    <a:pPr>
                      <a:defRPr/>
                    </a:pPr>
                    <a:endParaRPr lang="en-US">
                      <a:cs typeface="+mn-cs"/>
                    </a:endParaRPr>
                  </a:p>
                </p:txBody>
              </p:sp>
              <p:sp>
                <p:nvSpPr>
                  <p:cNvPr id="39" name="Freeform 268"/>
                  <p:cNvSpPr>
                    <a:spLocks/>
                  </p:cNvSpPr>
                  <p:nvPr/>
                </p:nvSpPr>
                <p:spPr bwMode="auto">
                  <a:xfrm>
                    <a:off x="2538" y="3568"/>
                    <a:ext cx="53" cy="45"/>
                  </a:xfrm>
                  <a:custGeom>
                    <a:avLst/>
                    <a:gdLst/>
                    <a:ahLst/>
                    <a:cxnLst>
                      <a:cxn ang="0">
                        <a:pos x="54" y="0"/>
                      </a:cxn>
                      <a:cxn ang="0">
                        <a:pos x="0" y="48"/>
                      </a:cxn>
                      <a:cxn ang="0">
                        <a:pos x="9" y="111"/>
                      </a:cxn>
                      <a:cxn ang="0">
                        <a:pos x="22" y="164"/>
                      </a:cxn>
                      <a:cxn ang="0">
                        <a:pos x="49" y="206"/>
                      </a:cxn>
                      <a:cxn ang="0">
                        <a:pos x="91" y="223"/>
                      </a:cxn>
                      <a:cxn ang="0">
                        <a:pos x="145" y="217"/>
                      </a:cxn>
                      <a:cxn ang="0">
                        <a:pos x="241" y="172"/>
                      </a:cxn>
                      <a:cxn ang="0">
                        <a:pos x="263" y="130"/>
                      </a:cxn>
                      <a:cxn ang="0">
                        <a:pos x="255" y="114"/>
                      </a:cxn>
                      <a:cxn ang="0">
                        <a:pos x="110" y="144"/>
                      </a:cxn>
                      <a:cxn ang="0">
                        <a:pos x="54" y="0"/>
                      </a:cxn>
                      <a:cxn ang="0">
                        <a:pos x="54" y="0"/>
                      </a:cxn>
                    </a:cxnLst>
                    <a:rect l="0" t="0" r="r" b="b"/>
                    <a:pathLst>
                      <a:path w="263" h="223">
                        <a:moveTo>
                          <a:pt x="54" y="0"/>
                        </a:moveTo>
                        <a:lnTo>
                          <a:pt x="0" y="48"/>
                        </a:lnTo>
                        <a:lnTo>
                          <a:pt x="9" y="111"/>
                        </a:lnTo>
                        <a:lnTo>
                          <a:pt x="22" y="164"/>
                        </a:lnTo>
                        <a:lnTo>
                          <a:pt x="49" y="206"/>
                        </a:lnTo>
                        <a:lnTo>
                          <a:pt x="91" y="223"/>
                        </a:lnTo>
                        <a:lnTo>
                          <a:pt x="145" y="217"/>
                        </a:lnTo>
                        <a:lnTo>
                          <a:pt x="241" y="172"/>
                        </a:lnTo>
                        <a:lnTo>
                          <a:pt x="263" y="130"/>
                        </a:lnTo>
                        <a:lnTo>
                          <a:pt x="255" y="114"/>
                        </a:lnTo>
                        <a:lnTo>
                          <a:pt x="110" y="144"/>
                        </a:lnTo>
                        <a:lnTo>
                          <a:pt x="54" y="0"/>
                        </a:lnTo>
                        <a:lnTo>
                          <a:pt x="54" y="0"/>
                        </a:lnTo>
                        <a:close/>
                      </a:path>
                    </a:pathLst>
                  </a:custGeom>
                  <a:solidFill>
                    <a:srgbClr val="7A7AAD"/>
                  </a:solidFill>
                  <a:ln w="9525">
                    <a:noFill/>
                    <a:round/>
                    <a:headEnd/>
                    <a:tailEnd/>
                  </a:ln>
                </p:spPr>
                <p:txBody>
                  <a:bodyPr/>
                  <a:lstStyle/>
                  <a:p>
                    <a:pPr>
                      <a:defRPr/>
                    </a:pPr>
                    <a:endParaRPr lang="en-US">
                      <a:cs typeface="+mn-cs"/>
                    </a:endParaRPr>
                  </a:p>
                </p:txBody>
              </p:sp>
              <p:sp>
                <p:nvSpPr>
                  <p:cNvPr id="40" name="Freeform 269"/>
                  <p:cNvSpPr>
                    <a:spLocks/>
                  </p:cNvSpPr>
                  <p:nvPr/>
                </p:nvSpPr>
                <p:spPr bwMode="auto">
                  <a:xfrm>
                    <a:off x="2479" y="3520"/>
                    <a:ext cx="347" cy="40"/>
                  </a:xfrm>
                  <a:custGeom>
                    <a:avLst/>
                    <a:gdLst/>
                    <a:ahLst/>
                    <a:cxnLst>
                      <a:cxn ang="0">
                        <a:pos x="0" y="93"/>
                      </a:cxn>
                      <a:cxn ang="0">
                        <a:pos x="398" y="36"/>
                      </a:cxn>
                      <a:cxn ang="0">
                        <a:pos x="689" y="10"/>
                      </a:cxn>
                      <a:cxn ang="0">
                        <a:pos x="1047" y="1"/>
                      </a:cxn>
                      <a:cxn ang="0">
                        <a:pos x="1670" y="0"/>
                      </a:cxn>
                      <a:cxn ang="0">
                        <a:pos x="1738" y="71"/>
                      </a:cxn>
                      <a:cxn ang="0">
                        <a:pos x="1615" y="79"/>
                      </a:cxn>
                      <a:cxn ang="0">
                        <a:pos x="1395" y="83"/>
                      </a:cxn>
                      <a:cxn ang="0">
                        <a:pos x="812" y="81"/>
                      </a:cxn>
                      <a:cxn ang="0">
                        <a:pos x="386" y="124"/>
                      </a:cxn>
                      <a:cxn ang="0">
                        <a:pos x="183" y="161"/>
                      </a:cxn>
                      <a:cxn ang="0">
                        <a:pos x="93" y="187"/>
                      </a:cxn>
                      <a:cxn ang="0">
                        <a:pos x="18" y="196"/>
                      </a:cxn>
                      <a:cxn ang="0">
                        <a:pos x="2" y="141"/>
                      </a:cxn>
                      <a:cxn ang="0">
                        <a:pos x="0" y="93"/>
                      </a:cxn>
                      <a:cxn ang="0">
                        <a:pos x="0" y="93"/>
                      </a:cxn>
                    </a:cxnLst>
                    <a:rect l="0" t="0" r="r" b="b"/>
                    <a:pathLst>
                      <a:path w="1738" h="196">
                        <a:moveTo>
                          <a:pt x="0" y="93"/>
                        </a:moveTo>
                        <a:lnTo>
                          <a:pt x="398" y="36"/>
                        </a:lnTo>
                        <a:lnTo>
                          <a:pt x="689" y="10"/>
                        </a:lnTo>
                        <a:lnTo>
                          <a:pt x="1047" y="1"/>
                        </a:lnTo>
                        <a:lnTo>
                          <a:pt x="1670" y="0"/>
                        </a:lnTo>
                        <a:lnTo>
                          <a:pt x="1738" y="71"/>
                        </a:lnTo>
                        <a:lnTo>
                          <a:pt x="1615" y="79"/>
                        </a:lnTo>
                        <a:lnTo>
                          <a:pt x="1395" y="83"/>
                        </a:lnTo>
                        <a:lnTo>
                          <a:pt x="812" y="81"/>
                        </a:lnTo>
                        <a:lnTo>
                          <a:pt x="386" y="124"/>
                        </a:lnTo>
                        <a:lnTo>
                          <a:pt x="183" y="161"/>
                        </a:lnTo>
                        <a:lnTo>
                          <a:pt x="93" y="187"/>
                        </a:lnTo>
                        <a:lnTo>
                          <a:pt x="18" y="196"/>
                        </a:lnTo>
                        <a:lnTo>
                          <a:pt x="2" y="141"/>
                        </a:lnTo>
                        <a:lnTo>
                          <a:pt x="0" y="93"/>
                        </a:lnTo>
                        <a:lnTo>
                          <a:pt x="0" y="93"/>
                        </a:lnTo>
                        <a:close/>
                      </a:path>
                    </a:pathLst>
                  </a:custGeom>
                  <a:solidFill>
                    <a:srgbClr val="7A7AAD"/>
                  </a:solidFill>
                  <a:ln w="9525">
                    <a:noFill/>
                    <a:round/>
                    <a:headEnd/>
                    <a:tailEnd/>
                  </a:ln>
                </p:spPr>
                <p:txBody>
                  <a:bodyPr/>
                  <a:lstStyle/>
                  <a:p>
                    <a:pPr>
                      <a:defRPr/>
                    </a:pPr>
                    <a:endParaRPr lang="en-US">
                      <a:cs typeface="+mn-cs"/>
                    </a:endParaRPr>
                  </a:p>
                </p:txBody>
              </p:sp>
              <p:sp>
                <p:nvSpPr>
                  <p:cNvPr id="41" name="Freeform 270"/>
                  <p:cNvSpPr>
                    <a:spLocks/>
                  </p:cNvSpPr>
                  <p:nvPr/>
                </p:nvSpPr>
                <p:spPr bwMode="auto">
                  <a:xfrm>
                    <a:off x="2546" y="3556"/>
                    <a:ext cx="51" cy="43"/>
                  </a:xfrm>
                  <a:custGeom>
                    <a:avLst/>
                    <a:gdLst/>
                    <a:ahLst/>
                    <a:cxnLst>
                      <a:cxn ang="0">
                        <a:pos x="0" y="65"/>
                      </a:cxn>
                      <a:cxn ang="0">
                        <a:pos x="36" y="3"/>
                      </a:cxn>
                      <a:cxn ang="0">
                        <a:pos x="173" y="0"/>
                      </a:cxn>
                      <a:cxn ang="0">
                        <a:pos x="159" y="80"/>
                      </a:cxn>
                      <a:cxn ang="0">
                        <a:pos x="111" y="159"/>
                      </a:cxn>
                      <a:cxn ang="0">
                        <a:pos x="254" y="154"/>
                      </a:cxn>
                      <a:cxn ang="0">
                        <a:pos x="220" y="193"/>
                      </a:cxn>
                      <a:cxn ang="0">
                        <a:pos x="71" y="214"/>
                      </a:cxn>
                      <a:cxn ang="0">
                        <a:pos x="0" y="65"/>
                      </a:cxn>
                      <a:cxn ang="0">
                        <a:pos x="0" y="65"/>
                      </a:cxn>
                    </a:cxnLst>
                    <a:rect l="0" t="0" r="r" b="b"/>
                    <a:pathLst>
                      <a:path w="254" h="214">
                        <a:moveTo>
                          <a:pt x="0" y="65"/>
                        </a:moveTo>
                        <a:lnTo>
                          <a:pt x="36" y="3"/>
                        </a:lnTo>
                        <a:lnTo>
                          <a:pt x="173" y="0"/>
                        </a:lnTo>
                        <a:lnTo>
                          <a:pt x="159" y="80"/>
                        </a:lnTo>
                        <a:lnTo>
                          <a:pt x="111" y="159"/>
                        </a:lnTo>
                        <a:lnTo>
                          <a:pt x="254" y="154"/>
                        </a:lnTo>
                        <a:lnTo>
                          <a:pt x="220" y="193"/>
                        </a:lnTo>
                        <a:lnTo>
                          <a:pt x="71" y="214"/>
                        </a:lnTo>
                        <a:lnTo>
                          <a:pt x="0" y="65"/>
                        </a:lnTo>
                        <a:lnTo>
                          <a:pt x="0" y="65"/>
                        </a:lnTo>
                        <a:close/>
                      </a:path>
                    </a:pathLst>
                  </a:custGeom>
                  <a:solidFill>
                    <a:srgbClr val="FF7373"/>
                  </a:solidFill>
                  <a:ln w="9525">
                    <a:noFill/>
                    <a:round/>
                    <a:headEnd/>
                    <a:tailEnd/>
                  </a:ln>
                </p:spPr>
                <p:txBody>
                  <a:bodyPr/>
                  <a:lstStyle/>
                  <a:p>
                    <a:pPr>
                      <a:defRPr/>
                    </a:pPr>
                    <a:endParaRPr lang="en-US">
                      <a:cs typeface="+mn-cs"/>
                    </a:endParaRPr>
                  </a:p>
                </p:txBody>
              </p:sp>
              <p:sp>
                <p:nvSpPr>
                  <p:cNvPr id="42" name="Freeform 271"/>
                  <p:cNvSpPr>
                    <a:spLocks/>
                  </p:cNvSpPr>
                  <p:nvPr/>
                </p:nvSpPr>
                <p:spPr bwMode="auto">
                  <a:xfrm>
                    <a:off x="2563" y="3612"/>
                    <a:ext cx="42" cy="51"/>
                  </a:xfrm>
                  <a:custGeom>
                    <a:avLst/>
                    <a:gdLst/>
                    <a:ahLst/>
                    <a:cxnLst>
                      <a:cxn ang="0">
                        <a:pos x="0" y="90"/>
                      </a:cxn>
                      <a:cxn ang="0">
                        <a:pos x="30" y="25"/>
                      </a:cxn>
                      <a:cxn ang="0">
                        <a:pos x="171" y="0"/>
                      </a:cxn>
                      <a:cxn ang="0">
                        <a:pos x="161" y="101"/>
                      </a:cxn>
                      <a:cxn ang="0">
                        <a:pos x="157" y="131"/>
                      </a:cxn>
                      <a:cxn ang="0">
                        <a:pos x="91" y="191"/>
                      </a:cxn>
                      <a:cxn ang="0">
                        <a:pos x="213" y="169"/>
                      </a:cxn>
                      <a:cxn ang="0">
                        <a:pos x="183" y="225"/>
                      </a:cxn>
                      <a:cxn ang="0">
                        <a:pos x="54" y="256"/>
                      </a:cxn>
                      <a:cxn ang="0">
                        <a:pos x="0" y="90"/>
                      </a:cxn>
                      <a:cxn ang="0">
                        <a:pos x="0" y="90"/>
                      </a:cxn>
                    </a:cxnLst>
                    <a:rect l="0" t="0" r="r" b="b"/>
                    <a:pathLst>
                      <a:path w="213" h="256">
                        <a:moveTo>
                          <a:pt x="0" y="90"/>
                        </a:moveTo>
                        <a:lnTo>
                          <a:pt x="30" y="25"/>
                        </a:lnTo>
                        <a:lnTo>
                          <a:pt x="171" y="0"/>
                        </a:lnTo>
                        <a:lnTo>
                          <a:pt x="161" y="101"/>
                        </a:lnTo>
                        <a:lnTo>
                          <a:pt x="157" y="131"/>
                        </a:lnTo>
                        <a:lnTo>
                          <a:pt x="91" y="191"/>
                        </a:lnTo>
                        <a:lnTo>
                          <a:pt x="213" y="169"/>
                        </a:lnTo>
                        <a:lnTo>
                          <a:pt x="183" y="225"/>
                        </a:lnTo>
                        <a:lnTo>
                          <a:pt x="54" y="256"/>
                        </a:lnTo>
                        <a:lnTo>
                          <a:pt x="0" y="90"/>
                        </a:lnTo>
                        <a:lnTo>
                          <a:pt x="0" y="90"/>
                        </a:lnTo>
                        <a:close/>
                      </a:path>
                    </a:pathLst>
                  </a:custGeom>
                  <a:solidFill>
                    <a:srgbClr val="FF7373"/>
                  </a:solidFill>
                  <a:ln w="9525">
                    <a:noFill/>
                    <a:round/>
                    <a:headEnd/>
                    <a:tailEnd/>
                  </a:ln>
                </p:spPr>
                <p:txBody>
                  <a:bodyPr/>
                  <a:lstStyle/>
                  <a:p>
                    <a:pPr>
                      <a:defRPr/>
                    </a:pPr>
                    <a:endParaRPr lang="en-US">
                      <a:cs typeface="+mn-cs"/>
                    </a:endParaRPr>
                  </a:p>
                </p:txBody>
              </p:sp>
              <p:sp>
                <p:nvSpPr>
                  <p:cNvPr id="43" name="Freeform 272"/>
                  <p:cNvSpPr>
                    <a:spLocks/>
                  </p:cNvSpPr>
                  <p:nvPr/>
                </p:nvSpPr>
                <p:spPr bwMode="auto">
                  <a:xfrm>
                    <a:off x="2588" y="3674"/>
                    <a:ext cx="96" cy="125"/>
                  </a:xfrm>
                  <a:custGeom>
                    <a:avLst/>
                    <a:gdLst/>
                    <a:ahLst/>
                    <a:cxnLst>
                      <a:cxn ang="0">
                        <a:pos x="45" y="47"/>
                      </a:cxn>
                      <a:cxn ang="0">
                        <a:pos x="58" y="0"/>
                      </a:cxn>
                      <a:cxn ang="0">
                        <a:pos x="75" y="45"/>
                      </a:cxn>
                      <a:cxn ang="0">
                        <a:pos x="110" y="47"/>
                      </a:cxn>
                      <a:cxn ang="0">
                        <a:pos x="137" y="66"/>
                      </a:cxn>
                      <a:cxn ang="0">
                        <a:pos x="149" y="79"/>
                      </a:cxn>
                      <a:cxn ang="0">
                        <a:pos x="208" y="120"/>
                      </a:cxn>
                      <a:cxn ang="0">
                        <a:pos x="290" y="173"/>
                      </a:cxn>
                      <a:cxn ang="0">
                        <a:pos x="297" y="200"/>
                      </a:cxn>
                      <a:cxn ang="0">
                        <a:pos x="281" y="214"/>
                      </a:cxn>
                      <a:cxn ang="0">
                        <a:pos x="265" y="223"/>
                      </a:cxn>
                      <a:cxn ang="0">
                        <a:pos x="245" y="216"/>
                      </a:cxn>
                      <a:cxn ang="0">
                        <a:pos x="227" y="234"/>
                      </a:cxn>
                      <a:cxn ang="0">
                        <a:pos x="192" y="258"/>
                      </a:cxn>
                      <a:cxn ang="0">
                        <a:pos x="183" y="281"/>
                      </a:cxn>
                      <a:cxn ang="0">
                        <a:pos x="229" y="260"/>
                      </a:cxn>
                      <a:cxn ang="0">
                        <a:pos x="276" y="253"/>
                      </a:cxn>
                      <a:cxn ang="0">
                        <a:pos x="309" y="230"/>
                      </a:cxn>
                      <a:cxn ang="0">
                        <a:pos x="341" y="225"/>
                      </a:cxn>
                      <a:cxn ang="0">
                        <a:pos x="353" y="274"/>
                      </a:cxn>
                      <a:cxn ang="0">
                        <a:pos x="370" y="311"/>
                      </a:cxn>
                      <a:cxn ang="0">
                        <a:pos x="430" y="377"/>
                      </a:cxn>
                      <a:cxn ang="0">
                        <a:pos x="478" y="486"/>
                      </a:cxn>
                      <a:cxn ang="0">
                        <a:pos x="432" y="596"/>
                      </a:cxn>
                      <a:cxn ang="0">
                        <a:pos x="409" y="624"/>
                      </a:cxn>
                      <a:cxn ang="0">
                        <a:pos x="304" y="484"/>
                      </a:cxn>
                      <a:cxn ang="0">
                        <a:pos x="243" y="416"/>
                      </a:cxn>
                      <a:cxn ang="0">
                        <a:pos x="169" y="397"/>
                      </a:cxn>
                      <a:cxn ang="0">
                        <a:pos x="110" y="301"/>
                      </a:cxn>
                      <a:cxn ang="0">
                        <a:pos x="66" y="297"/>
                      </a:cxn>
                      <a:cxn ang="0">
                        <a:pos x="7" y="372"/>
                      </a:cxn>
                      <a:cxn ang="0">
                        <a:pos x="0" y="311"/>
                      </a:cxn>
                      <a:cxn ang="0">
                        <a:pos x="0" y="253"/>
                      </a:cxn>
                      <a:cxn ang="0">
                        <a:pos x="45" y="216"/>
                      </a:cxn>
                      <a:cxn ang="0">
                        <a:pos x="71" y="166"/>
                      </a:cxn>
                      <a:cxn ang="0">
                        <a:pos x="105" y="139"/>
                      </a:cxn>
                      <a:cxn ang="0">
                        <a:pos x="45" y="47"/>
                      </a:cxn>
                      <a:cxn ang="0">
                        <a:pos x="45" y="47"/>
                      </a:cxn>
                    </a:cxnLst>
                    <a:rect l="0" t="0" r="r" b="b"/>
                    <a:pathLst>
                      <a:path w="478" h="624">
                        <a:moveTo>
                          <a:pt x="45" y="47"/>
                        </a:moveTo>
                        <a:lnTo>
                          <a:pt x="58" y="0"/>
                        </a:lnTo>
                        <a:lnTo>
                          <a:pt x="75" y="45"/>
                        </a:lnTo>
                        <a:lnTo>
                          <a:pt x="110" y="47"/>
                        </a:lnTo>
                        <a:lnTo>
                          <a:pt x="137" y="66"/>
                        </a:lnTo>
                        <a:lnTo>
                          <a:pt x="149" y="79"/>
                        </a:lnTo>
                        <a:lnTo>
                          <a:pt x="208" y="120"/>
                        </a:lnTo>
                        <a:lnTo>
                          <a:pt x="290" y="173"/>
                        </a:lnTo>
                        <a:lnTo>
                          <a:pt x="297" y="200"/>
                        </a:lnTo>
                        <a:lnTo>
                          <a:pt x="281" y="214"/>
                        </a:lnTo>
                        <a:lnTo>
                          <a:pt x="265" y="223"/>
                        </a:lnTo>
                        <a:lnTo>
                          <a:pt x="245" y="216"/>
                        </a:lnTo>
                        <a:lnTo>
                          <a:pt x="227" y="234"/>
                        </a:lnTo>
                        <a:lnTo>
                          <a:pt x="192" y="258"/>
                        </a:lnTo>
                        <a:lnTo>
                          <a:pt x="183" y="281"/>
                        </a:lnTo>
                        <a:lnTo>
                          <a:pt x="229" y="260"/>
                        </a:lnTo>
                        <a:lnTo>
                          <a:pt x="276" y="253"/>
                        </a:lnTo>
                        <a:lnTo>
                          <a:pt x="309" y="230"/>
                        </a:lnTo>
                        <a:lnTo>
                          <a:pt x="341" y="225"/>
                        </a:lnTo>
                        <a:lnTo>
                          <a:pt x="353" y="274"/>
                        </a:lnTo>
                        <a:lnTo>
                          <a:pt x="370" y="311"/>
                        </a:lnTo>
                        <a:lnTo>
                          <a:pt x="430" y="377"/>
                        </a:lnTo>
                        <a:lnTo>
                          <a:pt x="478" y="486"/>
                        </a:lnTo>
                        <a:lnTo>
                          <a:pt x="432" y="596"/>
                        </a:lnTo>
                        <a:lnTo>
                          <a:pt x="409" y="624"/>
                        </a:lnTo>
                        <a:lnTo>
                          <a:pt x="304" y="484"/>
                        </a:lnTo>
                        <a:lnTo>
                          <a:pt x="243" y="416"/>
                        </a:lnTo>
                        <a:lnTo>
                          <a:pt x="169" y="397"/>
                        </a:lnTo>
                        <a:lnTo>
                          <a:pt x="110" y="301"/>
                        </a:lnTo>
                        <a:lnTo>
                          <a:pt x="66" y="297"/>
                        </a:lnTo>
                        <a:lnTo>
                          <a:pt x="7" y="372"/>
                        </a:lnTo>
                        <a:lnTo>
                          <a:pt x="0" y="311"/>
                        </a:lnTo>
                        <a:lnTo>
                          <a:pt x="0" y="253"/>
                        </a:lnTo>
                        <a:lnTo>
                          <a:pt x="45" y="216"/>
                        </a:lnTo>
                        <a:lnTo>
                          <a:pt x="71" y="166"/>
                        </a:lnTo>
                        <a:lnTo>
                          <a:pt x="105" y="139"/>
                        </a:lnTo>
                        <a:lnTo>
                          <a:pt x="45" y="47"/>
                        </a:lnTo>
                        <a:lnTo>
                          <a:pt x="45" y="47"/>
                        </a:lnTo>
                        <a:close/>
                      </a:path>
                    </a:pathLst>
                  </a:custGeom>
                  <a:solidFill>
                    <a:srgbClr val="FFC4B8"/>
                  </a:solidFill>
                  <a:ln w="9525">
                    <a:noFill/>
                    <a:round/>
                    <a:headEnd/>
                    <a:tailEnd/>
                  </a:ln>
                </p:spPr>
                <p:txBody>
                  <a:bodyPr/>
                  <a:lstStyle/>
                  <a:p>
                    <a:pPr>
                      <a:defRPr/>
                    </a:pPr>
                    <a:endParaRPr lang="en-US">
                      <a:cs typeface="+mn-cs"/>
                    </a:endParaRPr>
                  </a:p>
                </p:txBody>
              </p:sp>
              <p:sp>
                <p:nvSpPr>
                  <p:cNvPr id="44" name="Freeform 273"/>
                  <p:cNvSpPr>
                    <a:spLocks/>
                  </p:cNvSpPr>
                  <p:nvPr/>
                </p:nvSpPr>
                <p:spPr bwMode="auto">
                  <a:xfrm>
                    <a:off x="2642" y="3680"/>
                    <a:ext cx="20" cy="26"/>
                  </a:xfrm>
                  <a:custGeom>
                    <a:avLst/>
                    <a:gdLst/>
                    <a:ahLst/>
                    <a:cxnLst>
                      <a:cxn ang="0">
                        <a:pos x="6" y="96"/>
                      </a:cxn>
                      <a:cxn ang="0">
                        <a:pos x="0" y="13"/>
                      </a:cxn>
                      <a:cxn ang="0">
                        <a:pos x="5" y="3"/>
                      </a:cxn>
                      <a:cxn ang="0">
                        <a:pos x="16" y="0"/>
                      </a:cxn>
                      <a:cxn ang="0">
                        <a:pos x="33" y="39"/>
                      </a:cxn>
                      <a:cxn ang="0">
                        <a:pos x="76" y="93"/>
                      </a:cxn>
                      <a:cxn ang="0">
                        <a:pos x="103" y="129"/>
                      </a:cxn>
                      <a:cxn ang="0">
                        <a:pos x="6" y="96"/>
                      </a:cxn>
                      <a:cxn ang="0">
                        <a:pos x="6" y="96"/>
                      </a:cxn>
                    </a:cxnLst>
                    <a:rect l="0" t="0" r="r" b="b"/>
                    <a:pathLst>
                      <a:path w="103" h="129">
                        <a:moveTo>
                          <a:pt x="6" y="96"/>
                        </a:moveTo>
                        <a:lnTo>
                          <a:pt x="0" y="13"/>
                        </a:lnTo>
                        <a:lnTo>
                          <a:pt x="5" y="3"/>
                        </a:lnTo>
                        <a:lnTo>
                          <a:pt x="16" y="0"/>
                        </a:lnTo>
                        <a:lnTo>
                          <a:pt x="33" y="39"/>
                        </a:lnTo>
                        <a:lnTo>
                          <a:pt x="76" y="93"/>
                        </a:lnTo>
                        <a:lnTo>
                          <a:pt x="103" y="129"/>
                        </a:lnTo>
                        <a:lnTo>
                          <a:pt x="6" y="96"/>
                        </a:lnTo>
                        <a:lnTo>
                          <a:pt x="6" y="96"/>
                        </a:lnTo>
                        <a:close/>
                      </a:path>
                    </a:pathLst>
                  </a:custGeom>
                  <a:solidFill>
                    <a:srgbClr val="FFC4B8"/>
                  </a:solidFill>
                  <a:ln w="9525">
                    <a:noFill/>
                    <a:round/>
                    <a:headEnd/>
                    <a:tailEnd/>
                  </a:ln>
                </p:spPr>
                <p:txBody>
                  <a:bodyPr/>
                  <a:lstStyle/>
                  <a:p>
                    <a:pPr>
                      <a:defRPr/>
                    </a:pPr>
                    <a:endParaRPr lang="en-US">
                      <a:cs typeface="+mn-cs"/>
                    </a:endParaRPr>
                  </a:p>
                </p:txBody>
              </p:sp>
              <p:sp>
                <p:nvSpPr>
                  <p:cNvPr id="45" name="Freeform 274"/>
                  <p:cNvSpPr>
                    <a:spLocks/>
                  </p:cNvSpPr>
                  <p:nvPr/>
                </p:nvSpPr>
                <p:spPr bwMode="auto">
                  <a:xfrm>
                    <a:off x="2840" y="3531"/>
                    <a:ext cx="114" cy="120"/>
                  </a:xfrm>
                  <a:custGeom>
                    <a:avLst/>
                    <a:gdLst/>
                    <a:ahLst/>
                    <a:cxnLst>
                      <a:cxn ang="0">
                        <a:pos x="26" y="7"/>
                      </a:cxn>
                      <a:cxn ang="0">
                        <a:pos x="0" y="76"/>
                      </a:cxn>
                      <a:cxn ang="0">
                        <a:pos x="45" y="165"/>
                      </a:cxn>
                      <a:cxn ang="0">
                        <a:pos x="41" y="223"/>
                      </a:cxn>
                      <a:cxn ang="0">
                        <a:pos x="25" y="273"/>
                      </a:cxn>
                      <a:cxn ang="0">
                        <a:pos x="41" y="314"/>
                      </a:cxn>
                      <a:cxn ang="0">
                        <a:pos x="70" y="367"/>
                      </a:cxn>
                      <a:cxn ang="0">
                        <a:pos x="98" y="422"/>
                      </a:cxn>
                      <a:cxn ang="0">
                        <a:pos x="105" y="482"/>
                      </a:cxn>
                      <a:cxn ang="0">
                        <a:pos x="94" y="554"/>
                      </a:cxn>
                      <a:cxn ang="0">
                        <a:pos x="118" y="572"/>
                      </a:cxn>
                      <a:cxn ang="0">
                        <a:pos x="149" y="584"/>
                      </a:cxn>
                      <a:cxn ang="0">
                        <a:pos x="187" y="596"/>
                      </a:cxn>
                      <a:cxn ang="0">
                        <a:pos x="269" y="598"/>
                      </a:cxn>
                      <a:cxn ang="0">
                        <a:pos x="369" y="561"/>
                      </a:cxn>
                      <a:cxn ang="0">
                        <a:pos x="558" y="440"/>
                      </a:cxn>
                      <a:cxn ang="0">
                        <a:pos x="570" y="370"/>
                      </a:cxn>
                      <a:cxn ang="0">
                        <a:pos x="474" y="106"/>
                      </a:cxn>
                      <a:cxn ang="0">
                        <a:pos x="327" y="0"/>
                      </a:cxn>
                      <a:cxn ang="0">
                        <a:pos x="250" y="47"/>
                      </a:cxn>
                      <a:cxn ang="0">
                        <a:pos x="309" y="154"/>
                      </a:cxn>
                      <a:cxn ang="0">
                        <a:pos x="304" y="314"/>
                      </a:cxn>
                      <a:cxn ang="0">
                        <a:pos x="220" y="363"/>
                      </a:cxn>
                      <a:cxn ang="0">
                        <a:pos x="133" y="288"/>
                      </a:cxn>
                      <a:cxn ang="0">
                        <a:pos x="103" y="136"/>
                      </a:cxn>
                      <a:cxn ang="0">
                        <a:pos x="62" y="5"/>
                      </a:cxn>
                      <a:cxn ang="0">
                        <a:pos x="26" y="7"/>
                      </a:cxn>
                      <a:cxn ang="0">
                        <a:pos x="26" y="7"/>
                      </a:cxn>
                    </a:cxnLst>
                    <a:rect l="0" t="0" r="r" b="b"/>
                    <a:pathLst>
                      <a:path w="570" h="598">
                        <a:moveTo>
                          <a:pt x="26" y="7"/>
                        </a:moveTo>
                        <a:lnTo>
                          <a:pt x="0" y="76"/>
                        </a:lnTo>
                        <a:lnTo>
                          <a:pt x="45" y="165"/>
                        </a:lnTo>
                        <a:lnTo>
                          <a:pt x="41" y="223"/>
                        </a:lnTo>
                        <a:lnTo>
                          <a:pt x="25" y="273"/>
                        </a:lnTo>
                        <a:lnTo>
                          <a:pt x="41" y="314"/>
                        </a:lnTo>
                        <a:lnTo>
                          <a:pt x="70" y="367"/>
                        </a:lnTo>
                        <a:lnTo>
                          <a:pt x="98" y="422"/>
                        </a:lnTo>
                        <a:lnTo>
                          <a:pt x="105" y="482"/>
                        </a:lnTo>
                        <a:lnTo>
                          <a:pt x="94" y="554"/>
                        </a:lnTo>
                        <a:lnTo>
                          <a:pt x="118" y="572"/>
                        </a:lnTo>
                        <a:lnTo>
                          <a:pt x="149" y="584"/>
                        </a:lnTo>
                        <a:lnTo>
                          <a:pt x="187" y="596"/>
                        </a:lnTo>
                        <a:lnTo>
                          <a:pt x="269" y="598"/>
                        </a:lnTo>
                        <a:lnTo>
                          <a:pt x="369" y="561"/>
                        </a:lnTo>
                        <a:lnTo>
                          <a:pt x="558" y="440"/>
                        </a:lnTo>
                        <a:lnTo>
                          <a:pt x="570" y="370"/>
                        </a:lnTo>
                        <a:lnTo>
                          <a:pt x="474" y="106"/>
                        </a:lnTo>
                        <a:lnTo>
                          <a:pt x="327" y="0"/>
                        </a:lnTo>
                        <a:lnTo>
                          <a:pt x="250" y="47"/>
                        </a:lnTo>
                        <a:lnTo>
                          <a:pt x="309" y="154"/>
                        </a:lnTo>
                        <a:lnTo>
                          <a:pt x="304" y="314"/>
                        </a:lnTo>
                        <a:lnTo>
                          <a:pt x="220" y="363"/>
                        </a:lnTo>
                        <a:lnTo>
                          <a:pt x="133" y="288"/>
                        </a:lnTo>
                        <a:lnTo>
                          <a:pt x="103" y="136"/>
                        </a:lnTo>
                        <a:lnTo>
                          <a:pt x="62" y="5"/>
                        </a:lnTo>
                        <a:lnTo>
                          <a:pt x="26" y="7"/>
                        </a:lnTo>
                        <a:lnTo>
                          <a:pt x="26" y="7"/>
                        </a:lnTo>
                        <a:close/>
                      </a:path>
                    </a:pathLst>
                  </a:custGeom>
                  <a:solidFill>
                    <a:srgbClr val="FFC4B8"/>
                  </a:solidFill>
                  <a:ln w="9525">
                    <a:noFill/>
                    <a:round/>
                    <a:headEnd/>
                    <a:tailEnd/>
                  </a:ln>
                </p:spPr>
                <p:txBody>
                  <a:bodyPr/>
                  <a:lstStyle/>
                  <a:p>
                    <a:pPr>
                      <a:defRPr/>
                    </a:pPr>
                    <a:endParaRPr lang="en-US">
                      <a:cs typeface="+mn-cs"/>
                    </a:endParaRPr>
                  </a:p>
                </p:txBody>
              </p:sp>
              <p:sp>
                <p:nvSpPr>
                  <p:cNvPr id="46" name="Freeform 275"/>
                  <p:cNvSpPr>
                    <a:spLocks/>
                  </p:cNvSpPr>
                  <p:nvPr/>
                </p:nvSpPr>
                <p:spPr bwMode="auto">
                  <a:xfrm>
                    <a:off x="2816" y="3489"/>
                    <a:ext cx="38" cy="54"/>
                  </a:xfrm>
                  <a:custGeom>
                    <a:avLst/>
                    <a:gdLst/>
                    <a:ahLst/>
                    <a:cxnLst>
                      <a:cxn ang="0">
                        <a:pos x="75" y="269"/>
                      </a:cxn>
                      <a:cxn ang="0">
                        <a:pos x="0" y="143"/>
                      </a:cxn>
                      <a:cxn ang="0">
                        <a:pos x="14" y="104"/>
                      </a:cxn>
                      <a:cxn ang="0">
                        <a:pos x="30" y="69"/>
                      </a:cxn>
                      <a:cxn ang="0">
                        <a:pos x="50" y="38"/>
                      </a:cxn>
                      <a:cxn ang="0">
                        <a:pos x="73" y="16"/>
                      </a:cxn>
                      <a:cxn ang="0">
                        <a:pos x="97" y="4"/>
                      </a:cxn>
                      <a:cxn ang="0">
                        <a:pos x="137" y="0"/>
                      </a:cxn>
                      <a:cxn ang="0">
                        <a:pos x="164" y="15"/>
                      </a:cxn>
                      <a:cxn ang="0">
                        <a:pos x="187" y="5"/>
                      </a:cxn>
                      <a:cxn ang="0">
                        <a:pos x="192" y="148"/>
                      </a:cxn>
                      <a:cxn ang="0">
                        <a:pos x="179" y="262"/>
                      </a:cxn>
                      <a:cxn ang="0">
                        <a:pos x="145" y="233"/>
                      </a:cxn>
                      <a:cxn ang="0">
                        <a:pos x="64" y="119"/>
                      </a:cxn>
                      <a:cxn ang="0">
                        <a:pos x="75" y="269"/>
                      </a:cxn>
                      <a:cxn ang="0">
                        <a:pos x="75" y="269"/>
                      </a:cxn>
                    </a:cxnLst>
                    <a:rect l="0" t="0" r="r" b="b"/>
                    <a:pathLst>
                      <a:path w="192" h="269">
                        <a:moveTo>
                          <a:pt x="75" y="269"/>
                        </a:moveTo>
                        <a:lnTo>
                          <a:pt x="0" y="143"/>
                        </a:lnTo>
                        <a:lnTo>
                          <a:pt x="14" y="104"/>
                        </a:lnTo>
                        <a:lnTo>
                          <a:pt x="30" y="69"/>
                        </a:lnTo>
                        <a:lnTo>
                          <a:pt x="50" y="38"/>
                        </a:lnTo>
                        <a:lnTo>
                          <a:pt x="73" y="16"/>
                        </a:lnTo>
                        <a:lnTo>
                          <a:pt x="97" y="4"/>
                        </a:lnTo>
                        <a:lnTo>
                          <a:pt x="137" y="0"/>
                        </a:lnTo>
                        <a:lnTo>
                          <a:pt x="164" y="15"/>
                        </a:lnTo>
                        <a:lnTo>
                          <a:pt x="187" y="5"/>
                        </a:lnTo>
                        <a:lnTo>
                          <a:pt x="192" y="148"/>
                        </a:lnTo>
                        <a:lnTo>
                          <a:pt x="179" y="262"/>
                        </a:lnTo>
                        <a:lnTo>
                          <a:pt x="145" y="233"/>
                        </a:lnTo>
                        <a:lnTo>
                          <a:pt x="64" y="119"/>
                        </a:lnTo>
                        <a:lnTo>
                          <a:pt x="75" y="269"/>
                        </a:lnTo>
                        <a:lnTo>
                          <a:pt x="75" y="269"/>
                        </a:lnTo>
                        <a:close/>
                      </a:path>
                    </a:pathLst>
                  </a:custGeom>
                  <a:solidFill>
                    <a:srgbClr val="994500"/>
                  </a:solidFill>
                  <a:ln w="9525">
                    <a:noFill/>
                    <a:round/>
                    <a:headEnd/>
                    <a:tailEnd/>
                  </a:ln>
                </p:spPr>
                <p:txBody>
                  <a:bodyPr/>
                  <a:lstStyle/>
                  <a:p>
                    <a:pPr>
                      <a:defRPr/>
                    </a:pPr>
                    <a:endParaRPr lang="en-US">
                      <a:cs typeface="+mn-cs"/>
                    </a:endParaRPr>
                  </a:p>
                </p:txBody>
              </p:sp>
              <p:sp>
                <p:nvSpPr>
                  <p:cNvPr id="47" name="Freeform 276"/>
                  <p:cNvSpPr>
                    <a:spLocks/>
                  </p:cNvSpPr>
                  <p:nvPr/>
                </p:nvSpPr>
                <p:spPr bwMode="auto">
                  <a:xfrm>
                    <a:off x="2874" y="3478"/>
                    <a:ext cx="105" cy="133"/>
                  </a:xfrm>
                  <a:custGeom>
                    <a:avLst/>
                    <a:gdLst/>
                    <a:ahLst/>
                    <a:cxnLst>
                      <a:cxn ang="0">
                        <a:pos x="22" y="100"/>
                      </a:cxn>
                      <a:cxn ang="0">
                        <a:pos x="41" y="18"/>
                      </a:cxn>
                      <a:cxn ang="0">
                        <a:pos x="82" y="7"/>
                      </a:cxn>
                      <a:cxn ang="0">
                        <a:pos x="142" y="0"/>
                      </a:cxn>
                      <a:cxn ang="0">
                        <a:pos x="157" y="16"/>
                      </a:cxn>
                      <a:cxn ang="0">
                        <a:pos x="165" y="31"/>
                      </a:cxn>
                      <a:cxn ang="0">
                        <a:pos x="205" y="20"/>
                      </a:cxn>
                      <a:cxn ang="0">
                        <a:pos x="233" y="8"/>
                      </a:cxn>
                      <a:cxn ang="0">
                        <a:pos x="288" y="8"/>
                      </a:cxn>
                      <a:cxn ang="0">
                        <a:pos x="324" y="22"/>
                      </a:cxn>
                      <a:cxn ang="0">
                        <a:pos x="384" y="45"/>
                      </a:cxn>
                      <a:cxn ang="0">
                        <a:pos x="414" y="64"/>
                      </a:cxn>
                      <a:cxn ang="0">
                        <a:pos x="434" y="114"/>
                      </a:cxn>
                      <a:cxn ang="0">
                        <a:pos x="502" y="218"/>
                      </a:cxn>
                      <a:cxn ang="0">
                        <a:pos x="511" y="317"/>
                      </a:cxn>
                      <a:cxn ang="0">
                        <a:pos x="522" y="468"/>
                      </a:cxn>
                      <a:cxn ang="0">
                        <a:pos x="524" y="502"/>
                      </a:cxn>
                      <a:cxn ang="0">
                        <a:pos x="502" y="544"/>
                      </a:cxn>
                      <a:cxn ang="0">
                        <a:pos x="477" y="579"/>
                      </a:cxn>
                      <a:cxn ang="0">
                        <a:pos x="464" y="594"/>
                      </a:cxn>
                      <a:cxn ang="0">
                        <a:pos x="361" y="658"/>
                      </a:cxn>
                      <a:cxn ang="0">
                        <a:pos x="275" y="662"/>
                      </a:cxn>
                      <a:cxn ang="0">
                        <a:pos x="198" y="620"/>
                      </a:cxn>
                      <a:cxn ang="0">
                        <a:pos x="153" y="569"/>
                      </a:cxn>
                      <a:cxn ang="0">
                        <a:pos x="135" y="448"/>
                      </a:cxn>
                      <a:cxn ang="0">
                        <a:pos x="195" y="381"/>
                      </a:cxn>
                      <a:cxn ang="0">
                        <a:pos x="181" y="313"/>
                      </a:cxn>
                      <a:cxn ang="0">
                        <a:pos x="131" y="301"/>
                      </a:cxn>
                      <a:cxn ang="0">
                        <a:pos x="76" y="311"/>
                      </a:cxn>
                      <a:cxn ang="0">
                        <a:pos x="23" y="272"/>
                      </a:cxn>
                      <a:cxn ang="0">
                        <a:pos x="0" y="177"/>
                      </a:cxn>
                      <a:cxn ang="0">
                        <a:pos x="22" y="100"/>
                      </a:cxn>
                      <a:cxn ang="0">
                        <a:pos x="22" y="100"/>
                      </a:cxn>
                    </a:cxnLst>
                    <a:rect l="0" t="0" r="r" b="b"/>
                    <a:pathLst>
                      <a:path w="524" h="662">
                        <a:moveTo>
                          <a:pt x="22" y="100"/>
                        </a:moveTo>
                        <a:lnTo>
                          <a:pt x="41" y="18"/>
                        </a:lnTo>
                        <a:lnTo>
                          <a:pt x="82" y="7"/>
                        </a:lnTo>
                        <a:lnTo>
                          <a:pt x="142" y="0"/>
                        </a:lnTo>
                        <a:lnTo>
                          <a:pt x="157" y="16"/>
                        </a:lnTo>
                        <a:lnTo>
                          <a:pt x="165" y="31"/>
                        </a:lnTo>
                        <a:lnTo>
                          <a:pt x="205" y="20"/>
                        </a:lnTo>
                        <a:lnTo>
                          <a:pt x="233" y="8"/>
                        </a:lnTo>
                        <a:lnTo>
                          <a:pt x="288" y="8"/>
                        </a:lnTo>
                        <a:lnTo>
                          <a:pt x="324" y="22"/>
                        </a:lnTo>
                        <a:lnTo>
                          <a:pt x="384" y="45"/>
                        </a:lnTo>
                        <a:lnTo>
                          <a:pt x="414" y="64"/>
                        </a:lnTo>
                        <a:lnTo>
                          <a:pt x="434" y="114"/>
                        </a:lnTo>
                        <a:lnTo>
                          <a:pt x="502" y="218"/>
                        </a:lnTo>
                        <a:lnTo>
                          <a:pt x="511" y="317"/>
                        </a:lnTo>
                        <a:lnTo>
                          <a:pt x="522" y="468"/>
                        </a:lnTo>
                        <a:lnTo>
                          <a:pt x="524" y="502"/>
                        </a:lnTo>
                        <a:lnTo>
                          <a:pt x="502" y="544"/>
                        </a:lnTo>
                        <a:lnTo>
                          <a:pt x="477" y="579"/>
                        </a:lnTo>
                        <a:lnTo>
                          <a:pt x="464" y="594"/>
                        </a:lnTo>
                        <a:lnTo>
                          <a:pt x="361" y="658"/>
                        </a:lnTo>
                        <a:lnTo>
                          <a:pt x="275" y="662"/>
                        </a:lnTo>
                        <a:lnTo>
                          <a:pt x="198" y="620"/>
                        </a:lnTo>
                        <a:lnTo>
                          <a:pt x="153" y="569"/>
                        </a:lnTo>
                        <a:lnTo>
                          <a:pt x="135" y="448"/>
                        </a:lnTo>
                        <a:lnTo>
                          <a:pt x="195" y="381"/>
                        </a:lnTo>
                        <a:lnTo>
                          <a:pt x="181" y="313"/>
                        </a:lnTo>
                        <a:lnTo>
                          <a:pt x="131" y="301"/>
                        </a:lnTo>
                        <a:lnTo>
                          <a:pt x="76" y="311"/>
                        </a:lnTo>
                        <a:lnTo>
                          <a:pt x="23" y="272"/>
                        </a:lnTo>
                        <a:lnTo>
                          <a:pt x="0" y="177"/>
                        </a:lnTo>
                        <a:lnTo>
                          <a:pt x="22" y="100"/>
                        </a:lnTo>
                        <a:lnTo>
                          <a:pt x="22" y="100"/>
                        </a:lnTo>
                        <a:close/>
                      </a:path>
                    </a:pathLst>
                  </a:custGeom>
                  <a:solidFill>
                    <a:srgbClr val="994500"/>
                  </a:solidFill>
                  <a:ln w="9525">
                    <a:noFill/>
                    <a:round/>
                    <a:headEnd/>
                    <a:tailEnd/>
                  </a:ln>
                </p:spPr>
                <p:txBody>
                  <a:bodyPr/>
                  <a:lstStyle/>
                  <a:p>
                    <a:pPr>
                      <a:defRPr/>
                    </a:pPr>
                    <a:endParaRPr lang="en-US">
                      <a:cs typeface="+mn-cs"/>
                    </a:endParaRPr>
                  </a:p>
                </p:txBody>
              </p:sp>
              <p:sp>
                <p:nvSpPr>
                  <p:cNvPr id="48" name="Freeform 277"/>
                  <p:cNvSpPr>
                    <a:spLocks/>
                  </p:cNvSpPr>
                  <p:nvPr/>
                </p:nvSpPr>
                <p:spPr bwMode="auto">
                  <a:xfrm>
                    <a:off x="2607" y="3428"/>
                    <a:ext cx="205" cy="54"/>
                  </a:xfrm>
                  <a:custGeom>
                    <a:avLst/>
                    <a:gdLst/>
                    <a:ahLst/>
                    <a:cxnLst>
                      <a:cxn ang="0">
                        <a:pos x="0" y="226"/>
                      </a:cxn>
                      <a:cxn ang="0">
                        <a:pos x="52" y="216"/>
                      </a:cxn>
                      <a:cxn ang="0">
                        <a:pos x="90" y="225"/>
                      </a:cxn>
                      <a:cxn ang="0">
                        <a:pos x="200" y="230"/>
                      </a:cxn>
                      <a:cxn ang="0">
                        <a:pos x="419" y="213"/>
                      </a:cxn>
                      <a:cxn ang="0">
                        <a:pos x="489" y="183"/>
                      </a:cxn>
                      <a:cxn ang="0">
                        <a:pos x="511" y="165"/>
                      </a:cxn>
                      <a:cxn ang="0">
                        <a:pos x="435" y="135"/>
                      </a:cxn>
                      <a:cxn ang="0">
                        <a:pos x="166" y="76"/>
                      </a:cxn>
                      <a:cxn ang="0">
                        <a:pos x="312" y="60"/>
                      </a:cxn>
                      <a:cxn ang="0">
                        <a:pos x="499" y="88"/>
                      </a:cxn>
                      <a:cxn ang="0">
                        <a:pos x="597" y="115"/>
                      </a:cxn>
                      <a:cxn ang="0">
                        <a:pos x="653" y="129"/>
                      </a:cxn>
                      <a:cxn ang="0">
                        <a:pos x="674" y="111"/>
                      </a:cxn>
                      <a:cxn ang="0">
                        <a:pos x="676" y="93"/>
                      </a:cxn>
                      <a:cxn ang="0">
                        <a:pos x="758" y="64"/>
                      </a:cxn>
                      <a:cxn ang="0">
                        <a:pos x="832" y="53"/>
                      </a:cxn>
                      <a:cxn ang="0">
                        <a:pos x="902" y="48"/>
                      </a:cxn>
                      <a:cxn ang="0">
                        <a:pos x="921" y="36"/>
                      </a:cxn>
                      <a:cxn ang="0">
                        <a:pos x="954" y="14"/>
                      </a:cxn>
                      <a:cxn ang="0">
                        <a:pos x="994" y="0"/>
                      </a:cxn>
                      <a:cxn ang="0">
                        <a:pos x="1021" y="2"/>
                      </a:cxn>
                      <a:cxn ang="0">
                        <a:pos x="961" y="62"/>
                      </a:cxn>
                      <a:cxn ang="0">
                        <a:pos x="859" y="118"/>
                      </a:cxn>
                      <a:cxn ang="0">
                        <a:pos x="818" y="151"/>
                      </a:cxn>
                      <a:cxn ang="0">
                        <a:pos x="882" y="167"/>
                      </a:cxn>
                      <a:cxn ang="0">
                        <a:pos x="951" y="181"/>
                      </a:cxn>
                      <a:cxn ang="0">
                        <a:pos x="929" y="192"/>
                      </a:cxn>
                      <a:cxn ang="0">
                        <a:pos x="905" y="197"/>
                      </a:cxn>
                      <a:cxn ang="0">
                        <a:pos x="811" y="204"/>
                      </a:cxn>
                      <a:cxn ang="0">
                        <a:pos x="691" y="192"/>
                      </a:cxn>
                      <a:cxn ang="0">
                        <a:pos x="557" y="234"/>
                      </a:cxn>
                      <a:cxn ang="0">
                        <a:pos x="319" y="268"/>
                      </a:cxn>
                      <a:cxn ang="0">
                        <a:pos x="62" y="268"/>
                      </a:cxn>
                      <a:cxn ang="0">
                        <a:pos x="1" y="252"/>
                      </a:cxn>
                      <a:cxn ang="0">
                        <a:pos x="0" y="226"/>
                      </a:cxn>
                      <a:cxn ang="0">
                        <a:pos x="0" y="226"/>
                      </a:cxn>
                    </a:cxnLst>
                    <a:rect l="0" t="0" r="r" b="b"/>
                    <a:pathLst>
                      <a:path w="1021" h="268">
                        <a:moveTo>
                          <a:pt x="0" y="226"/>
                        </a:moveTo>
                        <a:lnTo>
                          <a:pt x="52" y="216"/>
                        </a:lnTo>
                        <a:lnTo>
                          <a:pt x="90" y="225"/>
                        </a:lnTo>
                        <a:lnTo>
                          <a:pt x="200" y="230"/>
                        </a:lnTo>
                        <a:lnTo>
                          <a:pt x="419" y="213"/>
                        </a:lnTo>
                        <a:lnTo>
                          <a:pt x="489" y="183"/>
                        </a:lnTo>
                        <a:lnTo>
                          <a:pt x="511" y="165"/>
                        </a:lnTo>
                        <a:lnTo>
                          <a:pt x="435" y="135"/>
                        </a:lnTo>
                        <a:lnTo>
                          <a:pt x="166" y="76"/>
                        </a:lnTo>
                        <a:lnTo>
                          <a:pt x="312" y="60"/>
                        </a:lnTo>
                        <a:lnTo>
                          <a:pt x="499" y="88"/>
                        </a:lnTo>
                        <a:lnTo>
                          <a:pt x="597" y="115"/>
                        </a:lnTo>
                        <a:lnTo>
                          <a:pt x="653" y="129"/>
                        </a:lnTo>
                        <a:lnTo>
                          <a:pt x="674" y="111"/>
                        </a:lnTo>
                        <a:lnTo>
                          <a:pt x="676" y="93"/>
                        </a:lnTo>
                        <a:lnTo>
                          <a:pt x="758" y="64"/>
                        </a:lnTo>
                        <a:lnTo>
                          <a:pt x="832" y="53"/>
                        </a:lnTo>
                        <a:lnTo>
                          <a:pt x="902" y="48"/>
                        </a:lnTo>
                        <a:lnTo>
                          <a:pt x="921" y="36"/>
                        </a:lnTo>
                        <a:lnTo>
                          <a:pt x="954" y="14"/>
                        </a:lnTo>
                        <a:lnTo>
                          <a:pt x="994" y="0"/>
                        </a:lnTo>
                        <a:lnTo>
                          <a:pt x="1021" y="2"/>
                        </a:lnTo>
                        <a:lnTo>
                          <a:pt x="961" y="62"/>
                        </a:lnTo>
                        <a:lnTo>
                          <a:pt x="859" y="118"/>
                        </a:lnTo>
                        <a:lnTo>
                          <a:pt x="818" y="151"/>
                        </a:lnTo>
                        <a:lnTo>
                          <a:pt x="882" y="167"/>
                        </a:lnTo>
                        <a:lnTo>
                          <a:pt x="951" y="181"/>
                        </a:lnTo>
                        <a:lnTo>
                          <a:pt x="929" y="192"/>
                        </a:lnTo>
                        <a:lnTo>
                          <a:pt x="905" y="197"/>
                        </a:lnTo>
                        <a:lnTo>
                          <a:pt x="811" y="204"/>
                        </a:lnTo>
                        <a:lnTo>
                          <a:pt x="691" y="192"/>
                        </a:lnTo>
                        <a:lnTo>
                          <a:pt x="557" y="234"/>
                        </a:lnTo>
                        <a:lnTo>
                          <a:pt x="319" y="268"/>
                        </a:lnTo>
                        <a:lnTo>
                          <a:pt x="62" y="268"/>
                        </a:lnTo>
                        <a:lnTo>
                          <a:pt x="1" y="252"/>
                        </a:lnTo>
                        <a:lnTo>
                          <a:pt x="0" y="226"/>
                        </a:lnTo>
                        <a:lnTo>
                          <a:pt x="0" y="226"/>
                        </a:lnTo>
                        <a:close/>
                      </a:path>
                    </a:pathLst>
                  </a:custGeom>
                  <a:solidFill>
                    <a:srgbClr val="CCCCFF"/>
                  </a:solidFill>
                  <a:ln w="9525">
                    <a:noFill/>
                    <a:round/>
                    <a:headEnd/>
                    <a:tailEnd/>
                  </a:ln>
                </p:spPr>
                <p:txBody>
                  <a:bodyPr/>
                  <a:lstStyle/>
                  <a:p>
                    <a:pPr>
                      <a:defRPr/>
                    </a:pPr>
                    <a:endParaRPr lang="en-US">
                      <a:cs typeface="+mn-cs"/>
                    </a:endParaRPr>
                  </a:p>
                </p:txBody>
              </p:sp>
              <p:sp>
                <p:nvSpPr>
                  <p:cNvPr id="49" name="Freeform 278"/>
                  <p:cNvSpPr>
                    <a:spLocks/>
                  </p:cNvSpPr>
                  <p:nvPr/>
                </p:nvSpPr>
                <p:spPr bwMode="auto">
                  <a:xfrm>
                    <a:off x="2478" y="3473"/>
                    <a:ext cx="116" cy="46"/>
                  </a:xfrm>
                  <a:custGeom>
                    <a:avLst/>
                    <a:gdLst/>
                    <a:ahLst/>
                    <a:cxnLst>
                      <a:cxn ang="0">
                        <a:pos x="5" y="52"/>
                      </a:cxn>
                      <a:cxn ang="0">
                        <a:pos x="139" y="34"/>
                      </a:cxn>
                      <a:cxn ang="0">
                        <a:pos x="150" y="82"/>
                      </a:cxn>
                      <a:cxn ang="0">
                        <a:pos x="242" y="103"/>
                      </a:cxn>
                      <a:cxn ang="0">
                        <a:pos x="272" y="140"/>
                      </a:cxn>
                      <a:cxn ang="0">
                        <a:pos x="341" y="107"/>
                      </a:cxn>
                      <a:cxn ang="0">
                        <a:pos x="377" y="42"/>
                      </a:cxn>
                      <a:cxn ang="0">
                        <a:pos x="458" y="0"/>
                      </a:cxn>
                      <a:cxn ang="0">
                        <a:pos x="460" y="100"/>
                      </a:cxn>
                      <a:cxn ang="0">
                        <a:pos x="580" y="94"/>
                      </a:cxn>
                      <a:cxn ang="0">
                        <a:pos x="580" y="155"/>
                      </a:cxn>
                      <a:cxn ang="0">
                        <a:pos x="368" y="173"/>
                      </a:cxn>
                      <a:cxn ang="0">
                        <a:pos x="137" y="206"/>
                      </a:cxn>
                      <a:cxn ang="0">
                        <a:pos x="0" y="229"/>
                      </a:cxn>
                      <a:cxn ang="0">
                        <a:pos x="5" y="52"/>
                      </a:cxn>
                      <a:cxn ang="0">
                        <a:pos x="5" y="52"/>
                      </a:cxn>
                    </a:cxnLst>
                    <a:rect l="0" t="0" r="r" b="b"/>
                    <a:pathLst>
                      <a:path w="580" h="229">
                        <a:moveTo>
                          <a:pt x="5" y="52"/>
                        </a:moveTo>
                        <a:lnTo>
                          <a:pt x="139" y="34"/>
                        </a:lnTo>
                        <a:lnTo>
                          <a:pt x="150" y="82"/>
                        </a:lnTo>
                        <a:lnTo>
                          <a:pt x="242" y="103"/>
                        </a:lnTo>
                        <a:lnTo>
                          <a:pt x="272" y="140"/>
                        </a:lnTo>
                        <a:lnTo>
                          <a:pt x="341" y="107"/>
                        </a:lnTo>
                        <a:lnTo>
                          <a:pt x="377" y="42"/>
                        </a:lnTo>
                        <a:lnTo>
                          <a:pt x="458" y="0"/>
                        </a:lnTo>
                        <a:lnTo>
                          <a:pt x="460" y="100"/>
                        </a:lnTo>
                        <a:lnTo>
                          <a:pt x="580" y="94"/>
                        </a:lnTo>
                        <a:lnTo>
                          <a:pt x="580" y="155"/>
                        </a:lnTo>
                        <a:lnTo>
                          <a:pt x="368" y="173"/>
                        </a:lnTo>
                        <a:lnTo>
                          <a:pt x="137" y="206"/>
                        </a:lnTo>
                        <a:lnTo>
                          <a:pt x="0" y="229"/>
                        </a:lnTo>
                        <a:lnTo>
                          <a:pt x="5" y="52"/>
                        </a:lnTo>
                        <a:lnTo>
                          <a:pt x="5" y="52"/>
                        </a:lnTo>
                        <a:close/>
                      </a:path>
                    </a:pathLst>
                  </a:custGeom>
                  <a:solidFill>
                    <a:srgbClr val="CCCCFF"/>
                  </a:solidFill>
                  <a:ln w="9525">
                    <a:noFill/>
                    <a:round/>
                    <a:headEnd/>
                    <a:tailEnd/>
                  </a:ln>
                </p:spPr>
                <p:txBody>
                  <a:bodyPr/>
                  <a:lstStyle/>
                  <a:p>
                    <a:pPr>
                      <a:defRPr/>
                    </a:pPr>
                    <a:endParaRPr lang="en-US">
                      <a:cs typeface="+mn-cs"/>
                    </a:endParaRPr>
                  </a:p>
                </p:txBody>
              </p:sp>
              <p:sp>
                <p:nvSpPr>
                  <p:cNvPr id="50" name="Freeform 279"/>
                  <p:cNvSpPr>
                    <a:spLocks/>
                  </p:cNvSpPr>
                  <p:nvPr/>
                </p:nvSpPr>
                <p:spPr bwMode="auto">
                  <a:xfrm>
                    <a:off x="2493" y="3394"/>
                    <a:ext cx="216" cy="78"/>
                  </a:xfrm>
                  <a:custGeom>
                    <a:avLst/>
                    <a:gdLst/>
                    <a:ahLst/>
                    <a:cxnLst>
                      <a:cxn ang="0">
                        <a:pos x="14" y="387"/>
                      </a:cxn>
                      <a:cxn ang="0">
                        <a:pos x="0" y="312"/>
                      </a:cxn>
                      <a:cxn ang="0">
                        <a:pos x="87" y="206"/>
                      </a:cxn>
                      <a:cxn ang="0">
                        <a:pos x="178" y="179"/>
                      </a:cxn>
                      <a:cxn ang="0">
                        <a:pos x="229" y="205"/>
                      </a:cxn>
                      <a:cxn ang="0">
                        <a:pos x="312" y="190"/>
                      </a:cxn>
                      <a:cxn ang="0">
                        <a:pos x="371" y="152"/>
                      </a:cxn>
                      <a:cxn ang="0">
                        <a:pos x="448" y="120"/>
                      </a:cxn>
                      <a:cxn ang="0">
                        <a:pos x="508" y="126"/>
                      </a:cxn>
                      <a:cxn ang="0">
                        <a:pos x="634" y="160"/>
                      </a:cxn>
                      <a:cxn ang="0">
                        <a:pos x="653" y="143"/>
                      </a:cxn>
                      <a:cxn ang="0">
                        <a:pos x="682" y="106"/>
                      </a:cxn>
                      <a:cxn ang="0">
                        <a:pos x="683" y="69"/>
                      </a:cxn>
                      <a:cxn ang="0">
                        <a:pos x="645" y="51"/>
                      </a:cxn>
                      <a:cxn ang="0">
                        <a:pos x="540" y="73"/>
                      </a:cxn>
                      <a:cxn ang="0">
                        <a:pos x="609" y="15"/>
                      </a:cxn>
                      <a:cxn ang="0">
                        <a:pos x="714" y="0"/>
                      </a:cxn>
                      <a:cxn ang="0">
                        <a:pos x="794" y="57"/>
                      </a:cxn>
                      <a:cxn ang="0">
                        <a:pos x="841" y="88"/>
                      </a:cxn>
                      <a:cxn ang="0">
                        <a:pos x="1006" y="129"/>
                      </a:cxn>
                      <a:cxn ang="0">
                        <a:pos x="1053" y="170"/>
                      </a:cxn>
                      <a:cxn ang="0">
                        <a:pos x="1081" y="231"/>
                      </a:cxn>
                      <a:cxn ang="0">
                        <a:pos x="929" y="202"/>
                      </a:cxn>
                      <a:cxn ang="0">
                        <a:pos x="855" y="216"/>
                      </a:cxn>
                      <a:cxn ang="0">
                        <a:pos x="869" y="142"/>
                      </a:cxn>
                      <a:cxn ang="0">
                        <a:pos x="850" y="126"/>
                      </a:cxn>
                      <a:cxn ang="0">
                        <a:pos x="818" y="119"/>
                      </a:cxn>
                      <a:cxn ang="0">
                        <a:pos x="773" y="120"/>
                      </a:cxn>
                      <a:cxn ang="0">
                        <a:pos x="708" y="172"/>
                      </a:cxn>
                      <a:cxn ang="0">
                        <a:pos x="693" y="212"/>
                      </a:cxn>
                      <a:cxn ang="0">
                        <a:pos x="699" y="231"/>
                      </a:cxn>
                      <a:cxn ang="0">
                        <a:pos x="716" y="246"/>
                      </a:cxn>
                      <a:cxn ang="0">
                        <a:pos x="950" y="332"/>
                      </a:cxn>
                      <a:cxn ang="0">
                        <a:pos x="684" y="373"/>
                      </a:cxn>
                      <a:cxn ang="0">
                        <a:pos x="632" y="297"/>
                      </a:cxn>
                      <a:cxn ang="0">
                        <a:pos x="575" y="306"/>
                      </a:cxn>
                      <a:cxn ang="0">
                        <a:pos x="560" y="362"/>
                      </a:cxn>
                      <a:cxn ang="0">
                        <a:pos x="513" y="390"/>
                      </a:cxn>
                      <a:cxn ang="0">
                        <a:pos x="494" y="307"/>
                      </a:cxn>
                      <a:cxn ang="0">
                        <a:pos x="482" y="284"/>
                      </a:cxn>
                      <a:cxn ang="0">
                        <a:pos x="464" y="267"/>
                      </a:cxn>
                      <a:cxn ang="0">
                        <a:pos x="421" y="248"/>
                      </a:cxn>
                      <a:cxn ang="0">
                        <a:pos x="311" y="275"/>
                      </a:cxn>
                      <a:cxn ang="0">
                        <a:pos x="274" y="305"/>
                      </a:cxn>
                      <a:cxn ang="0">
                        <a:pos x="261" y="321"/>
                      </a:cxn>
                      <a:cxn ang="0">
                        <a:pos x="243" y="302"/>
                      </a:cxn>
                      <a:cxn ang="0">
                        <a:pos x="223" y="286"/>
                      </a:cxn>
                      <a:cxn ang="0">
                        <a:pos x="201" y="271"/>
                      </a:cxn>
                      <a:cxn ang="0">
                        <a:pos x="155" y="258"/>
                      </a:cxn>
                      <a:cxn ang="0">
                        <a:pos x="100" y="285"/>
                      </a:cxn>
                      <a:cxn ang="0">
                        <a:pos x="70" y="315"/>
                      </a:cxn>
                      <a:cxn ang="0">
                        <a:pos x="43" y="349"/>
                      </a:cxn>
                      <a:cxn ang="0">
                        <a:pos x="14" y="387"/>
                      </a:cxn>
                      <a:cxn ang="0">
                        <a:pos x="14" y="387"/>
                      </a:cxn>
                    </a:cxnLst>
                    <a:rect l="0" t="0" r="r" b="b"/>
                    <a:pathLst>
                      <a:path w="1081" h="390">
                        <a:moveTo>
                          <a:pt x="14" y="387"/>
                        </a:moveTo>
                        <a:lnTo>
                          <a:pt x="0" y="312"/>
                        </a:lnTo>
                        <a:lnTo>
                          <a:pt x="87" y="206"/>
                        </a:lnTo>
                        <a:lnTo>
                          <a:pt x="178" y="179"/>
                        </a:lnTo>
                        <a:lnTo>
                          <a:pt x="229" y="205"/>
                        </a:lnTo>
                        <a:lnTo>
                          <a:pt x="312" y="190"/>
                        </a:lnTo>
                        <a:lnTo>
                          <a:pt x="371" y="152"/>
                        </a:lnTo>
                        <a:lnTo>
                          <a:pt x="448" y="120"/>
                        </a:lnTo>
                        <a:lnTo>
                          <a:pt x="508" y="126"/>
                        </a:lnTo>
                        <a:lnTo>
                          <a:pt x="634" y="160"/>
                        </a:lnTo>
                        <a:lnTo>
                          <a:pt x="653" y="143"/>
                        </a:lnTo>
                        <a:lnTo>
                          <a:pt x="682" y="106"/>
                        </a:lnTo>
                        <a:lnTo>
                          <a:pt x="683" y="69"/>
                        </a:lnTo>
                        <a:lnTo>
                          <a:pt x="645" y="51"/>
                        </a:lnTo>
                        <a:lnTo>
                          <a:pt x="540" y="73"/>
                        </a:lnTo>
                        <a:lnTo>
                          <a:pt x="609" y="15"/>
                        </a:lnTo>
                        <a:lnTo>
                          <a:pt x="714" y="0"/>
                        </a:lnTo>
                        <a:lnTo>
                          <a:pt x="794" y="57"/>
                        </a:lnTo>
                        <a:lnTo>
                          <a:pt x="841" y="88"/>
                        </a:lnTo>
                        <a:lnTo>
                          <a:pt x="1006" y="129"/>
                        </a:lnTo>
                        <a:lnTo>
                          <a:pt x="1053" y="170"/>
                        </a:lnTo>
                        <a:lnTo>
                          <a:pt x="1081" y="231"/>
                        </a:lnTo>
                        <a:lnTo>
                          <a:pt x="929" y="202"/>
                        </a:lnTo>
                        <a:lnTo>
                          <a:pt x="855" y="216"/>
                        </a:lnTo>
                        <a:lnTo>
                          <a:pt x="869" y="142"/>
                        </a:lnTo>
                        <a:lnTo>
                          <a:pt x="850" y="126"/>
                        </a:lnTo>
                        <a:lnTo>
                          <a:pt x="818" y="119"/>
                        </a:lnTo>
                        <a:lnTo>
                          <a:pt x="773" y="120"/>
                        </a:lnTo>
                        <a:lnTo>
                          <a:pt x="708" y="172"/>
                        </a:lnTo>
                        <a:lnTo>
                          <a:pt x="693" y="212"/>
                        </a:lnTo>
                        <a:lnTo>
                          <a:pt x="699" y="231"/>
                        </a:lnTo>
                        <a:lnTo>
                          <a:pt x="716" y="246"/>
                        </a:lnTo>
                        <a:lnTo>
                          <a:pt x="950" y="332"/>
                        </a:lnTo>
                        <a:lnTo>
                          <a:pt x="684" y="373"/>
                        </a:lnTo>
                        <a:lnTo>
                          <a:pt x="632" y="297"/>
                        </a:lnTo>
                        <a:lnTo>
                          <a:pt x="575" y="306"/>
                        </a:lnTo>
                        <a:lnTo>
                          <a:pt x="560" y="362"/>
                        </a:lnTo>
                        <a:lnTo>
                          <a:pt x="513" y="390"/>
                        </a:lnTo>
                        <a:lnTo>
                          <a:pt x="494" y="307"/>
                        </a:lnTo>
                        <a:lnTo>
                          <a:pt x="482" y="284"/>
                        </a:lnTo>
                        <a:lnTo>
                          <a:pt x="464" y="267"/>
                        </a:lnTo>
                        <a:lnTo>
                          <a:pt x="421" y="248"/>
                        </a:lnTo>
                        <a:lnTo>
                          <a:pt x="311" y="275"/>
                        </a:lnTo>
                        <a:lnTo>
                          <a:pt x="274" y="305"/>
                        </a:lnTo>
                        <a:lnTo>
                          <a:pt x="261" y="321"/>
                        </a:lnTo>
                        <a:lnTo>
                          <a:pt x="243" y="302"/>
                        </a:lnTo>
                        <a:lnTo>
                          <a:pt x="223" y="286"/>
                        </a:lnTo>
                        <a:lnTo>
                          <a:pt x="201" y="271"/>
                        </a:lnTo>
                        <a:lnTo>
                          <a:pt x="155" y="258"/>
                        </a:lnTo>
                        <a:lnTo>
                          <a:pt x="100" y="285"/>
                        </a:lnTo>
                        <a:lnTo>
                          <a:pt x="70" y="315"/>
                        </a:lnTo>
                        <a:lnTo>
                          <a:pt x="43" y="349"/>
                        </a:lnTo>
                        <a:lnTo>
                          <a:pt x="14" y="387"/>
                        </a:lnTo>
                        <a:lnTo>
                          <a:pt x="14" y="387"/>
                        </a:lnTo>
                        <a:close/>
                      </a:path>
                    </a:pathLst>
                  </a:custGeom>
                  <a:solidFill>
                    <a:srgbClr val="D1BABA"/>
                  </a:solidFill>
                  <a:ln w="9525">
                    <a:noFill/>
                    <a:round/>
                    <a:headEnd/>
                    <a:tailEnd/>
                  </a:ln>
                </p:spPr>
                <p:txBody>
                  <a:bodyPr/>
                  <a:lstStyle/>
                  <a:p>
                    <a:pPr>
                      <a:defRPr/>
                    </a:pPr>
                    <a:endParaRPr lang="en-US">
                      <a:cs typeface="+mn-cs"/>
                    </a:endParaRPr>
                  </a:p>
                </p:txBody>
              </p:sp>
              <p:sp>
                <p:nvSpPr>
                  <p:cNvPr id="51" name="Freeform 280"/>
                  <p:cNvSpPr>
                    <a:spLocks/>
                  </p:cNvSpPr>
                  <p:nvPr/>
                </p:nvSpPr>
                <p:spPr bwMode="auto">
                  <a:xfrm>
                    <a:off x="2614" y="3548"/>
                    <a:ext cx="195" cy="141"/>
                  </a:xfrm>
                  <a:custGeom>
                    <a:avLst/>
                    <a:gdLst/>
                    <a:ahLst/>
                    <a:cxnLst>
                      <a:cxn ang="0">
                        <a:pos x="27" y="176"/>
                      </a:cxn>
                      <a:cxn ang="0">
                        <a:pos x="142" y="62"/>
                      </a:cxn>
                      <a:cxn ang="0">
                        <a:pos x="406" y="0"/>
                      </a:cxn>
                      <a:cxn ang="0">
                        <a:pos x="683" y="16"/>
                      </a:cxn>
                      <a:cxn ang="0">
                        <a:pos x="859" y="119"/>
                      </a:cxn>
                      <a:cxn ang="0">
                        <a:pos x="968" y="268"/>
                      </a:cxn>
                      <a:cxn ang="0">
                        <a:pos x="973" y="471"/>
                      </a:cxn>
                      <a:cxn ang="0">
                        <a:pos x="829" y="644"/>
                      </a:cxn>
                      <a:cxn ang="0">
                        <a:pos x="664" y="708"/>
                      </a:cxn>
                      <a:cxn ang="0">
                        <a:pos x="463" y="706"/>
                      </a:cxn>
                      <a:cxn ang="0">
                        <a:pos x="261" y="669"/>
                      </a:cxn>
                      <a:cxn ang="0">
                        <a:pos x="173" y="636"/>
                      </a:cxn>
                      <a:cxn ang="0">
                        <a:pos x="122" y="584"/>
                      </a:cxn>
                      <a:cxn ang="0">
                        <a:pos x="19" y="438"/>
                      </a:cxn>
                      <a:cxn ang="0">
                        <a:pos x="0" y="276"/>
                      </a:cxn>
                      <a:cxn ang="0">
                        <a:pos x="27" y="176"/>
                      </a:cxn>
                      <a:cxn ang="0">
                        <a:pos x="27" y="176"/>
                      </a:cxn>
                    </a:cxnLst>
                    <a:rect l="0" t="0" r="r" b="b"/>
                    <a:pathLst>
                      <a:path w="973" h="708">
                        <a:moveTo>
                          <a:pt x="27" y="176"/>
                        </a:moveTo>
                        <a:lnTo>
                          <a:pt x="142" y="62"/>
                        </a:lnTo>
                        <a:lnTo>
                          <a:pt x="406" y="0"/>
                        </a:lnTo>
                        <a:lnTo>
                          <a:pt x="683" y="16"/>
                        </a:lnTo>
                        <a:lnTo>
                          <a:pt x="859" y="119"/>
                        </a:lnTo>
                        <a:lnTo>
                          <a:pt x="968" y="268"/>
                        </a:lnTo>
                        <a:lnTo>
                          <a:pt x="973" y="471"/>
                        </a:lnTo>
                        <a:lnTo>
                          <a:pt x="829" y="644"/>
                        </a:lnTo>
                        <a:lnTo>
                          <a:pt x="664" y="708"/>
                        </a:lnTo>
                        <a:lnTo>
                          <a:pt x="463" y="706"/>
                        </a:lnTo>
                        <a:lnTo>
                          <a:pt x="261" y="669"/>
                        </a:lnTo>
                        <a:lnTo>
                          <a:pt x="173" y="636"/>
                        </a:lnTo>
                        <a:lnTo>
                          <a:pt x="122" y="584"/>
                        </a:lnTo>
                        <a:lnTo>
                          <a:pt x="19" y="438"/>
                        </a:lnTo>
                        <a:lnTo>
                          <a:pt x="0" y="276"/>
                        </a:lnTo>
                        <a:lnTo>
                          <a:pt x="27" y="176"/>
                        </a:lnTo>
                        <a:lnTo>
                          <a:pt x="27" y="176"/>
                        </a:lnTo>
                        <a:close/>
                      </a:path>
                    </a:pathLst>
                  </a:custGeom>
                  <a:solidFill>
                    <a:srgbClr val="ADEEF7"/>
                  </a:solidFill>
                  <a:ln w="9525">
                    <a:noFill/>
                    <a:round/>
                    <a:headEnd/>
                    <a:tailEnd/>
                  </a:ln>
                </p:spPr>
                <p:txBody>
                  <a:bodyPr/>
                  <a:lstStyle/>
                  <a:p>
                    <a:pPr>
                      <a:defRPr/>
                    </a:pPr>
                    <a:endParaRPr lang="en-US">
                      <a:cs typeface="+mn-cs"/>
                    </a:endParaRPr>
                  </a:p>
                </p:txBody>
              </p:sp>
              <p:sp>
                <p:nvSpPr>
                  <p:cNvPr id="52" name="Freeform 281"/>
                  <p:cNvSpPr>
                    <a:spLocks/>
                  </p:cNvSpPr>
                  <p:nvPr/>
                </p:nvSpPr>
                <p:spPr bwMode="auto">
                  <a:xfrm>
                    <a:off x="2640" y="3561"/>
                    <a:ext cx="49" cy="39"/>
                  </a:xfrm>
                  <a:custGeom>
                    <a:avLst/>
                    <a:gdLst/>
                    <a:ahLst/>
                    <a:cxnLst>
                      <a:cxn ang="0">
                        <a:pos x="208" y="0"/>
                      </a:cxn>
                      <a:cxn ang="0">
                        <a:pos x="246" y="186"/>
                      </a:cxn>
                      <a:cxn ang="0">
                        <a:pos x="59" y="194"/>
                      </a:cxn>
                      <a:cxn ang="0">
                        <a:pos x="21" y="194"/>
                      </a:cxn>
                      <a:cxn ang="0">
                        <a:pos x="0" y="57"/>
                      </a:cxn>
                      <a:cxn ang="0">
                        <a:pos x="53" y="22"/>
                      </a:cxn>
                      <a:cxn ang="0">
                        <a:pos x="156" y="2"/>
                      </a:cxn>
                      <a:cxn ang="0">
                        <a:pos x="208" y="0"/>
                      </a:cxn>
                      <a:cxn ang="0">
                        <a:pos x="208" y="0"/>
                      </a:cxn>
                    </a:cxnLst>
                    <a:rect l="0" t="0" r="r" b="b"/>
                    <a:pathLst>
                      <a:path w="246" h="194">
                        <a:moveTo>
                          <a:pt x="208" y="0"/>
                        </a:moveTo>
                        <a:lnTo>
                          <a:pt x="246" y="186"/>
                        </a:lnTo>
                        <a:lnTo>
                          <a:pt x="59" y="194"/>
                        </a:lnTo>
                        <a:lnTo>
                          <a:pt x="21" y="194"/>
                        </a:lnTo>
                        <a:lnTo>
                          <a:pt x="0" y="57"/>
                        </a:lnTo>
                        <a:lnTo>
                          <a:pt x="53" y="22"/>
                        </a:lnTo>
                        <a:lnTo>
                          <a:pt x="156" y="2"/>
                        </a:lnTo>
                        <a:lnTo>
                          <a:pt x="208" y="0"/>
                        </a:lnTo>
                        <a:lnTo>
                          <a:pt x="208" y="0"/>
                        </a:lnTo>
                        <a:close/>
                      </a:path>
                    </a:pathLst>
                  </a:custGeom>
                  <a:solidFill>
                    <a:srgbClr val="525285"/>
                  </a:solidFill>
                  <a:ln w="9525">
                    <a:noFill/>
                    <a:round/>
                    <a:headEnd/>
                    <a:tailEnd/>
                  </a:ln>
                </p:spPr>
                <p:txBody>
                  <a:bodyPr/>
                  <a:lstStyle/>
                  <a:p>
                    <a:pPr>
                      <a:defRPr/>
                    </a:pPr>
                    <a:endParaRPr lang="en-US">
                      <a:cs typeface="+mn-cs"/>
                    </a:endParaRPr>
                  </a:p>
                </p:txBody>
              </p:sp>
              <p:sp>
                <p:nvSpPr>
                  <p:cNvPr id="53" name="Freeform 282"/>
                  <p:cNvSpPr>
                    <a:spLocks/>
                  </p:cNvSpPr>
                  <p:nvPr/>
                </p:nvSpPr>
                <p:spPr bwMode="auto">
                  <a:xfrm>
                    <a:off x="2690" y="3563"/>
                    <a:ext cx="44" cy="35"/>
                  </a:xfrm>
                  <a:custGeom>
                    <a:avLst/>
                    <a:gdLst/>
                    <a:ahLst/>
                    <a:cxnLst>
                      <a:cxn ang="0">
                        <a:pos x="0" y="0"/>
                      </a:cxn>
                      <a:cxn ang="0">
                        <a:pos x="30" y="178"/>
                      </a:cxn>
                      <a:cxn ang="0">
                        <a:pos x="222" y="171"/>
                      </a:cxn>
                      <a:cxn ang="0">
                        <a:pos x="207" y="41"/>
                      </a:cxn>
                      <a:cxn ang="0">
                        <a:pos x="125" y="8"/>
                      </a:cxn>
                      <a:cxn ang="0">
                        <a:pos x="0" y="0"/>
                      </a:cxn>
                      <a:cxn ang="0">
                        <a:pos x="0" y="0"/>
                      </a:cxn>
                    </a:cxnLst>
                    <a:rect l="0" t="0" r="r" b="b"/>
                    <a:pathLst>
                      <a:path w="222" h="178">
                        <a:moveTo>
                          <a:pt x="0" y="0"/>
                        </a:moveTo>
                        <a:lnTo>
                          <a:pt x="30" y="178"/>
                        </a:lnTo>
                        <a:lnTo>
                          <a:pt x="222" y="171"/>
                        </a:lnTo>
                        <a:lnTo>
                          <a:pt x="207" y="41"/>
                        </a:lnTo>
                        <a:lnTo>
                          <a:pt x="125" y="8"/>
                        </a:lnTo>
                        <a:lnTo>
                          <a:pt x="0" y="0"/>
                        </a:lnTo>
                        <a:lnTo>
                          <a:pt x="0" y="0"/>
                        </a:lnTo>
                        <a:close/>
                      </a:path>
                    </a:pathLst>
                  </a:custGeom>
                  <a:solidFill>
                    <a:srgbClr val="525285"/>
                  </a:solidFill>
                  <a:ln w="9525">
                    <a:noFill/>
                    <a:round/>
                    <a:headEnd/>
                    <a:tailEnd/>
                  </a:ln>
                </p:spPr>
                <p:txBody>
                  <a:bodyPr/>
                  <a:lstStyle/>
                  <a:p>
                    <a:pPr>
                      <a:defRPr/>
                    </a:pPr>
                    <a:endParaRPr lang="en-US">
                      <a:cs typeface="+mn-cs"/>
                    </a:endParaRPr>
                  </a:p>
                </p:txBody>
              </p:sp>
              <p:sp>
                <p:nvSpPr>
                  <p:cNvPr id="54" name="Freeform 283"/>
                  <p:cNvSpPr>
                    <a:spLocks/>
                  </p:cNvSpPr>
                  <p:nvPr/>
                </p:nvSpPr>
                <p:spPr bwMode="auto">
                  <a:xfrm>
                    <a:off x="2617" y="3578"/>
                    <a:ext cx="21" cy="22"/>
                  </a:xfrm>
                  <a:custGeom>
                    <a:avLst/>
                    <a:gdLst/>
                    <a:ahLst/>
                    <a:cxnLst>
                      <a:cxn ang="0">
                        <a:pos x="21" y="52"/>
                      </a:cxn>
                      <a:cxn ang="0">
                        <a:pos x="92" y="0"/>
                      </a:cxn>
                      <a:cxn ang="0">
                        <a:pos x="105" y="101"/>
                      </a:cxn>
                      <a:cxn ang="0">
                        <a:pos x="0" y="111"/>
                      </a:cxn>
                      <a:cxn ang="0">
                        <a:pos x="21" y="52"/>
                      </a:cxn>
                      <a:cxn ang="0">
                        <a:pos x="21" y="52"/>
                      </a:cxn>
                    </a:cxnLst>
                    <a:rect l="0" t="0" r="r" b="b"/>
                    <a:pathLst>
                      <a:path w="105" h="111">
                        <a:moveTo>
                          <a:pt x="21" y="52"/>
                        </a:moveTo>
                        <a:lnTo>
                          <a:pt x="92" y="0"/>
                        </a:lnTo>
                        <a:lnTo>
                          <a:pt x="105" y="101"/>
                        </a:lnTo>
                        <a:lnTo>
                          <a:pt x="0" y="111"/>
                        </a:lnTo>
                        <a:lnTo>
                          <a:pt x="21" y="52"/>
                        </a:lnTo>
                        <a:lnTo>
                          <a:pt x="21" y="52"/>
                        </a:lnTo>
                        <a:close/>
                      </a:path>
                    </a:pathLst>
                  </a:custGeom>
                  <a:solidFill>
                    <a:srgbClr val="525285"/>
                  </a:solidFill>
                  <a:ln w="9525">
                    <a:noFill/>
                    <a:round/>
                    <a:headEnd/>
                    <a:tailEnd/>
                  </a:ln>
                </p:spPr>
                <p:txBody>
                  <a:bodyPr/>
                  <a:lstStyle/>
                  <a:p>
                    <a:pPr>
                      <a:defRPr/>
                    </a:pPr>
                    <a:endParaRPr lang="en-US">
                      <a:cs typeface="+mn-cs"/>
                    </a:endParaRPr>
                  </a:p>
                </p:txBody>
              </p:sp>
              <p:sp>
                <p:nvSpPr>
                  <p:cNvPr id="55" name="Freeform 284"/>
                  <p:cNvSpPr>
                    <a:spLocks/>
                  </p:cNvSpPr>
                  <p:nvPr/>
                </p:nvSpPr>
                <p:spPr bwMode="auto">
                  <a:xfrm>
                    <a:off x="2736" y="3572"/>
                    <a:ext cx="35" cy="29"/>
                  </a:xfrm>
                  <a:custGeom>
                    <a:avLst/>
                    <a:gdLst/>
                    <a:ahLst/>
                    <a:cxnLst>
                      <a:cxn ang="0">
                        <a:pos x="0" y="0"/>
                      </a:cxn>
                      <a:cxn ang="0">
                        <a:pos x="18" y="143"/>
                      </a:cxn>
                      <a:cxn ang="0">
                        <a:pos x="173" y="144"/>
                      </a:cxn>
                      <a:cxn ang="0">
                        <a:pos x="103" y="63"/>
                      </a:cxn>
                      <a:cxn ang="0">
                        <a:pos x="36" y="19"/>
                      </a:cxn>
                      <a:cxn ang="0">
                        <a:pos x="0" y="0"/>
                      </a:cxn>
                      <a:cxn ang="0">
                        <a:pos x="0" y="0"/>
                      </a:cxn>
                    </a:cxnLst>
                    <a:rect l="0" t="0" r="r" b="b"/>
                    <a:pathLst>
                      <a:path w="173" h="144">
                        <a:moveTo>
                          <a:pt x="0" y="0"/>
                        </a:moveTo>
                        <a:lnTo>
                          <a:pt x="18" y="143"/>
                        </a:lnTo>
                        <a:lnTo>
                          <a:pt x="173" y="144"/>
                        </a:lnTo>
                        <a:lnTo>
                          <a:pt x="103" y="63"/>
                        </a:lnTo>
                        <a:lnTo>
                          <a:pt x="36" y="19"/>
                        </a:lnTo>
                        <a:lnTo>
                          <a:pt x="0" y="0"/>
                        </a:lnTo>
                        <a:lnTo>
                          <a:pt x="0" y="0"/>
                        </a:lnTo>
                        <a:close/>
                      </a:path>
                    </a:pathLst>
                  </a:custGeom>
                  <a:solidFill>
                    <a:srgbClr val="525285"/>
                  </a:solidFill>
                  <a:ln w="9525">
                    <a:noFill/>
                    <a:round/>
                    <a:headEnd/>
                    <a:tailEnd/>
                  </a:ln>
                </p:spPr>
                <p:txBody>
                  <a:bodyPr/>
                  <a:lstStyle/>
                  <a:p>
                    <a:pPr>
                      <a:defRPr/>
                    </a:pPr>
                    <a:endParaRPr lang="en-US">
                      <a:cs typeface="+mn-cs"/>
                    </a:endParaRPr>
                  </a:p>
                </p:txBody>
              </p:sp>
              <p:sp>
                <p:nvSpPr>
                  <p:cNvPr id="56" name="Freeform 285"/>
                  <p:cNvSpPr>
                    <a:spLocks/>
                  </p:cNvSpPr>
                  <p:nvPr/>
                </p:nvSpPr>
                <p:spPr bwMode="auto">
                  <a:xfrm>
                    <a:off x="2643" y="3604"/>
                    <a:ext cx="51" cy="36"/>
                  </a:xfrm>
                  <a:custGeom>
                    <a:avLst/>
                    <a:gdLst/>
                    <a:ahLst/>
                    <a:cxnLst>
                      <a:cxn ang="0">
                        <a:pos x="236" y="0"/>
                      </a:cxn>
                      <a:cxn ang="0">
                        <a:pos x="254" y="165"/>
                      </a:cxn>
                      <a:cxn ang="0">
                        <a:pos x="30" y="178"/>
                      </a:cxn>
                      <a:cxn ang="0">
                        <a:pos x="0" y="2"/>
                      </a:cxn>
                      <a:cxn ang="0">
                        <a:pos x="236" y="0"/>
                      </a:cxn>
                      <a:cxn ang="0">
                        <a:pos x="236" y="0"/>
                      </a:cxn>
                    </a:cxnLst>
                    <a:rect l="0" t="0" r="r" b="b"/>
                    <a:pathLst>
                      <a:path w="254" h="178">
                        <a:moveTo>
                          <a:pt x="236" y="0"/>
                        </a:moveTo>
                        <a:lnTo>
                          <a:pt x="254" y="165"/>
                        </a:lnTo>
                        <a:lnTo>
                          <a:pt x="30" y="178"/>
                        </a:lnTo>
                        <a:lnTo>
                          <a:pt x="0" y="2"/>
                        </a:lnTo>
                        <a:lnTo>
                          <a:pt x="236" y="0"/>
                        </a:lnTo>
                        <a:lnTo>
                          <a:pt x="236" y="0"/>
                        </a:lnTo>
                        <a:close/>
                      </a:path>
                    </a:pathLst>
                  </a:custGeom>
                  <a:solidFill>
                    <a:srgbClr val="525285"/>
                  </a:solidFill>
                  <a:ln w="9525">
                    <a:noFill/>
                    <a:round/>
                    <a:headEnd/>
                    <a:tailEnd/>
                  </a:ln>
                </p:spPr>
                <p:txBody>
                  <a:bodyPr/>
                  <a:lstStyle/>
                  <a:p>
                    <a:pPr>
                      <a:defRPr/>
                    </a:pPr>
                    <a:endParaRPr lang="en-US">
                      <a:cs typeface="+mn-cs"/>
                    </a:endParaRPr>
                  </a:p>
                </p:txBody>
              </p:sp>
              <p:sp>
                <p:nvSpPr>
                  <p:cNvPr id="57" name="Freeform 286"/>
                  <p:cNvSpPr>
                    <a:spLocks/>
                  </p:cNvSpPr>
                  <p:nvPr/>
                </p:nvSpPr>
                <p:spPr bwMode="auto">
                  <a:xfrm>
                    <a:off x="2697" y="3603"/>
                    <a:ext cx="43" cy="34"/>
                  </a:xfrm>
                  <a:custGeom>
                    <a:avLst/>
                    <a:gdLst/>
                    <a:ahLst/>
                    <a:cxnLst>
                      <a:cxn ang="0">
                        <a:pos x="0" y="0"/>
                      </a:cxn>
                      <a:cxn ang="0">
                        <a:pos x="24" y="165"/>
                      </a:cxn>
                      <a:cxn ang="0">
                        <a:pos x="213" y="171"/>
                      </a:cxn>
                      <a:cxn ang="0">
                        <a:pos x="184" y="6"/>
                      </a:cxn>
                      <a:cxn ang="0">
                        <a:pos x="0" y="0"/>
                      </a:cxn>
                      <a:cxn ang="0">
                        <a:pos x="0" y="0"/>
                      </a:cxn>
                    </a:cxnLst>
                    <a:rect l="0" t="0" r="r" b="b"/>
                    <a:pathLst>
                      <a:path w="213" h="171">
                        <a:moveTo>
                          <a:pt x="0" y="0"/>
                        </a:moveTo>
                        <a:lnTo>
                          <a:pt x="24" y="165"/>
                        </a:lnTo>
                        <a:lnTo>
                          <a:pt x="213" y="171"/>
                        </a:lnTo>
                        <a:lnTo>
                          <a:pt x="184" y="6"/>
                        </a:lnTo>
                        <a:lnTo>
                          <a:pt x="0" y="0"/>
                        </a:lnTo>
                        <a:lnTo>
                          <a:pt x="0" y="0"/>
                        </a:lnTo>
                        <a:close/>
                      </a:path>
                    </a:pathLst>
                  </a:custGeom>
                  <a:solidFill>
                    <a:srgbClr val="525285"/>
                  </a:solidFill>
                  <a:ln w="9525">
                    <a:noFill/>
                    <a:round/>
                    <a:headEnd/>
                    <a:tailEnd/>
                  </a:ln>
                </p:spPr>
                <p:txBody>
                  <a:bodyPr/>
                  <a:lstStyle/>
                  <a:p>
                    <a:pPr>
                      <a:defRPr/>
                    </a:pPr>
                    <a:endParaRPr lang="en-US">
                      <a:cs typeface="+mn-cs"/>
                    </a:endParaRPr>
                  </a:p>
                </p:txBody>
              </p:sp>
              <p:sp>
                <p:nvSpPr>
                  <p:cNvPr id="58" name="Freeform 287"/>
                  <p:cNvSpPr>
                    <a:spLocks/>
                  </p:cNvSpPr>
                  <p:nvPr/>
                </p:nvSpPr>
                <p:spPr bwMode="auto">
                  <a:xfrm>
                    <a:off x="2743" y="3604"/>
                    <a:ext cx="41" cy="32"/>
                  </a:xfrm>
                  <a:custGeom>
                    <a:avLst/>
                    <a:gdLst/>
                    <a:ahLst/>
                    <a:cxnLst>
                      <a:cxn ang="0">
                        <a:pos x="0" y="0"/>
                      </a:cxn>
                      <a:cxn ang="0">
                        <a:pos x="22" y="160"/>
                      </a:cxn>
                      <a:cxn ang="0">
                        <a:pos x="208" y="154"/>
                      </a:cxn>
                      <a:cxn ang="0">
                        <a:pos x="201" y="41"/>
                      </a:cxn>
                      <a:cxn ang="0">
                        <a:pos x="157" y="2"/>
                      </a:cxn>
                      <a:cxn ang="0">
                        <a:pos x="0" y="0"/>
                      </a:cxn>
                      <a:cxn ang="0">
                        <a:pos x="0" y="0"/>
                      </a:cxn>
                    </a:cxnLst>
                    <a:rect l="0" t="0" r="r" b="b"/>
                    <a:pathLst>
                      <a:path w="208" h="160">
                        <a:moveTo>
                          <a:pt x="0" y="0"/>
                        </a:moveTo>
                        <a:lnTo>
                          <a:pt x="22" y="160"/>
                        </a:lnTo>
                        <a:lnTo>
                          <a:pt x="208" y="154"/>
                        </a:lnTo>
                        <a:lnTo>
                          <a:pt x="201" y="41"/>
                        </a:lnTo>
                        <a:lnTo>
                          <a:pt x="157" y="2"/>
                        </a:lnTo>
                        <a:lnTo>
                          <a:pt x="0" y="0"/>
                        </a:lnTo>
                        <a:lnTo>
                          <a:pt x="0" y="0"/>
                        </a:lnTo>
                        <a:close/>
                      </a:path>
                    </a:pathLst>
                  </a:custGeom>
                  <a:solidFill>
                    <a:srgbClr val="525285"/>
                  </a:solidFill>
                  <a:ln w="9525">
                    <a:noFill/>
                    <a:round/>
                    <a:headEnd/>
                    <a:tailEnd/>
                  </a:ln>
                </p:spPr>
                <p:txBody>
                  <a:bodyPr/>
                  <a:lstStyle/>
                  <a:p>
                    <a:pPr>
                      <a:defRPr/>
                    </a:pPr>
                    <a:endParaRPr lang="en-US">
                      <a:cs typeface="+mn-cs"/>
                    </a:endParaRPr>
                  </a:p>
                </p:txBody>
              </p:sp>
              <p:sp>
                <p:nvSpPr>
                  <p:cNvPr id="59" name="Freeform 288"/>
                  <p:cNvSpPr>
                    <a:spLocks/>
                  </p:cNvSpPr>
                  <p:nvPr/>
                </p:nvSpPr>
                <p:spPr bwMode="auto">
                  <a:xfrm>
                    <a:off x="2651" y="3646"/>
                    <a:ext cx="48" cy="36"/>
                  </a:xfrm>
                  <a:custGeom>
                    <a:avLst/>
                    <a:gdLst/>
                    <a:ahLst/>
                    <a:cxnLst>
                      <a:cxn ang="0">
                        <a:pos x="218" y="0"/>
                      </a:cxn>
                      <a:cxn ang="0">
                        <a:pos x="0" y="5"/>
                      </a:cxn>
                      <a:cxn ang="0">
                        <a:pos x="15" y="154"/>
                      </a:cxn>
                      <a:cxn ang="0">
                        <a:pos x="88" y="171"/>
                      </a:cxn>
                      <a:cxn ang="0">
                        <a:pos x="242" y="183"/>
                      </a:cxn>
                      <a:cxn ang="0">
                        <a:pos x="218" y="0"/>
                      </a:cxn>
                      <a:cxn ang="0">
                        <a:pos x="218" y="0"/>
                      </a:cxn>
                    </a:cxnLst>
                    <a:rect l="0" t="0" r="r" b="b"/>
                    <a:pathLst>
                      <a:path w="242" h="183">
                        <a:moveTo>
                          <a:pt x="218" y="0"/>
                        </a:moveTo>
                        <a:lnTo>
                          <a:pt x="0" y="5"/>
                        </a:lnTo>
                        <a:lnTo>
                          <a:pt x="15" y="154"/>
                        </a:lnTo>
                        <a:lnTo>
                          <a:pt x="88" y="171"/>
                        </a:lnTo>
                        <a:lnTo>
                          <a:pt x="242" y="183"/>
                        </a:lnTo>
                        <a:lnTo>
                          <a:pt x="218" y="0"/>
                        </a:lnTo>
                        <a:lnTo>
                          <a:pt x="218" y="0"/>
                        </a:lnTo>
                        <a:close/>
                      </a:path>
                    </a:pathLst>
                  </a:custGeom>
                  <a:solidFill>
                    <a:srgbClr val="525285"/>
                  </a:solidFill>
                  <a:ln w="9525">
                    <a:noFill/>
                    <a:round/>
                    <a:headEnd/>
                    <a:tailEnd/>
                  </a:ln>
                </p:spPr>
                <p:txBody>
                  <a:bodyPr/>
                  <a:lstStyle/>
                  <a:p>
                    <a:pPr>
                      <a:defRPr/>
                    </a:pPr>
                    <a:endParaRPr lang="en-US">
                      <a:cs typeface="+mn-cs"/>
                    </a:endParaRPr>
                  </a:p>
                </p:txBody>
              </p:sp>
              <p:sp>
                <p:nvSpPr>
                  <p:cNvPr id="60" name="Freeform 289"/>
                  <p:cNvSpPr>
                    <a:spLocks/>
                  </p:cNvSpPr>
                  <p:nvPr/>
                </p:nvSpPr>
                <p:spPr bwMode="auto">
                  <a:xfrm>
                    <a:off x="2703" y="3643"/>
                    <a:ext cx="41" cy="38"/>
                  </a:xfrm>
                  <a:custGeom>
                    <a:avLst/>
                    <a:gdLst/>
                    <a:ahLst/>
                    <a:cxnLst>
                      <a:cxn ang="0">
                        <a:pos x="0" y="2"/>
                      </a:cxn>
                      <a:cxn ang="0">
                        <a:pos x="21" y="191"/>
                      </a:cxn>
                      <a:cxn ang="0">
                        <a:pos x="124" y="191"/>
                      </a:cxn>
                      <a:cxn ang="0">
                        <a:pos x="204" y="167"/>
                      </a:cxn>
                      <a:cxn ang="0">
                        <a:pos x="189" y="0"/>
                      </a:cxn>
                      <a:cxn ang="0">
                        <a:pos x="0" y="2"/>
                      </a:cxn>
                      <a:cxn ang="0">
                        <a:pos x="0" y="2"/>
                      </a:cxn>
                    </a:cxnLst>
                    <a:rect l="0" t="0" r="r" b="b"/>
                    <a:pathLst>
                      <a:path w="204" h="191">
                        <a:moveTo>
                          <a:pt x="0" y="2"/>
                        </a:moveTo>
                        <a:lnTo>
                          <a:pt x="21" y="191"/>
                        </a:lnTo>
                        <a:lnTo>
                          <a:pt x="124" y="191"/>
                        </a:lnTo>
                        <a:lnTo>
                          <a:pt x="204" y="167"/>
                        </a:lnTo>
                        <a:lnTo>
                          <a:pt x="189" y="0"/>
                        </a:lnTo>
                        <a:lnTo>
                          <a:pt x="0" y="2"/>
                        </a:lnTo>
                        <a:lnTo>
                          <a:pt x="0" y="2"/>
                        </a:lnTo>
                        <a:close/>
                      </a:path>
                    </a:pathLst>
                  </a:custGeom>
                  <a:solidFill>
                    <a:srgbClr val="525285"/>
                  </a:solidFill>
                  <a:ln w="9525">
                    <a:noFill/>
                    <a:round/>
                    <a:headEnd/>
                    <a:tailEnd/>
                  </a:ln>
                </p:spPr>
                <p:txBody>
                  <a:bodyPr/>
                  <a:lstStyle/>
                  <a:p>
                    <a:pPr>
                      <a:defRPr/>
                    </a:pPr>
                    <a:endParaRPr lang="en-US">
                      <a:cs typeface="+mn-cs"/>
                    </a:endParaRPr>
                  </a:p>
                </p:txBody>
              </p:sp>
              <p:sp>
                <p:nvSpPr>
                  <p:cNvPr id="61" name="Freeform 290"/>
                  <p:cNvSpPr>
                    <a:spLocks/>
                  </p:cNvSpPr>
                  <p:nvPr/>
                </p:nvSpPr>
                <p:spPr bwMode="auto">
                  <a:xfrm>
                    <a:off x="2748" y="3641"/>
                    <a:ext cx="31" cy="35"/>
                  </a:xfrm>
                  <a:custGeom>
                    <a:avLst/>
                    <a:gdLst/>
                    <a:ahLst/>
                    <a:cxnLst>
                      <a:cxn ang="0">
                        <a:pos x="0" y="11"/>
                      </a:cxn>
                      <a:cxn ang="0">
                        <a:pos x="7" y="173"/>
                      </a:cxn>
                      <a:cxn ang="0">
                        <a:pos x="62" y="161"/>
                      </a:cxn>
                      <a:cxn ang="0">
                        <a:pos x="115" y="120"/>
                      </a:cxn>
                      <a:cxn ang="0">
                        <a:pos x="154" y="0"/>
                      </a:cxn>
                      <a:cxn ang="0">
                        <a:pos x="0" y="11"/>
                      </a:cxn>
                      <a:cxn ang="0">
                        <a:pos x="0" y="11"/>
                      </a:cxn>
                    </a:cxnLst>
                    <a:rect l="0" t="0" r="r" b="b"/>
                    <a:pathLst>
                      <a:path w="154" h="173">
                        <a:moveTo>
                          <a:pt x="0" y="11"/>
                        </a:moveTo>
                        <a:lnTo>
                          <a:pt x="7" y="173"/>
                        </a:lnTo>
                        <a:lnTo>
                          <a:pt x="62" y="161"/>
                        </a:lnTo>
                        <a:lnTo>
                          <a:pt x="115" y="120"/>
                        </a:lnTo>
                        <a:lnTo>
                          <a:pt x="154" y="0"/>
                        </a:lnTo>
                        <a:lnTo>
                          <a:pt x="0" y="11"/>
                        </a:lnTo>
                        <a:lnTo>
                          <a:pt x="0" y="11"/>
                        </a:lnTo>
                        <a:close/>
                      </a:path>
                    </a:pathLst>
                  </a:custGeom>
                  <a:solidFill>
                    <a:srgbClr val="525285"/>
                  </a:solidFill>
                  <a:ln w="9525">
                    <a:noFill/>
                    <a:round/>
                    <a:headEnd/>
                    <a:tailEnd/>
                  </a:ln>
                </p:spPr>
                <p:txBody>
                  <a:bodyPr/>
                  <a:lstStyle/>
                  <a:p>
                    <a:pPr>
                      <a:defRPr/>
                    </a:pPr>
                    <a:endParaRPr lang="en-US">
                      <a:cs typeface="+mn-cs"/>
                    </a:endParaRPr>
                  </a:p>
                </p:txBody>
              </p:sp>
              <p:sp>
                <p:nvSpPr>
                  <p:cNvPr id="62" name="Freeform 291"/>
                  <p:cNvSpPr>
                    <a:spLocks/>
                  </p:cNvSpPr>
                  <p:nvPr/>
                </p:nvSpPr>
                <p:spPr bwMode="auto">
                  <a:xfrm>
                    <a:off x="2614" y="3605"/>
                    <a:ext cx="28" cy="34"/>
                  </a:xfrm>
                  <a:custGeom>
                    <a:avLst/>
                    <a:gdLst/>
                    <a:ahLst/>
                    <a:cxnLst>
                      <a:cxn ang="0">
                        <a:pos x="125" y="0"/>
                      </a:cxn>
                      <a:cxn ang="0">
                        <a:pos x="141" y="161"/>
                      </a:cxn>
                      <a:cxn ang="0">
                        <a:pos x="39" y="169"/>
                      </a:cxn>
                      <a:cxn ang="0">
                        <a:pos x="0" y="72"/>
                      </a:cxn>
                      <a:cxn ang="0">
                        <a:pos x="6" y="2"/>
                      </a:cxn>
                      <a:cxn ang="0">
                        <a:pos x="125" y="0"/>
                      </a:cxn>
                      <a:cxn ang="0">
                        <a:pos x="125" y="0"/>
                      </a:cxn>
                    </a:cxnLst>
                    <a:rect l="0" t="0" r="r" b="b"/>
                    <a:pathLst>
                      <a:path w="141" h="169">
                        <a:moveTo>
                          <a:pt x="125" y="0"/>
                        </a:moveTo>
                        <a:lnTo>
                          <a:pt x="141" y="161"/>
                        </a:lnTo>
                        <a:lnTo>
                          <a:pt x="39" y="169"/>
                        </a:lnTo>
                        <a:lnTo>
                          <a:pt x="0" y="72"/>
                        </a:lnTo>
                        <a:lnTo>
                          <a:pt x="6" y="2"/>
                        </a:lnTo>
                        <a:lnTo>
                          <a:pt x="125" y="0"/>
                        </a:lnTo>
                        <a:lnTo>
                          <a:pt x="125" y="0"/>
                        </a:lnTo>
                        <a:close/>
                      </a:path>
                    </a:pathLst>
                  </a:custGeom>
                  <a:solidFill>
                    <a:srgbClr val="525285"/>
                  </a:solidFill>
                  <a:ln w="9525">
                    <a:noFill/>
                    <a:round/>
                    <a:headEnd/>
                    <a:tailEnd/>
                  </a:ln>
                </p:spPr>
                <p:txBody>
                  <a:bodyPr/>
                  <a:lstStyle/>
                  <a:p>
                    <a:pPr>
                      <a:defRPr/>
                    </a:pPr>
                    <a:endParaRPr lang="en-US">
                      <a:cs typeface="+mn-cs"/>
                    </a:endParaRPr>
                  </a:p>
                </p:txBody>
              </p:sp>
              <p:sp>
                <p:nvSpPr>
                  <p:cNvPr id="63" name="Freeform 292"/>
                  <p:cNvSpPr>
                    <a:spLocks/>
                  </p:cNvSpPr>
                  <p:nvPr/>
                </p:nvSpPr>
                <p:spPr bwMode="auto">
                  <a:xfrm>
                    <a:off x="2626" y="3646"/>
                    <a:ext cx="23" cy="27"/>
                  </a:xfrm>
                  <a:custGeom>
                    <a:avLst/>
                    <a:gdLst/>
                    <a:ahLst/>
                    <a:cxnLst>
                      <a:cxn ang="0">
                        <a:pos x="0" y="4"/>
                      </a:cxn>
                      <a:cxn ang="0">
                        <a:pos x="86" y="0"/>
                      </a:cxn>
                      <a:cxn ang="0">
                        <a:pos x="113" y="131"/>
                      </a:cxn>
                      <a:cxn ang="0">
                        <a:pos x="42" y="72"/>
                      </a:cxn>
                      <a:cxn ang="0">
                        <a:pos x="0" y="4"/>
                      </a:cxn>
                      <a:cxn ang="0">
                        <a:pos x="0" y="4"/>
                      </a:cxn>
                    </a:cxnLst>
                    <a:rect l="0" t="0" r="r" b="b"/>
                    <a:pathLst>
                      <a:path w="113" h="131">
                        <a:moveTo>
                          <a:pt x="0" y="4"/>
                        </a:moveTo>
                        <a:lnTo>
                          <a:pt x="86" y="0"/>
                        </a:lnTo>
                        <a:lnTo>
                          <a:pt x="113" y="131"/>
                        </a:lnTo>
                        <a:lnTo>
                          <a:pt x="42" y="72"/>
                        </a:lnTo>
                        <a:lnTo>
                          <a:pt x="0" y="4"/>
                        </a:lnTo>
                        <a:lnTo>
                          <a:pt x="0" y="4"/>
                        </a:lnTo>
                        <a:close/>
                      </a:path>
                    </a:pathLst>
                  </a:custGeom>
                  <a:solidFill>
                    <a:srgbClr val="525285"/>
                  </a:solidFill>
                  <a:ln w="9525">
                    <a:noFill/>
                    <a:round/>
                    <a:headEnd/>
                    <a:tailEnd/>
                  </a:ln>
                </p:spPr>
                <p:txBody>
                  <a:bodyPr/>
                  <a:lstStyle/>
                  <a:p>
                    <a:pPr>
                      <a:defRPr/>
                    </a:pPr>
                    <a:endParaRPr lang="en-US">
                      <a:cs typeface="+mn-cs"/>
                    </a:endParaRPr>
                  </a:p>
                </p:txBody>
              </p:sp>
              <p:sp>
                <p:nvSpPr>
                  <p:cNvPr id="64" name="Freeform 293"/>
                  <p:cNvSpPr>
                    <a:spLocks/>
                  </p:cNvSpPr>
                  <p:nvPr/>
                </p:nvSpPr>
                <p:spPr bwMode="auto">
                  <a:xfrm>
                    <a:off x="2637" y="3571"/>
                    <a:ext cx="46" cy="45"/>
                  </a:xfrm>
                  <a:custGeom>
                    <a:avLst/>
                    <a:gdLst/>
                    <a:ahLst/>
                    <a:cxnLst>
                      <a:cxn ang="0">
                        <a:pos x="114" y="0"/>
                      </a:cxn>
                      <a:cxn ang="0">
                        <a:pos x="77" y="76"/>
                      </a:cxn>
                      <a:cxn ang="0">
                        <a:pos x="0" y="119"/>
                      </a:cxn>
                      <a:cxn ang="0">
                        <a:pos x="68" y="146"/>
                      </a:cxn>
                      <a:cxn ang="0">
                        <a:pos x="45" y="224"/>
                      </a:cxn>
                      <a:cxn ang="0">
                        <a:pos x="107" y="181"/>
                      </a:cxn>
                      <a:cxn ang="0">
                        <a:pos x="148" y="219"/>
                      </a:cxn>
                      <a:cxn ang="0">
                        <a:pos x="164" y="149"/>
                      </a:cxn>
                      <a:cxn ang="0">
                        <a:pos x="230" y="119"/>
                      </a:cxn>
                      <a:cxn ang="0">
                        <a:pos x="136" y="74"/>
                      </a:cxn>
                      <a:cxn ang="0">
                        <a:pos x="114" y="0"/>
                      </a:cxn>
                      <a:cxn ang="0">
                        <a:pos x="114" y="0"/>
                      </a:cxn>
                    </a:cxnLst>
                    <a:rect l="0" t="0" r="r" b="b"/>
                    <a:pathLst>
                      <a:path w="230" h="224">
                        <a:moveTo>
                          <a:pt x="114" y="0"/>
                        </a:moveTo>
                        <a:lnTo>
                          <a:pt x="77" y="76"/>
                        </a:lnTo>
                        <a:lnTo>
                          <a:pt x="0" y="119"/>
                        </a:lnTo>
                        <a:lnTo>
                          <a:pt x="68" y="146"/>
                        </a:lnTo>
                        <a:lnTo>
                          <a:pt x="45" y="224"/>
                        </a:lnTo>
                        <a:lnTo>
                          <a:pt x="107" y="181"/>
                        </a:lnTo>
                        <a:lnTo>
                          <a:pt x="148" y="219"/>
                        </a:lnTo>
                        <a:lnTo>
                          <a:pt x="164" y="149"/>
                        </a:lnTo>
                        <a:lnTo>
                          <a:pt x="230" y="119"/>
                        </a:lnTo>
                        <a:lnTo>
                          <a:pt x="136" y="74"/>
                        </a:lnTo>
                        <a:lnTo>
                          <a:pt x="114" y="0"/>
                        </a:lnTo>
                        <a:lnTo>
                          <a:pt x="114" y="0"/>
                        </a:lnTo>
                        <a:close/>
                      </a:path>
                    </a:pathLst>
                  </a:custGeom>
                  <a:solidFill>
                    <a:srgbClr val="FFFACC"/>
                  </a:solidFill>
                  <a:ln w="9525">
                    <a:noFill/>
                    <a:round/>
                    <a:headEnd/>
                    <a:tailEnd/>
                  </a:ln>
                </p:spPr>
                <p:txBody>
                  <a:bodyPr/>
                  <a:lstStyle/>
                  <a:p>
                    <a:pPr>
                      <a:defRPr/>
                    </a:pPr>
                    <a:endParaRPr lang="en-US">
                      <a:cs typeface="+mn-cs"/>
                    </a:endParaRPr>
                  </a:p>
                </p:txBody>
              </p:sp>
              <p:sp>
                <p:nvSpPr>
                  <p:cNvPr id="65" name="Freeform 294"/>
                  <p:cNvSpPr>
                    <a:spLocks/>
                  </p:cNvSpPr>
                  <p:nvPr/>
                </p:nvSpPr>
                <p:spPr bwMode="auto">
                  <a:xfrm>
                    <a:off x="2586" y="3735"/>
                    <a:ext cx="30" cy="40"/>
                  </a:xfrm>
                  <a:custGeom>
                    <a:avLst/>
                    <a:gdLst/>
                    <a:ahLst/>
                    <a:cxnLst>
                      <a:cxn ang="0">
                        <a:pos x="76" y="13"/>
                      </a:cxn>
                      <a:cxn ang="0">
                        <a:pos x="50" y="48"/>
                      </a:cxn>
                      <a:cxn ang="0">
                        <a:pos x="69" y="72"/>
                      </a:cxn>
                      <a:cxn ang="0">
                        <a:pos x="40" y="119"/>
                      </a:cxn>
                      <a:cxn ang="0">
                        <a:pos x="15" y="158"/>
                      </a:cxn>
                      <a:cxn ang="0">
                        <a:pos x="0" y="189"/>
                      </a:cxn>
                      <a:cxn ang="0">
                        <a:pos x="6" y="200"/>
                      </a:cxn>
                      <a:cxn ang="0">
                        <a:pos x="20" y="190"/>
                      </a:cxn>
                      <a:cxn ang="0">
                        <a:pos x="140" y="66"/>
                      </a:cxn>
                      <a:cxn ang="0">
                        <a:pos x="151" y="29"/>
                      </a:cxn>
                      <a:cxn ang="0">
                        <a:pos x="124" y="0"/>
                      </a:cxn>
                      <a:cxn ang="0">
                        <a:pos x="76" y="13"/>
                      </a:cxn>
                      <a:cxn ang="0">
                        <a:pos x="76" y="13"/>
                      </a:cxn>
                    </a:cxnLst>
                    <a:rect l="0" t="0" r="r" b="b"/>
                    <a:pathLst>
                      <a:path w="151" h="200">
                        <a:moveTo>
                          <a:pt x="76" y="13"/>
                        </a:moveTo>
                        <a:lnTo>
                          <a:pt x="50" y="48"/>
                        </a:lnTo>
                        <a:lnTo>
                          <a:pt x="69" y="72"/>
                        </a:lnTo>
                        <a:lnTo>
                          <a:pt x="40" y="119"/>
                        </a:lnTo>
                        <a:lnTo>
                          <a:pt x="15" y="158"/>
                        </a:lnTo>
                        <a:lnTo>
                          <a:pt x="0" y="189"/>
                        </a:lnTo>
                        <a:lnTo>
                          <a:pt x="6" y="200"/>
                        </a:lnTo>
                        <a:lnTo>
                          <a:pt x="20" y="190"/>
                        </a:lnTo>
                        <a:lnTo>
                          <a:pt x="140" y="66"/>
                        </a:lnTo>
                        <a:lnTo>
                          <a:pt x="151" y="29"/>
                        </a:lnTo>
                        <a:lnTo>
                          <a:pt x="124" y="0"/>
                        </a:lnTo>
                        <a:lnTo>
                          <a:pt x="76" y="13"/>
                        </a:lnTo>
                        <a:lnTo>
                          <a:pt x="76" y="13"/>
                        </a:lnTo>
                        <a:close/>
                      </a:path>
                    </a:pathLst>
                  </a:custGeom>
                  <a:solidFill>
                    <a:srgbClr val="FFA64D"/>
                  </a:solidFill>
                  <a:ln w="9525">
                    <a:noFill/>
                    <a:round/>
                    <a:headEnd/>
                    <a:tailEnd/>
                  </a:ln>
                </p:spPr>
                <p:txBody>
                  <a:bodyPr/>
                  <a:lstStyle/>
                  <a:p>
                    <a:pPr>
                      <a:defRPr/>
                    </a:pPr>
                    <a:endParaRPr lang="en-US">
                      <a:cs typeface="+mn-cs"/>
                    </a:endParaRPr>
                  </a:p>
                </p:txBody>
              </p:sp>
              <p:sp>
                <p:nvSpPr>
                  <p:cNvPr id="66" name="Freeform 295"/>
                  <p:cNvSpPr>
                    <a:spLocks/>
                  </p:cNvSpPr>
                  <p:nvPr/>
                </p:nvSpPr>
                <p:spPr bwMode="auto">
                  <a:xfrm>
                    <a:off x="2630" y="3681"/>
                    <a:ext cx="13" cy="18"/>
                  </a:xfrm>
                  <a:custGeom>
                    <a:avLst/>
                    <a:gdLst/>
                    <a:ahLst/>
                    <a:cxnLst>
                      <a:cxn ang="0">
                        <a:pos x="0" y="40"/>
                      </a:cxn>
                      <a:cxn ang="0">
                        <a:pos x="39" y="0"/>
                      </a:cxn>
                      <a:cxn ang="0">
                        <a:pos x="67" y="91"/>
                      </a:cxn>
                      <a:cxn ang="0">
                        <a:pos x="0" y="40"/>
                      </a:cxn>
                      <a:cxn ang="0">
                        <a:pos x="0" y="40"/>
                      </a:cxn>
                    </a:cxnLst>
                    <a:rect l="0" t="0" r="r" b="b"/>
                    <a:pathLst>
                      <a:path w="67" h="91">
                        <a:moveTo>
                          <a:pt x="0" y="40"/>
                        </a:moveTo>
                        <a:lnTo>
                          <a:pt x="39" y="0"/>
                        </a:lnTo>
                        <a:lnTo>
                          <a:pt x="67" y="91"/>
                        </a:lnTo>
                        <a:lnTo>
                          <a:pt x="0" y="40"/>
                        </a:lnTo>
                        <a:lnTo>
                          <a:pt x="0" y="40"/>
                        </a:lnTo>
                        <a:close/>
                      </a:path>
                    </a:pathLst>
                  </a:custGeom>
                  <a:solidFill>
                    <a:srgbClr val="FFA64D"/>
                  </a:solidFill>
                  <a:ln w="9525">
                    <a:noFill/>
                    <a:round/>
                    <a:headEnd/>
                    <a:tailEnd/>
                  </a:ln>
                </p:spPr>
                <p:txBody>
                  <a:bodyPr/>
                  <a:lstStyle/>
                  <a:p>
                    <a:pPr>
                      <a:defRPr/>
                    </a:pPr>
                    <a:endParaRPr lang="en-US">
                      <a:cs typeface="+mn-cs"/>
                    </a:endParaRPr>
                  </a:p>
                </p:txBody>
              </p:sp>
              <p:sp>
                <p:nvSpPr>
                  <p:cNvPr id="67" name="Freeform 296"/>
                  <p:cNvSpPr>
                    <a:spLocks/>
                  </p:cNvSpPr>
                  <p:nvPr/>
                </p:nvSpPr>
                <p:spPr bwMode="auto">
                  <a:xfrm>
                    <a:off x="2670" y="3657"/>
                    <a:ext cx="344" cy="241"/>
                  </a:xfrm>
                  <a:custGeom>
                    <a:avLst/>
                    <a:gdLst/>
                    <a:ahLst/>
                    <a:cxnLst>
                      <a:cxn ang="0">
                        <a:pos x="795" y="186"/>
                      </a:cxn>
                      <a:cxn ang="0">
                        <a:pos x="826" y="233"/>
                      </a:cxn>
                      <a:cxn ang="0">
                        <a:pos x="988" y="277"/>
                      </a:cxn>
                      <a:cxn ang="0">
                        <a:pos x="1040" y="423"/>
                      </a:cxn>
                      <a:cxn ang="0">
                        <a:pos x="944" y="633"/>
                      </a:cxn>
                      <a:cxn ang="0">
                        <a:pos x="869" y="587"/>
                      </a:cxn>
                      <a:cxn ang="0">
                        <a:pos x="795" y="524"/>
                      </a:cxn>
                      <a:cxn ang="0">
                        <a:pos x="761" y="617"/>
                      </a:cxn>
                      <a:cxn ang="0">
                        <a:pos x="798" y="876"/>
                      </a:cxn>
                      <a:cxn ang="0">
                        <a:pos x="769" y="970"/>
                      </a:cxn>
                      <a:cxn ang="0">
                        <a:pos x="721" y="1013"/>
                      </a:cxn>
                      <a:cxn ang="0">
                        <a:pos x="647" y="1043"/>
                      </a:cxn>
                      <a:cxn ang="0">
                        <a:pos x="627" y="1001"/>
                      </a:cxn>
                      <a:cxn ang="0">
                        <a:pos x="551" y="1093"/>
                      </a:cxn>
                      <a:cxn ang="0">
                        <a:pos x="496" y="1112"/>
                      </a:cxn>
                      <a:cxn ang="0">
                        <a:pos x="496" y="1067"/>
                      </a:cxn>
                      <a:cxn ang="0">
                        <a:pos x="508" y="1018"/>
                      </a:cxn>
                      <a:cxn ang="0">
                        <a:pos x="459" y="976"/>
                      </a:cxn>
                      <a:cxn ang="0">
                        <a:pos x="256" y="941"/>
                      </a:cxn>
                      <a:cxn ang="0">
                        <a:pos x="238" y="902"/>
                      </a:cxn>
                      <a:cxn ang="0">
                        <a:pos x="274" y="806"/>
                      </a:cxn>
                      <a:cxn ang="0">
                        <a:pos x="171" y="864"/>
                      </a:cxn>
                      <a:cxn ang="0">
                        <a:pos x="100" y="884"/>
                      </a:cxn>
                      <a:cxn ang="0">
                        <a:pos x="100" y="849"/>
                      </a:cxn>
                      <a:cxn ang="0">
                        <a:pos x="115" y="746"/>
                      </a:cxn>
                      <a:cxn ang="0">
                        <a:pos x="26" y="767"/>
                      </a:cxn>
                      <a:cxn ang="0">
                        <a:pos x="14" y="840"/>
                      </a:cxn>
                      <a:cxn ang="0">
                        <a:pos x="71" y="899"/>
                      </a:cxn>
                      <a:cxn ang="0">
                        <a:pos x="141" y="918"/>
                      </a:cxn>
                      <a:cxn ang="0">
                        <a:pos x="288" y="1066"/>
                      </a:cxn>
                      <a:cxn ang="0">
                        <a:pos x="630" y="1205"/>
                      </a:cxn>
                      <a:cxn ang="0">
                        <a:pos x="880" y="1205"/>
                      </a:cxn>
                      <a:cxn ang="0">
                        <a:pos x="1076" y="1172"/>
                      </a:cxn>
                      <a:cxn ang="0">
                        <a:pos x="1085" y="990"/>
                      </a:cxn>
                      <a:cxn ang="0">
                        <a:pos x="1097" y="777"/>
                      </a:cxn>
                      <a:cxn ang="0">
                        <a:pos x="1144" y="612"/>
                      </a:cxn>
                      <a:cxn ang="0">
                        <a:pos x="1224" y="492"/>
                      </a:cxn>
                      <a:cxn ang="0">
                        <a:pos x="1220" y="334"/>
                      </a:cxn>
                      <a:cxn ang="0">
                        <a:pos x="1283" y="265"/>
                      </a:cxn>
                      <a:cxn ang="0">
                        <a:pos x="1359" y="208"/>
                      </a:cxn>
                      <a:cxn ang="0">
                        <a:pos x="1620" y="148"/>
                      </a:cxn>
                      <a:cxn ang="0">
                        <a:pos x="1721" y="93"/>
                      </a:cxn>
                      <a:cxn ang="0">
                        <a:pos x="1447" y="119"/>
                      </a:cxn>
                      <a:cxn ang="0">
                        <a:pos x="1215" y="139"/>
                      </a:cxn>
                      <a:cxn ang="0">
                        <a:pos x="1266" y="46"/>
                      </a:cxn>
                      <a:cxn ang="0">
                        <a:pos x="1279" y="0"/>
                      </a:cxn>
                      <a:cxn ang="0">
                        <a:pos x="1158" y="37"/>
                      </a:cxn>
                      <a:cxn ang="0">
                        <a:pos x="1056" y="89"/>
                      </a:cxn>
                      <a:cxn ang="0">
                        <a:pos x="979" y="169"/>
                      </a:cxn>
                      <a:cxn ang="0">
                        <a:pos x="950" y="142"/>
                      </a:cxn>
                      <a:cxn ang="0">
                        <a:pos x="889" y="163"/>
                      </a:cxn>
                      <a:cxn ang="0">
                        <a:pos x="842" y="125"/>
                      </a:cxn>
                      <a:cxn ang="0">
                        <a:pos x="815" y="169"/>
                      </a:cxn>
                    </a:cxnLst>
                    <a:rect l="0" t="0" r="r" b="b"/>
                    <a:pathLst>
                      <a:path w="1721" h="1205">
                        <a:moveTo>
                          <a:pt x="815" y="169"/>
                        </a:moveTo>
                        <a:lnTo>
                          <a:pt x="795" y="186"/>
                        </a:lnTo>
                        <a:lnTo>
                          <a:pt x="800" y="210"/>
                        </a:lnTo>
                        <a:lnTo>
                          <a:pt x="826" y="233"/>
                        </a:lnTo>
                        <a:lnTo>
                          <a:pt x="921" y="254"/>
                        </a:lnTo>
                        <a:lnTo>
                          <a:pt x="988" y="277"/>
                        </a:lnTo>
                        <a:lnTo>
                          <a:pt x="1032" y="357"/>
                        </a:lnTo>
                        <a:lnTo>
                          <a:pt x="1040" y="423"/>
                        </a:lnTo>
                        <a:lnTo>
                          <a:pt x="1002" y="556"/>
                        </a:lnTo>
                        <a:lnTo>
                          <a:pt x="944" y="633"/>
                        </a:lnTo>
                        <a:lnTo>
                          <a:pt x="915" y="642"/>
                        </a:lnTo>
                        <a:lnTo>
                          <a:pt x="869" y="587"/>
                        </a:lnTo>
                        <a:lnTo>
                          <a:pt x="832" y="519"/>
                        </a:lnTo>
                        <a:lnTo>
                          <a:pt x="795" y="524"/>
                        </a:lnTo>
                        <a:lnTo>
                          <a:pt x="768" y="572"/>
                        </a:lnTo>
                        <a:lnTo>
                          <a:pt x="761" y="617"/>
                        </a:lnTo>
                        <a:lnTo>
                          <a:pt x="771" y="678"/>
                        </a:lnTo>
                        <a:lnTo>
                          <a:pt x="798" y="876"/>
                        </a:lnTo>
                        <a:lnTo>
                          <a:pt x="785" y="946"/>
                        </a:lnTo>
                        <a:lnTo>
                          <a:pt x="769" y="970"/>
                        </a:lnTo>
                        <a:lnTo>
                          <a:pt x="747" y="993"/>
                        </a:lnTo>
                        <a:lnTo>
                          <a:pt x="721" y="1013"/>
                        </a:lnTo>
                        <a:lnTo>
                          <a:pt x="692" y="1030"/>
                        </a:lnTo>
                        <a:lnTo>
                          <a:pt x="647" y="1043"/>
                        </a:lnTo>
                        <a:lnTo>
                          <a:pt x="634" y="1022"/>
                        </a:lnTo>
                        <a:lnTo>
                          <a:pt x="627" y="1001"/>
                        </a:lnTo>
                        <a:lnTo>
                          <a:pt x="571" y="1052"/>
                        </a:lnTo>
                        <a:lnTo>
                          <a:pt x="551" y="1093"/>
                        </a:lnTo>
                        <a:lnTo>
                          <a:pt x="531" y="1118"/>
                        </a:lnTo>
                        <a:lnTo>
                          <a:pt x="496" y="1112"/>
                        </a:lnTo>
                        <a:lnTo>
                          <a:pt x="476" y="1090"/>
                        </a:lnTo>
                        <a:lnTo>
                          <a:pt x="496" y="1067"/>
                        </a:lnTo>
                        <a:lnTo>
                          <a:pt x="515" y="1037"/>
                        </a:lnTo>
                        <a:lnTo>
                          <a:pt x="508" y="1018"/>
                        </a:lnTo>
                        <a:lnTo>
                          <a:pt x="489" y="996"/>
                        </a:lnTo>
                        <a:lnTo>
                          <a:pt x="459" y="976"/>
                        </a:lnTo>
                        <a:lnTo>
                          <a:pt x="421" y="960"/>
                        </a:lnTo>
                        <a:lnTo>
                          <a:pt x="256" y="941"/>
                        </a:lnTo>
                        <a:lnTo>
                          <a:pt x="226" y="933"/>
                        </a:lnTo>
                        <a:lnTo>
                          <a:pt x="238" y="902"/>
                        </a:lnTo>
                        <a:lnTo>
                          <a:pt x="271" y="842"/>
                        </a:lnTo>
                        <a:lnTo>
                          <a:pt x="274" y="806"/>
                        </a:lnTo>
                        <a:lnTo>
                          <a:pt x="212" y="839"/>
                        </a:lnTo>
                        <a:lnTo>
                          <a:pt x="171" y="864"/>
                        </a:lnTo>
                        <a:lnTo>
                          <a:pt x="136" y="884"/>
                        </a:lnTo>
                        <a:lnTo>
                          <a:pt x="100" y="884"/>
                        </a:lnTo>
                        <a:lnTo>
                          <a:pt x="97" y="869"/>
                        </a:lnTo>
                        <a:lnTo>
                          <a:pt x="100" y="849"/>
                        </a:lnTo>
                        <a:lnTo>
                          <a:pt x="124" y="766"/>
                        </a:lnTo>
                        <a:lnTo>
                          <a:pt x="115" y="746"/>
                        </a:lnTo>
                        <a:lnTo>
                          <a:pt x="80" y="745"/>
                        </a:lnTo>
                        <a:lnTo>
                          <a:pt x="26" y="767"/>
                        </a:lnTo>
                        <a:lnTo>
                          <a:pt x="0" y="810"/>
                        </a:lnTo>
                        <a:lnTo>
                          <a:pt x="14" y="840"/>
                        </a:lnTo>
                        <a:lnTo>
                          <a:pt x="37" y="869"/>
                        </a:lnTo>
                        <a:lnTo>
                          <a:pt x="71" y="899"/>
                        </a:lnTo>
                        <a:lnTo>
                          <a:pt x="118" y="925"/>
                        </a:lnTo>
                        <a:lnTo>
                          <a:pt x="141" y="918"/>
                        </a:lnTo>
                        <a:lnTo>
                          <a:pt x="171" y="993"/>
                        </a:lnTo>
                        <a:lnTo>
                          <a:pt x="288" y="1066"/>
                        </a:lnTo>
                        <a:lnTo>
                          <a:pt x="419" y="1152"/>
                        </a:lnTo>
                        <a:lnTo>
                          <a:pt x="630" y="1205"/>
                        </a:lnTo>
                        <a:lnTo>
                          <a:pt x="727" y="1205"/>
                        </a:lnTo>
                        <a:lnTo>
                          <a:pt x="880" y="1205"/>
                        </a:lnTo>
                        <a:lnTo>
                          <a:pt x="1010" y="1186"/>
                        </a:lnTo>
                        <a:lnTo>
                          <a:pt x="1076" y="1172"/>
                        </a:lnTo>
                        <a:lnTo>
                          <a:pt x="1149" y="1138"/>
                        </a:lnTo>
                        <a:lnTo>
                          <a:pt x="1085" y="990"/>
                        </a:lnTo>
                        <a:lnTo>
                          <a:pt x="1091" y="817"/>
                        </a:lnTo>
                        <a:lnTo>
                          <a:pt x="1097" y="777"/>
                        </a:lnTo>
                        <a:lnTo>
                          <a:pt x="1120" y="694"/>
                        </a:lnTo>
                        <a:lnTo>
                          <a:pt x="1144" y="612"/>
                        </a:lnTo>
                        <a:lnTo>
                          <a:pt x="1156" y="575"/>
                        </a:lnTo>
                        <a:lnTo>
                          <a:pt x="1224" y="492"/>
                        </a:lnTo>
                        <a:lnTo>
                          <a:pt x="1226" y="395"/>
                        </a:lnTo>
                        <a:lnTo>
                          <a:pt x="1220" y="334"/>
                        </a:lnTo>
                        <a:lnTo>
                          <a:pt x="1257" y="289"/>
                        </a:lnTo>
                        <a:lnTo>
                          <a:pt x="1283" y="265"/>
                        </a:lnTo>
                        <a:lnTo>
                          <a:pt x="1309" y="243"/>
                        </a:lnTo>
                        <a:lnTo>
                          <a:pt x="1359" y="208"/>
                        </a:lnTo>
                        <a:lnTo>
                          <a:pt x="1424" y="186"/>
                        </a:lnTo>
                        <a:lnTo>
                          <a:pt x="1620" y="148"/>
                        </a:lnTo>
                        <a:lnTo>
                          <a:pt x="1707" y="117"/>
                        </a:lnTo>
                        <a:lnTo>
                          <a:pt x="1721" y="93"/>
                        </a:lnTo>
                        <a:lnTo>
                          <a:pt x="1576" y="89"/>
                        </a:lnTo>
                        <a:lnTo>
                          <a:pt x="1447" y="119"/>
                        </a:lnTo>
                        <a:lnTo>
                          <a:pt x="1236" y="190"/>
                        </a:lnTo>
                        <a:lnTo>
                          <a:pt x="1215" y="139"/>
                        </a:lnTo>
                        <a:lnTo>
                          <a:pt x="1245" y="68"/>
                        </a:lnTo>
                        <a:lnTo>
                          <a:pt x="1266" y="46"/>
                        </a:lnTo>
                        <a:lnTo>
                          <a:pt x="1291" y="11"/>
                        </a:lnTo>
                        <a:lnTo>
                          <a:pt x="1279" y="0"/>
                        </a:lnTo>
                        <a:lnTo>
                          <a:pt x="1230" y="13"/>
                        </a:lnTo>
                        <a:lnTo>
                          <a:pt x="1158" y="37"/>
                        </a:lnTo>
                        <a:lnTo>
                          <a:pt x="1121" y="51"/>
                        </a:lnTo>
                        <a:lnTo>
                          <a:pt x="1056" y="89"/>
                        </a:lnTo>
                        <a:lnTo>
                          <a:pt x="1030" y="169"/>
                        </a:lnTo>
                        <a:lnTo>
                          <a:pt x="979" y="169"/>
                        </a:lnTo>
                        <a:lnTo>
                          <a:pt x="972" y="156"/>
                        </a:lnTo>
                        <a:lnTo>
                          <a:pt x="950" y="142"/>
                        </a:lnTo>
                        <a:lnTo>
                          <a:pt x="920" y="155"/>
                        </a:lnTo>
                        <a:lnTo>
                          <a:pt x="889" y="163"/>
                        </a:lnTo>
                        <a:lnTo>
                          <a:pt x="862" y="141"/>
                        </a:lnTo>
                        <a:lnTo>
                          <a:pt x="842" y="125"/>
                        </a:lnTo>
                        <a:lnTo>
                          <a:pt x="815" y="169"/>
                        </a:lnTo>
                        <a:lnTo>
                          <a:pt x="815" y="169"/>
                        </a:lnTo>
                        <a:close/>
                      </a:path>
                    </a:pathLst>
                  </a:custGeom>
                  <a:solidFill>
                    <a:srgbClr val="A38C8C"/>
                  </a:solidFill>
                  <a:ln w="9525">
                    <a:noFill/>
                    <a:round/>
                    <a:headEnd/>
                    <a:tailEnd/>
                  </a:ln>
                </p:spPr>
                <p:txBody>
                  <a:bodyPr/>
                  <a:lstStyle/>
                  <a:p>
                    <a:pPr>
                      <a:defRPr/>
                    </a:pPr>
                    <a:endParaRPr lang="en-US">
                      <a:cs typeface="+mn-cs"/>
                    </a:endParaRPr>
                  </a:p>
                </p:txBody>
              </p:sp>
              <p:sp>
                <p:nvSpPr>
                  <p:cNvPr id="68" name="Freeform 297"/>
                  <p:cNvSpPr>
                    <a:spLocks/>
                  </p:cNvSpPr>
                  <p:nvPr/>
                </p:nvSpPr>
                <p:spPr bwMode="auto">
                  <a:xfrm>
                    <a:off x="2548" y="3413"/>
                    <a:ext cx="73" cy="38"/>
                  </a:xfrm>
                  <a:custGeom>
                    <a:avLst/>
                    <a:gdLst/>
                    <a:ahLst/>
                    <a:cxnLst>
                      <a:cxn ang="0">
                        <a:pos x="0" y="166"/>
                      </a:cxn>
                      <a:cxn ang="0">
                        <a:pos x="15" y="119"/>
                      </a:cxn>
                      <a:cxn ang="0">
                        <a:pos x="44" y="78"/>
                      </a:cxn>
                      <a:cxn ang="0">
                        <a:pos x="82" y="45"/>
                      </a:cxn>
                      <a:cxn ang="0">
                        <a:pos x="126" y="19"/>
                      </a:cxn>
                      <a:cxn ang="0">
                        <a:pos x="226" y="0"/>
                      </a:cxn>
                      <a:cxn ang="0">
                        <a:pos x="319" y="28"/>
                      </a:cxn>
                      <a:cxn ang="0">
                        <a:pos x="343" y="50"/>
                      </a:cxn>
                      <a:cxn ang="0">
                        <a:pos x="364" y="76"/>
                      </a:cxn>
                      <a:cxn ang="0">
                        <a:pos x="356" y="94"/>
                      </a:cxn>
                      <a:cxn ang="0">
                        <a:pos x="332" y="95"/>
                      </a:cxn>
                      <a:cxn ang="0">
                        <a:pos x="280" y="71"/>
                      </a:cxn>
                      <a:cxn ang="0">
                        <a:pos x="238" y="53"/>
                      </a:cxn>
                      <a:cxn ang="0">
                        <a:pos x="133" y="55"/>
                      </a:cxn>
                      <a:cxn ang="0">
                        <a:pos x="78" y="77"/>
                      </a:cxn>
                      <a:cxn ang="0">
                        <a:pos x="58" y="101"/>
                      </a:cxn>
                      <a:cxn ang="0">
                        <a:pos x="34" y="179"/>
                      </a:cxn>
                      <a:cxn ang="0">
                        <a:pos x="11" y="190"/>
                      </a:cxn>
                      <a:cxn ang="0">
                        <a:pos x="0" y="166"/>
                      </a:cxn>
                      <a:cxn ang="0">
                        <a:pos x="0" y="166"/>
                      </a:cxn>
                    </a:cxnLst>
                    <a:rect l="0" t="0" r="r" b="b"/>
                    <a:pathLst>
                      <a:path w="364" h="190">
                        <a:moveTo>
                          <a:pt x="0" y="166"/>
                        </a:moveTo>
                        <a:lnTo>
                          <a:pt x="15" y="119"/>
                        </a:lnTo>
                        <a:lnTo>
                          <a:pt x="44" y="78"/>
                        </a:lnTo>
                        <a:lnTo>
                          <a:pt x="82" y="45"/>
                        </a:lnTo>
                        <a:lnTo>
                          <a:pt x="126" y="19"/>
                        </a:lnTo>
                        <a:lnTo>
                          <a:pt x="226" y="0"/>
                        </a:lnTo>
                        <a:lnTo>
                          <a:pt x="319" y="28"/>
                        </a:lnTo>
                        <a:lnTo>
                          <a:pt x="343" y="50"/>
                        </a:lnTo>
                        <a:lnTo>
                          <a:pt x="364" y="76"/>
                        </a:lnTo>
                        <a:lnTo>
                          <a:pt x="356" y="94"/>
                        </a:lnTo>
                        <a:lnTo>
                          <a:pt x="332" y="95"/>
                        </a:lnTo>
                        <a:lnTo>
                          <a:pt x="280" y="71"/>
                        </a:lnTo>
                        <a:lnTo>
                          <a:pt x="238" y="53"/>
                        </a:lnTo>
                        <a:lnTo>
                          <a:pt x="133" y="55"/>
                        </a:lnTo>
                        <a:lnTo>
                          <a:pt x="78" y="77"/>
                        </a:lnTo>
                        <a:lnTo>
                          <a:pt x="58" y="101"/>
                        </a:lnTo>
                        <a:lnTo>
                          <a:pt x="34" y="179"/>
                        </a:lnTo>
                        <a:lnTo>
                          <a:pt x="11" y="190"/>
                        </a:lnTo>
                        <a:lnTo>
                          <a:pt x="0" y="166"/>
                        </a:lnTo>
                        <a:lnTo>
                          <a:pt x="0" y="166"/>
                        </a:lnTo>
                        <a:close/>
                      </a:path>
                    </a:pathLst>
                  </a:custGeom>
                  <a:solidFill>
                    <a:srgbClr val="000000"/>
                  </a:solidFill>
                  <a:ln w="9525">
                    <a:noFill/>
                    <a:round/>
                    <a:headEnd/>
                    <a:tailEnd/>
                  </a:ln>
                </p:spPr>
                <p:txBody>
                  <a:bodyPr/>
                  <a:lstStyle/>
                  <a:p>
                    <a:pPr>
                      <a:defRPr/>
                    </a:pPr>
                    <a:endParaRPr lang="en-US">
                      <a:cs typeface="+mn-cs"/>
                    </a:endParaRPr>
                  </a:p>
                </p:txBody>
              </p:sp>
              <p:sp>
                <p:nvSpPr>
                  <p:cNvPr id="69" name="Freeform 298"/>
                  <p:cNvSpPr>
                    <a:spLocks/>
                  </p:cNvSpPr>
                  <p:nvPr/>
                </p:nvSpPr>
                <p:spPr bwMode="auto">
                  <a:xfrm>
                    <a:off x="2602" y="3390"/>
                    <a:ext cx="58" cy="22"/>
                  </a:xfrm>
                  <a:custGeom>
                    <a:avLst/>
                    <a:gdLst/>
                    <a:ahLst/>
                    <a:cxnLst>
                      <a:cxn ang="0">
                        <a:pos x="270" y="50"/>
                      </a:cxn>
                      <a:cxn ang="0">
                        <a:pos x="288" y="91"/>
                      </a:cxn>
                      <a:cxn ang="0">
                        <a:pos x="274" y="112"/>
                      </a:cxn>
                      <a:cxn ang="0">
                        <a:pos x="243" y="108"/>
                      </a:cxn>
                      <a:cxn ang="0">
                        <a:pos x="210" y="70"/>
                      </a:cxn>
                      <a:cxn ang="0">
                        <a:pos x="175" y="40"/>
                      </a:cxn>
                      <a:cxn ang="0">
                        <a:pos x="136" y="28"/>
                      </a:cxn>
                      <a:cxn ang="0">
                        <a:pos x="55" y="54"/>
                      </a:cxn>
                      <a:cxn ang="0">
                        <a:pos x="21" y="88"/>
                      </a:cxn>
                      <a:cxn ang="0">
                        <a:pos x="4" y="92"/>
                      </a:cxn>
                      <a:cxn ang="0">
                        <a:pos x="0" y="75"/>
                      </a:cxn>
                      <a:cxn ang="0">
                        <a:pos x="22" y="45"/>
                      </a:cxn>
                      <a:cxn ang="0">
                        <a:pos x="52" y="24"/>
                      </a:cxn>
                      <a:cxn ang="0">
                        <a:pos x="129" y="0"/>
                      </a:cxn>
                      <a:cxn ang="0">
                        <a:pos x="207" y="10"/>
                      </a:cxn>
                      <a:cxn ang="0">
                        <a:pos x="270" y="50"/>
                      </a:cxn>
                      <a:cxn ang="0">
                        <a:pos x="270" y="50"/>
                      </a:cxn>
                    </a:cxnLst>
                    <a:rect l="0" t="0" r="r" b="b"/>
                    <a:pathLst>
                      <a:path w="288" h="112">
                        <a:moveTo>
                          <a:pt x="270" y="50"/>
                        </a:moveTo>
                        <a:lnTo>
                          <a:pt x="288" y="91"/>
                        </a:lnTo>
                        <a:lnTo>
                          <a:pt x="274" y="112"/>
                        </a:lnTo>
                        <a:lnTo>
                          <a:pt x="243" y="108"/>
                        </a:lnTo>
                        <a:lnTo>
                          <a:pt x="210" y="70"/>
                        </a:lnTo>
                        <a:lnTo>
                          <a:pt x="175" y="40"/>
                        </a:lnTo>
                        <a:lnTo>
                          <a:pt x="136" y="28"/>
                        </a:lnTo>
                        <a:lnTo>
                          <a:pt x="55" y="54"/>
                        </a:lnTo>
                        <a:lnTo>
                          <a:pt x="21" y="88"/>
                        </a:lnTo>
                        <a:lnTo>
                          <a:pt x="4" y="92"/>
                        </a:lnTo>
                        <a:lnTo>
                          <a:pt x="0" y="75"/>
                        </a:lnTo>
                        <a:lnTo>
                          <a:pt x="22" y="45"/>
                        </a:lnTo>
                        <a:lnTo>
                          <a:pt x="52" y="24"/>
                        </a:lnTo>
                        <a:lnTo>
                          <a:pt x="129" y="0"/>
                        </a:lnTo>
                        <a:lnTo>
                          <a:pt x="207" y="10"/>
                        </a:lnTo>
                        <a:lnTo>
                          <a:pt x="270" y="50"/>
                        </a:lnTo>
                        <a:lnTo>
                          <a:pt x="270" y="50"/>
                        </a:lnTo>
                        <a:close/>
                      </a:path>
                    </a:pathLst>
                  </a:custGeom>
                  <a:solidFill>
                    <a:srgbClr val="000000"/>
                  </a:solidFill>
                  <a:ln w="9525">
                    <a:noFill/>
                    <a:round/>
                    <a:headEnd/>
                    <a:tailEnd/>
                  </a:ln>
                </p:spPr>
                <p:txBody>
                  <a:bodyPr/>
                  <a:lstStyle/>
                  <a:p>
                    <a:pPr>
                      <a:defRPr/>
                    </a:pPr>
                    <a:endParaRPr lang="en-US">
                      <a:cs typeface="+mn-cs"/>
                    </a:endParaRPr>
                  </a:p>
                </p:txBody>
              </p:sp>
              <p:sp>
                <p:nvSpPr>
                  <p:cNvPr id="70" name="Freeform 299"/>
                  <p:cNvSpPr>
                    <a:spLocks/>
                  </p:cNvSpPr>
                  <p:nvPr/>
                </p:nvSpPr>
                <p:spPr bwMode="auto">
                  <a:xfrm>
                    <a:off x="2646" y="3408"/>
                    <a:ext cx="62" cy="26"/>
                  </a:xfrm>
                  <a:custGeom>
                    <a:avLst/>
                    <a:gdLst/>
                    <a:ahLst/>
                    <a:cxnLst>
                      <a:cxn ang="0">
                        <a:pos x="0" y="41"/>
                      </a:cxn>
                      <a:cxn ang="0">
                        <a:pos x="14" y="23"/>
                      </a:cxn>
                      <a:cxn ang="0">
                        <a:pos x="32" y="11"/>
                      </a:cxn>
                      <a:cxn ang="0">
                        <a:pos x="79" y="0"/>
                      </a:cxn>
                      <a:cxn ang="0">
                        <a:pos x="176" y="4"/>
                      </a:cxn>
                      <a:cxn ang="0">
                        <a:pos x="237" y="25"/>
                      </a:cxn>
                      <a:cxn ang="0">
                        <a:pos x="291" y="58"/>
                      </a:cxn>
                      <a:cxn ang="0">
                        <a:pos x="311" y="110"/>
                      </a:cxn>
                      <a:cxn ang="0">
                        <a:pos x="301" y="127"/>
                      </a:cxn>
                      <a:cxn ang="0">
                        <a:pos x="277" y="116"/>
                      </a:cxn>
                      <a:cxn ang="0">
                        <a:pos x="257" y="100"/>
                      </a:cxn>
                      <a:cxn ang="0">
                        <a:pos x="231" y="79"/>
                      </a:cxn>
                      <a:cxn ang="0">
                        <a:pos x="204" y="58"/>
                      </a:cxn>
                      <a:cxn ang="0">
                        <a:pos x="183" y="47"/>
                      </a:cxn>
                      <a:cxn ang="0">
                        <a:pos x="98" y="26"/>
                      </a:cxn>
                      <a:cxn ang="0">
                        <a:pos x="19" y="54"/>
                      </a:cxn>
                      <a:cxn ang="0">
                        <a:pos x="3" y="57"/>
                      </a:cxn>
                      <a:cxn ang="0">
                        <a:pos x="0" y="41"/>
                      </a:cxn>
                      <a:cxn ang="0">
                        <a:pos x="0" y="41"/>
                      </a:cxn>
                    </a:cxnLst>
                    <a:rect l="0" t="0" r="r" b="b"/>
                    <a:pathLst>
                      <a:path w="311" h="127">
                        <a:moveTo>
                          <a:pt x="0" y="41"/>
                        </a:moveTo>
                        <a:lnTo>
                          <a:pt x="14" y="23"/>
                        </a:lnTo>
                        <a:lnTo>
                          <a:pt x="32" y="11"/>
                        </a:lnTo>
                        <a:lnTo>
                          <a:pt x="79" y="0"/>
                        </a:lnTo>
                        <a:lnTo>
                          <a:pt x="176" y="4"/>
                        </a:lnTo>
                        <a:lnTo>
                          <a:pt x="237" y="25"/>
                        </a:lnTo>
                        <a:lnTo>
                          <a:pt x="291" y="58"/>
                        </a:lnTo>
                        <a:lnTo>
                          <a:pt x="311" y="110"/>
                        </a:lnTo>
                        <a:lnTo>
                          <a:pt x="301" y="127"/>
                        </a:lnTo>
                        <a:lnTo>
                          <a:pt x="277" y="116"/>
                        </a:lnTo>
                        <a:lnTo>
                          <a:pt x="257" y="100"/>
                        </a:lnTo>
                        <a:lnTo>
                          <a:pt x="231" y="79"/>
                        </a:lnTo>
                        <a:lnTo>
                          <a:pt x="204" y="58"/>
                        </a:lnTo>
                        <a:lnTo>
                          <a:pt x="183" y="47"/>
                        </a:lnTo>
                        <a:lnTo>
                          <a:pt x="98" y="26"/>
                        </a:lnTo>
                        <a:lnTo>
                          <a:pt x="19" y="54"/>
                        </a:lnTo>
                        <a:lnTo>
                          <a:pt x="3" y="57"/>
                        </a:lnTo>
                        <a:lnTo>
                          <a:pt x="0" y="41"/>
                        </a:lnTo>
                        <a:lnTo>
                          <a:pt x="0" y="41"/>
                        </a:lnTo>
                        <a:close/>
                      </a:path>
                    </a:pathLst>
                  </a:custGeom>
                  <a:solidFill>
                    <a:srgbClr val="000000"/>
                  </a:solidFill>
                  <a:ln w="9525">
                    <a:noFill/>
                    <a:round/>
                    <a:headEnd/>
                    <a:tailEnd/>
                  </a:ln>
                </p:spPr>
                <p:txBody>
                  <a:bodyPr/>
                  <a:lstStyle/>
                  <a:p>
                    <a:pPr>
                      <a:defRPr/>
                    </a:pPr>
                    <a:endParaRPr lang="en-US">
                      <a:cs typeface="+mn-cs"/>
                    </a:endParaRPr>
                  </a:p>
                </p:txBody>
              </p:sp>
              <p:sp>
                <p:nvSpPr>
                  <p:cNvPr id="71" name="Freeform 300"/>
                  <p:cNvSpPr>
                    <a:spLocks/>
                  </p:cNvSpPr>
                  <p:nvPr/>
                </p:nvSpPr>
                <p:spPr bwMode="auto">
                  <a:xfrm>
                    <a:off x="2632" y="3432"/>
                    <a:ext cx="115" cy="18"/>
                  </a:xfrm>
                  <a:custGeom>
                    <a:avLst/>
                    <a:gdLst/>
                    <a:ahLst/>
                    <a:cxnLst>
                      <a:cxn ang="0">
                        <a:pos x="8" y="52"/>
                      </a:cxn>
                      <a:cxn ang="0">
                        <a:pos x="35" y="40"/>
                      </a:cxn>
                      <a:cxn ang="0">
                        <a:pos x="78" y="22"/>
                      </a:cxn>
                      <a:cxn ang="0">
                        <a:pos x="151" y="0"/>
                      </a:cxn>
                      <a:cxn ang="0">
                        <a:pos x="364" y="21"/>
                      </a:cxn>
                      <a:cxn ang="0">
                        <a:pos x="569" y="70"/>
                      </a:cxn>
                      <a:cxn ang="0">
                        <a:pos x="578" y="85"/>
                      </a:cxn>
                      <a:cxn ang="0">
                        <a:pos x="563" y="94"/>
                      </a:cxn>
                      <a:cxn ang="0">
                        <a:pos x="466" y="71"/>
                      </a:cxn>
                      <a:cxn ang="0">
                        <a:pos x="311" y="44"/>
                      </a:cxn>
                      <a:cxn ang="0">
                        <a:pos x="154" y="40"/>
                      </a:cxn>
                      <a:cxn ang="0">
                        <a:pos x="85" y="57"/>
                      </a:cxn>
                      <a:cxn ang="0">
                        <a:pos x="17" y="75"/>
                      </a:cxn>
                      <a:cxn ang="0">
                        <a:pos x="0" y="68"/>
                      </a:cxn>
                      <a:cxn ang="0">
                        <a:pos x="8" y="52"/>
                      </a:cxn>
                      <a:cxn ang="0">
                        <a:pos x="8" y="52"/>
                      </a:cxn>
                    </a:cxnLst>
                    <a:rect l="0" t="0" r="r" b="b"/>
                    <a:pathLst>
                      <a:path w="578" h="94">
                        <a:moveTo>
                          <a:pt x="8" y="52"/>
                        </a:moveTo>
                        <a:lnTo>
                          <a:pt x="35" y="40"/>
                        </a:lnTo>
                        <a:lnTo>
                          <a:pt x="78" y="22"/>
                        </a:lnTo>
                        <a:lnTo>
                          <a:pt x="151" y="0"/>
                        </a:lnTo>
                        <a:lnTo>
                          <a:pt x="364" y="21"/>
                        </a:lnTo>
                        <a:lnTo>
                          <a:pt x="569" y="70"/>
                        </a:lnTo>
                        <a:lnTo>
                          <a:pt x="578" y="85"/>
                        </a:lnTo>
                        <a:lnTo>
                          <a:pt x="563" y="94"/>
                        </a:lnTo>
                        <a:lnTo>
                          <a:pt x="466" y="71"/>
                        </a:lnTo>
                        <a:lnTo>
                          <a:pt x="311" y="44"/>
                        </a:lnTo>
                        <a:lnTo>
                          <a:pt x="154" y="40"/>
                        </a:lnTo>
                        <a:lnTo>
                          <a:pt x="85" y="57"/>
                        </a:lnTo>
                        <a:lnTo>
                          <a:pt x="17" y="75"/>
                        </a:lnTo>
                        <a:lnTo>
                          <a:pt x="0" y="68"/>
                        </a:lnTo>
                        <a:lnTo>
                          <a:pt x="8" y="52"/>
                        </a:lnTo>
                        <a:lnTo>
                          <a:pt x="8" y="52"/>
                        </a:lnTo>
                        <a:close/>
                      </a:path>
                    </a:pathLst>
                  </a:custGeom>
                  <a:solidFill>
                    <a:srgbClr val="000000"/>
                  </a:solidFill>
                  <a:ln w="9525">
                    <a:noFill/>
                    <a:round/>
                    <a:headEnd/>
                    <a:tailEnd/>
                  </a:ln>
                </p:spPr>
                <p:txBody>
                  <a:bodyPr/>
                  <a:lstStyle/>
                  <a:p>
                    <a:pPr>
                      <a:defRPr/>
                    </a:pPr>
                    <a:endParaRPr lang="en-US">
                      <a:cs typeface="+mn-cs"/>
                    </a:endParaRPr>
                  </a:p>
                </p:txBody>
              </p:sp>
              <p:sp>
                <p:nvSpPr>
                  <p:cNvPr id="72" name="Freeform 301"/>
                  <p:cNvSpPr>
                    <a:spLocks/>
                  </p:cNvSpPr>
                  <p:nvPr/>
                </p:nvSpPr>
                <p:spPr bwMode="auto">
                  <a:xfrm>
                    <a:off x="2616" y="3428"/>
                    <a:ext cx="197" cy="57"/>
                  </a:xfrm>
                  <a:custGeom>
                    <a:avLst/>
                    <a:gdLst/>
                    <a:ahLst/>
                    <a:cxnLst>
                      <a:cxn ang="0">
                        <a:pos x="13" y="254"/>
                      </a:cxn>
                      <a:cxn ang="0">
                        <a:pos x="298" y="246"/>
                      </a:cxn>
                      <a:cxn ang="0">
                        <a:pos x="580" y="201"/>
                      </a:cxn>
                      <a:cxn ang="0">
                        <a:pos x="685" y="164"/>
                      </a:cxn>
                      <a:cxn ang="0">
                        <a:pos x="780" y="115"/>
                      </a:cxn>
                      <a:cxn ang="0">
                        <a:pos x="826" y="88"/>
                      </a:cxn>
                      <a:cxn ang="0">
                        <a:pos x="871" y="60"/>
                      </a:cxn>
                      <a:cxn ang="0">
                        <a:pos x="917" y="31"/>
                      </a:cxn>
                      <a:cxn ang="0">
                        <a:pos x="966" y="3"/>
                      </a:cxn>
                      <a:cxn ang="0">
                        <a:pos x="987" y="0"/>
                      </a:cxn>
                      <a:cxn ang="0">
                        <a:pos x="982" y="20"/>
                      </a:cxn>
                      <a:cxn ang="0">
                        <a:pos x="965" y="47"/>
                      </a:cxn>
                      <a:cxn ang="0">
                        <a:pos x="948" y="68"/>
                      </a:cxn>
                      <a:cxn ang="0">
                        <a:pos x="924" y="89"/>
                      </a:cxn>
                      <a:cxn ang="0">
                        <a:pos x="896" y="110"/>
                      </a:cxn>
                      <a:cxn ang="0">
                        <a:pos x="833" y="145"/>
                      </a:cxn>
                      <a:cxn ang="0">
                        <a:pos x="760" y="178"/>
                      </a:cxn>
                      <a:cxn ang="0">
                        <a:pos x="684" y="206"/>
                      </a:cxn>
                      <a:cxn ang="0">
                        <a:pos x="604" y="229"/>
                      </a:cxn>
                      <a:cxn ang="0">
                        <a:pos x="527" y="247"/>
                      </a:cxn>
                      <a:cxn ang="0">
                        <a:pos x="388" y="271"/>
                      </a:cxn>
                      <a:cxn ang="0">
                        <a:pos x="200" y="282"/>
                      </a:cxn>
                      <a:cxn ang="0">
                        <a:pos x="13" y="278"/>
                      </a:cxn>
                      <a:cxn ang="0">
                        <a:pos x="0" y="267"/>
                      </a:cxn>
                      <a:cxn ang="0">
                        <a:pos x="13" y="254"/>
                      </a:cxn>
                      <a:cxn ang="0">
                        <a:pos x="13" y="254"/>
                      </a:cxn>
                    </a:cxnLst>
                    <a:rect l="0" t="0" r="r" b="b"/>
                    <a:pathLst>
                      <a:path w="987" h="282">
                        <a:moveTo>
                          <a:pt x="13" y="254"/>
                        </a:moveTo>
                        <a:lnTo>
                          <a:pt x="298" y="246"/>
                        </a:lnTo>
                        <a:lnTo>
                          <a:pt x="580" y="201"/>
                        </a:lnTo>
                        <a:lnTo>
                          <a:pt x="685" y="164"/>
                        </a:lnTo>
                        <a:lnTo>
                          <a:pt x="780" y="115"/>
                        </a:lnTo>
                        <a:lnTo>
                          <a:pt x="826" y="88"/>
                        </a:lnTo>
                        <a:lnTo>
                          <a:pt x="871" y="60"/>
                        </a:lnTo>
                        <a:lnTo>
                          <a:pt x="917" y="31"/>
                        </a:lnTo>
                        <a:lnTo>
                          <a:pt x="966" y="3"/>
                        </a:lnTo>
                        <a:lnTo>
                          <a:pt x="987" y="0"/>
                        </a:lnTo>
                        <a:lnTo>
                          <a:pt x="982" y="20"/>
                        </a:lnTo>
                        <a:lnTo>
                          <a:pt x="965" y="47"/>
                        </a:lnTo>
                        <a:lnTo>
                          <a:pt x="948" y="68"/>
                        </a:lnTo>
                        <a:lnTo>
                          <a:pt x="924" y="89"/>
                        </a:lnTo>
                        <a:lnTo>
                          <a:pt x="896" y="110"/>
                        </a:lnTo>
                        <a:lnTo>
                          <a:pt x="833" y="145"/>
                        </a:lnTo>
                        <a:lnTo>
                          <a:pt x="760" y="178"/>
                        </a:lnTo>
                        <a:lnTo>
                          <a:pt x="684" y="206"/>
                        </a:lnTo>
                        <a:lnTo>
                          <a:pt x="604" y="229"/>
                        </a:lnTo>
                        <a:lnTo>
                          <a:pt x="527" y="247"/>
                        </a:lnTo>
                        <a:lnTo>
                          <a:pt x="388" y="271"/>
                        </a:lnTo>
                        <a:lnTo>
                          <a:pt x="200" y="282"/>
                        </a:lnTo>
                        <a:lnTo>
                          <a:pt x="13" y="278"/>
                        </a:lnTo>
                        <a:lnTo>
                          <a:pt x="0" y="267"/>
                        </a:lnTo>
                        <a:lnTo>
                          <a:pt x="13" y="254"/>
                        </a:lnTo>
                        <a:lnTo>
                          <a:pt x="13" y="254"/>
                        </a:lnTo>
                        <a:close/>
                      </a:path>
                    </a:pathLst>
                  </a:custGeom>
                  <a:solidFill>
                    <a:srgbClr val="000000"/>
                  </a:solidFill>
                  <a:ln w="9525">
                    <a:noFill/>
                    <a:round/>
                    <a:headEnd/>
                    <a:tailEnd/>
                  </a:ln>
                </p:spPr>
                <p:txBody>
                  <a:bodyPr/>
                  <a:lstStyle/>
                  <a:p>
                    <a:pPr>
                      <a:defRPr/>
                    </a:pPr>
                    <a:endParaRPr lang="en-US">
                      <a:cs typeface="+mn-cs"/>
                    </a:endParaRPr>
                  </a:p>
                </p:txBody>
              </p:sp>
              <p:sp>
                <p:nvSpPr>
                  <p:cNvPr id="73" name="Freeform 302"/>
                  <p:cNvSpPr>
                    <a:spLocks/>
                  </p:cNvSpPr>
                  <p:nvPr/>
                </p:nvSpPr>
                <p:spPr bwMode="auto">
                  <a:xfrm>
                    <a:off x="2709" y="3416"/>
                    <a:ext cx="92" cy="25"/>
                  </a:xfrm>
                  <a:custGeom>
                    <a:avLst/>
                    <a:gdLst/>
                    <a:ahLst/>
                    <a:cxnLst>
                      <a:cxn ang="0">
                        <a:pos x="0" y="120"/>
                      </a:cxn>
                      <a:cxn ang="0">
                        <a:pos x="34" y="99"/>
                      </a:cxn>
                      <a:cxn ang="0">
                        <a:pos x="69" y="80"/>
                      </a:cxn>
                      <a:cxn ang="0">
                        <a:pos x="143" y="45"/>
                      </a:cxn>
                      <a:cxn ang="0">
                        <a:pos x="220" y="17"/>
                      </a:cxn>
                      <a:cxn ang="0">
                        <a:pos x="296" y="0"/>
                      </a:cxn>
                      <a:cxn ang="0">
                        <a:pos x="452" y="16"/>
                      </a:cxn>
                      <a:cxn ang="0">
                        <a:pos x="460" y="31"/>
                      </a:cxn>
                      <a:cxn ang="0">
                        <a:pos x="445" y="39"/>
                      </a:cxn>
                      <a:cxn ang="0">
                        <a:pos x="286" y="34"/>
                      </a:cxn>
                      <a:cxn ang="0">
                        <a:pos x="132" y="83"/>
                      </a:cxn>
                      <a:cxn ang="0">
                        <a:pos x="81" y="106"/>
                      </a:cxn>
                      <a:cxn ang="0">
                        <a:pos x="31" y="128"/>
                      </a:cxn>
                      <a:cxn ang="0">
                        <a:pos x="0" y="120"/>
                      </a:cxn>
                      <a:cxn ang="0">
                        <a:pos x="0" y="120"/>
                      </a:cxn>
                    </a:cxnLst>
                    <a:rect l="0" t="0" r="r" b="b"/>
                    <a:pathLst>
                      <a:path w="460" h="128">
                        <a:moveTo>
                          <a:pt x="0" y="120"/>
                        </a:moveTo>
                        <a:lnTo>
                          <a:pt x="34" y="99"/>
                        </a:lnTo>
                        <a:lnTo>
                          <a:pt x="69" y="80"/>
                        </a:lnTo>
                        <a:lnTo>
                          <a:pt x="143" y="45"/>
                        </a:lnTo>
                        <a:lnTo>
                          <a:pt x="220" y="17"/>
                        </a:lnTo>
                        <a:lnTo>
                          <a:pt x="296" y="0"/>
                        </a:lnTo>
                        <a:lnTo>
                          <a:pt x="452" y="16"/>
                        </a:lnTo>
                        <a:lnTo>
                          <a:pt x="460" y="31"/>
                        </a:lnTo>
                        <a:lnTo>
                          <a:pt x="445" y="39"/>
                        </a:lnTo>
                        <a:lnTo>
                          <a:pt x="286" y="34"/>
                        </a:lnTo>
                        <a:lnTo>
                          <a:pt x="132" y="83"/>
                        </a:lnTo>
                        <a:lnTo>
                          <a:pt x="81" y="106"/>
                        </a:lnTo>
                        <a:lnTo>
                          <a:pt x="31" y="128"/>
                        </a:lnTo>
                        <a:lnTo>
                          <a:pt x="0" y="120"/>
                        </a:lnTo>
                        <a:lnTo>
                          <a:pt x="0" y="120"/>
                        </a:lnTo>
                        <a:close/>
                      </a:path>
                    </a:pathLst>
                  </a:custGeom>
                  <a:solidFill>
                    <a:srgbClr val="000000"/>
                  </a:solidFill>
                  <a:ln w="9525">
                    <a:noFill/>
                    <a:round/>
                    <a:headEnd/>
                    <a:tailEnd/>
                  </a:ln>
                </p:spPr>
                <p:txBody>
                  <a:bodyPr/>
                  <a:lstStyle/>
                  <a:p>
                    <a:pPr>
                      <a:defRPr/>
                    </a:pPr>
                    <a:endParaRPr lang="en-US">
                      <a:cs typeface="+mn-cs"/>
                    </a:endParaRPr>
                  </a:p>
                </p:txBody>
              </p:sp>
              <p:sp>
                <p:nvSpPr>
                  <p:cNvPr id="74" name="Freeform 303"/>
                  <p:cNvSpPr>
                    <a:spLocks/>
                  </p:cNvSpPr>
                  <p:nvPr/>
                </p:nvSpPr>
                <p:spPr bwMode="auto">
                  <a:xfrm>
                    <a:off x="2780" y="3420"/>
                    <a:ext cx="27" cy="14"/>
                  </a:xfrm>
                  <a:custGeom>
                    <a:avLst/>
                    <a:gdLst/>
                    <a:ahLst/>
                    <a:cxnLst>
                      <a:cxn ang="0">
                        <a:pos x="7" y="28"/>
                      </a:cxn>
                      <a:cxn ang="0">
                        <a:pos x="24" y="12"/>
                      </a:cxn>
                      <a:cxn ang="0">
                        <a:pos x="41" y="0"/>
                      </a:cxn>
                      <a:cxn ang="0">
                        <a:pos x="127" y="1"/>
                      </a:cxn>
                      <a:cxn ang="0">
                        <a:pos x="139" y="12"/>
                      </a:cxn>
                      <a:cxn ang="0">
                        <a:pos x="127" y="25"/>
                      </a:cxn>
                      <a:cxn ang="0">
                        <a:pos x="80" y="42"/>
                      </a:cxn>
                      <a:cxn ang="0">
                        <a:pos x="32" y="67"/>
                      </a:cxn>
                      <a:cxn ang="0">
                        <a:pos x="0" y="61"/>
                      </a:cxn>
                      <a:cxn ang="0">
                        <a:pos x="7" y="28"/>
                      </a:cxn>
                      <a:cxn ang="0">
                        <a:pos x="7" y="28"/>
                      </a:cxn>
                    </a:cxnLst>
                    <a:rect l="0" t="0" r="r" b="b"/>
                    <a:pathLst>
                      <a:path w="139" h="67">
                        <a:moveTo>
                          <a:pt x="7" y="28"/>
                        </a:moveTo>
                        <a:lnTo>
                          <a:pt x="24" y="12"/>
                        </a:lnTo>
                        <a:lnTo>
                          <a:pt x="41" y="0"/>
                        </a:lnTo>
                        <a:lnTo>
                          <a:pt x="127" y="1"/>
                        </a:lnTo>
                        <a:lnTo>
                          <a:pt x="139" y="12"/>
                        </a:lnTo>
                        <a:lnTo>
                          <a:pt x="127" y="25"/>
                        </a:lnTo>
                        <a:lnTo>
                          <a:pt x="80" y="42"/>
                        </a:lnTo>
                        <a:lnTo>
                          <a:pt x="32" y="67"/>
                        </a:lnTo>
                        <a:lnTo>
                          <a:pt x="0" y="61"/>
                        </a:lnTo>
                        <a:lnTo>
                          <a:pt x="7" y="28"/>
                        </a:lnTo>
                        <a:lnTo>
                          <a:pt x="7" y="28"/>
                        </a:lnTo>
                        <a:close/>
                      </a:path>
                    </a:pathLst>
                  </a:custGeom>
                  <a:solidFill>
                    <a:srgbClr val="000000"/>
                  </a:solidFill>
                  <a:ln w="9525">
                    <a:noFill/>
                    <a:round/>
                    <a:headEnd/>
                    <a:tailEnd/>
                  </a:ln>
                </p:spPr>
                <p:txBody>
                  <a:bodyPr/>
                  <a:lstStyle/>
                  <a:p>
                    <a:pPr>
                      <a:defRPr/>
                    </a:pPr>
                    <a:endParaRPr lang="en-US">
                      <a:cs typeface="+mn-cs"/>
                    </a:endParaRPr>
                  </a:p>
                </p:txBody>
              </p:sp>
              <p:sp>
                <p:nvSpPr>
                  <p:cNvPr id="75" name="Freeform 304"/>
                  <p:cNvSpPr>
                    <a:spLocks/>
                  </p:cNvSpPr>
                  <p:nvPr/>
                </p:nvSpPr>
                <p:spPr bwMode="auto">
                  <a:xfrm>
                    <a:off x="2776" y="3452"/>
                    <a:ext cx="23" cy="9"/>
                  </a:xfrm>
                  <a:custGeom>
                    <a:avLst/>
                    <a:gdLst/>
                    <a:ahLst/>
                    <a:cxnLst>
                      <a:cxn ang="0">
                        <a:pos x="17" y="0"/>
                      </a:cxn>
                      <a:cxn ang="0">
                        <a:pos x="62" y="15"/>
                      </a:cxn>
                      <a:cxn ang="0">
                        <a:pos x="109" y="24"/>
                      </a:cxn>
                      <a:cxn ang="0">
                        <a:pos x="118" y="38"/>
                      </a:cxn>
                      <a:cxn ang="0">
                        <a:pos x="104" y="47"/>
                      </a:cxn>
                      <a:cxn ang="0">
                        <a:pos x="6" y="22"/>
                      </a:cxn>
                      <a:cxn ang="0">
                        <a:pos x="0" y="5"/>
                      </a:cxn>
                      <a:cxn ang="0">
                        <a:pos x="17" y="0"/>
                      </a:cxn>
                      <a:cxn ang="0">
                        <a:pos x="17" y="0"/>
                      </a:cxn>
                    </a:cxnLst>
                    <a:rect l="0" t="0" r="r" b="b"/>
                    <a:pathLst>
                      <a:path w="118" h="47">
                        <a:moveTo>
                          <a:pt x="17" y="0"/>
                        </a:moveTo>
                        <a:lnTo>
                          <a:pt x="62" y="15"/>
                        </a:lnTo>
                        <a:lnTo>
                          <a:pt x="109" y="24"/>
                        </a:lnTo>
                        <a:lnTo>
                          <a:pt x="118" y="38"/>
                        </a:lnTo>
                        <a:lnTo>
                          <a:pt x="104" y="47"/>
                        </a:lnTo>
                        <a:lnTo>
                          <a:pt x="6" y="22"/>
                        </a:lnTo>
                        <a:lnTo>
                          <a:pt x="0" y="5"/>
                        </a:lnTo>
                        <a:lnTo>
                          <a:pt x="17" y="0"/>
                        </a:lnTo>
                        <a:lnTo>
                          <a:pt x="17" y="0"/>
                        </a:lnTo>
                        <a:close/>
                      </a:path>
                    </a:pathLst>
                  </a:custGeom>
                  <a:solidFill>
                    <a:srgbClr val="000000"/>
                  </a:solidFill>
                  <a:ln w="9525">
                    <a:noFill/>
                    <a:round/>
                    <a:headEnd/>
                    <a:tailEnd/>
                  </a:ln>
                </p:spPr>
                <p:txBody>
                  <a:bodyPr/>
                  <a:lstStyle/>
                  <a:p>
                    <a:pPr>
                      <a:defRPr/>
                    </a:pPr>
                    <a:endParaRPr lang="en-US">
                      <a:cs typeface="+mn-cs"/>
                    </a:endParaRPr>
                  </a:p>
                </p:txBody>
              </p:sp>
              <p:sp>
                <p:nvSpPr>
                  <p:cNvPr id="76" name="Freeform 305"/>
                  <p:cNvSpPr>
                    <a:spLocks/>
                  </p:cNvSpPr>
                  <p:nvPr/>
                </p:nvSpPr>
                <p:spPr bwMode="auto">
                  <a:xfrm>
                    <a:off x="2743" y="3465"/>
                    <a:ext cx="49" cy="8"/>
                  </a:xfrm>
                  <a:custGeom>
                    <a:avLst/>
                    <a:gdLst/>
                    <a:ahLst/>
                    <a:cxnLst>
                      <a:cxn ang="0">
                        <a:pos x="13" y="9"/>
                      </a:cxn>
                      <a:cxn ang="0">
                        <a:pos x="115" y="2"/>
                      </a:cxn>
                      <a:cxn ang="0">
                        <a:pos x="229" y="0"/>
                      </a:cxn>
                      <a:cxn ang="0">
                        <a:pos x="243" y="10"/>
                      </a:cxn>
                      <a:cxn ang="0">
                        <a:pos x="234" y="24"/>
                      </a:cxn>
                      <a:cxn ang="0">
                        <a:pos x="115" y="44"/>
                      </a:cxn>
                      <a:cxn ang="0">
                        <a:pos x="13" y="33"/>
                      </a:cxn>
                      <a:cxn ang="0">
                        <a:pos x="0" y="20"/>
                      </a:cxn>
                      <a:cxn ang="0">
                        <a:pos x="13" y="9"/>
                      </a:cxn>
                      <a:cxn ang="0">
                        <a:pos x="13" y="9"/>
                      </a:cxn>
                    </a:cxnLst>
                    <a:rect l="0" t="0" r="r" b="b"/>
                    <a:pathLst>
                      <a:path w="243" h="44">
                        <a:moveTo>
                          <a:pt x="13" y="9"/>
                        </a:moveTo>
                        <a:lnTo>
                          <a:pt x="115" y="2"/>
                        </a:lnTo>
                        <a:lnTo>
                          <a:pt x="229" y="0"/>
                        </a:lnTo>
                        <a:lnTo>
                          <a:pt x="243" y="10"/>
                        </a:lnTo>
                        <a:lnTo>
                          <a:pt x="234" y="24"/>
                        </a:lnTo>
                        <a:lnTo>
                          <a:pt x="115" y="44"/>
                        </a:lnTo>
                        <a:lnTo>
                          <a:pt x="13" y="33"/>
                        </a:lnTo>
                        <a:lnTo>
                          <a:pt x="0" y="20"/>
                        </a:lnTo>
                        <a:lnTo>
                          <a:pt x="13" y="9"/>
                        </a:lnTo>
                        <a:lnTo>
                          <a:pt x="13" y="9"/>
                        </a:lnTo>
                        <a:close/>
                      </a:path>
                    </a:pathLst>
                  </a:custGeom>
                  <a:solidFill>
                    <a:srgbClr val="000000"/>
                  </a:solidFill>
                  <a:ln w="9525">
                    <a:noFill/>
                    <a:round/>
                    <a:headEnd/>
                    <a:tailEnd/>
                  </a:ln>
                </p:spPr>
                <p:txBody>
                  <a:bodyPr/>
                  <a:lstStyle/>
                  <a:p>
                    <a:pPr>
                      <a:defRPr/>
                    </a:pPr>
                    <a:endParaRPr lang="en-US">
                      <a:cs typeface="+mn-cs"/>
                    </a:endParaRPr>
                  </a:p>
                </p:txBody>
              </p:sp>
              <p:sp>
                <p:nvSpPr>
                  <p:cNvPr id="77" name="Freeform 306"/>
                  <p:cNvSpPr>
                    <a:spLocks/>
                  </p:cNvSpPr>
                  <p:nvPr/>
                </p:nvSpPr>
                <p:spPr bwMode="auto">
                  <a:xfrm>
                    <a:off x="2633" y="3443"/>
                    <a:ext cx="69" cy="15"/>
                  </a:xfrm>
                  <a:custGeom>
                    <a:avLst/>
                    <a:gdLst/>
                    <a:ahLst/>
                    <a:cxnLst>
                      <a:cxn ang="0">
                        <a:pos x="15" y="0"/>
                      </a:cxn>
                      <a:cxn ang="0">
                        <a:pos x="87" y="14"/>
                      </a:cxn>
                      <a:cxn ang="0">
                        <a:pos x="213" y="26"/>
                      </a:cxn>
                      <a:cxn ang="0">
                        <a:pos x="335" y="51"/>
                      </a:cxn>
                      <a:cxn ang="0">
                        <a:pos x="347" y="64"/>
                      </a:cxn>
                      <a:cxn ang="0">
                        <a:pos x="333" y="75"/>
                      </a:cxn>
                      <a:cxn ang="0">
                        <a:pos x="169" y="61"/>
                      </a:cxn>
                      <a:cxn ang="0">
                        <a:pos x="8" y="23"/>
                      </a:cxn>
                      <a:cxn ang="0">
                        <a:pos x="0" y="8"/>
                      </a:cxn>
                      <a:cxn ang="0">
                        <a:pos x="15" y="0"/>
                      </a:cxn>
                      <a:cxn ang="0">
                        <a:pos x="15" y="0"/>
                      </a:cxn>
                    </a:cxnLst>
                    <a:rect l="0" t="0" r="r" b="b"/>
                    <a:pathLst>
                      <a:path w="347" h="75">
                        <a:moveTo>
                          <a:pt x="15" y="0"/>
                        </a:moveTo>
                        <a:lnTo>
                          <a:pt x="87" y="14"/>
                        </a:lnTo>
                        <a:lnTo>
                          <a:pt x="213" y="26"/>
                        </a:lnTo>
                        <a:lnTo>
                          <a:pt x="335" y="51"/>
                        </a:lnTo>
                        <a:lnTo>
                          <a:pt x="347" y="64"/>
                        </a:lnTo>
                        <a:lnTo>
                          <a:pt x="333" y="75"/>
                        </a:lnTo>
                        <a:lnTo>
                          <a:pt x="169" y="61"/>
                        </a:lnTo>
                        <a:lnTo>
                          <a:pt x="8" y="23"/>
                        </a:lnTo>
                        <a:lnTo>
                          <a:pt x="0" y="8"/>
                        </a:lnTo>
                        <a:lnTo>
                          <a:pt x="15" y="0"/>
                        </a:lnTo>
                        <a:lnTo>
                          <a:pt x="15" y="0"/>
                        </a:lnTo>
                        <a:close/>
                      </a:path>
                    </a:pathLst>
                  </a:custGeom>
                  <a:solidFill>
                    <a:srgbClr val="000000"/>
                  </a:solidFill>
                  <a:ln w="9525">
                    <a:noFill/>
                    <a:round/>
                    <a:headEnd/>
                    <a:tailEnd/>
                  </a:ln>
                </p:spPr>
                <p:txBody>
                  <a:bodyPr/>
                  <a:lstStyle/>
                  <a:p>
                    <a:pPr>
                      <a:defRPr/>
                    </a:pPr>
                    <a:endParaRPr lang="en-US">
                      <a:cs typeface="+mn-cs"/>
                    </a:endParaRPr>
                  </a:p>
                </p:txBody>
              </p:sp>
              <p:sp>
                <p:nvSpPr>
                  <p:cNvPr id="78" name="Freeform 307"/>
                  <p:cNvSpPr>
                    <a:spLocks/>
                  </p:cNvSpPr>
                  <p:nvPr/>
                </p:nvSpPr>
                <p:spPr bwMode="auto">
                  <a:xfrm>
                    <a:off x="2636" y="3452"/>
                    <a:ext cx="57" cy="16"/>
                  </a:xfrm>
                  <a:custGeom>
                    <a:avLst/>
                    <a:gdLst/>
                    <a:ahLst/>
                    <a:cxnLst>
                      <a:cxn ang="0">
                        <a:pos x="275" y="24"/>
                      </a:cxn>
                      <a:cxn ang="0">
                        <a:pos x="216" y="49"/>
                      </a:cxn>
                      <a:cxn ang="0">
                        <a:pos x="154" y="65"/>
                      </a:cxn>
                      <a:cxn ang="0">
                        <a:pos x="14" y="82"/>
                      </a:cxn>
                      <a:cxn ang="0">
                        <a:pos x="0" y="71"/>
                      </a:cxn>
                      <a:cxn ang="0">
                        <a:pos x="9" y="57"/>
                      </a:cxn>
                      <a:cxn ang="0">
                        <a:pos x="148" y="33"/>
                      </a:cxn>
                      <a:cxn ang="0">
                        <a:pos x="267" y="0"/>
                      </a:cxn>
                      <a:cxn ang="0">
                        <a:pos x="284" y="8"/>
                      </a:cxn>
                      <a:cxn ang="0">
                        <a:pos x="275" y="24"/>
                      </a:cxn>
                      <a:cxn ang="0">
                        <a:pos x="275" y="24"/>
                      </a:cxn>
                    </a:cxnLst>
                    <a:rect l="0" t="0" r="r" b="b"/>
                    <a:pathLst>
                      <a:path w="284" h="82">
                        <a:moveTo>
                          <a:pt x="275" y="24"/>
                        </a:moveTo>
                        <a:lnTo>
                          <a:pt x="216" y="49"/>
                        </a:lnTo>
                        <a:lnTo>
                          <a:pt x="154" y="65"/>
                        </a:lnTo>
                        <a:lnTo>
                          <a:pt x="14" y="82"/>
                        </a:lnTo>
                        <a:lnTo>
                          <a:pt x="0" y="71"/>
                        </a:lnTo>
                        <a:lnTo>
                          <a:pt x="9" y="57"/>
                        </a:lnTo>
                        <a:lnTo>
                          <a:pt x="148" y="33"/>
                        </a:lnTo>
                        <a:lnTo>
                          <a:pt x="267" y="0"/>
                        </a:lnTo>
                        <a:lnTo>
                          <a:pt x="284" y="8"/>
                        </a:lnTo>
                        <a:lnTo>
                          <a:pt x="275" y="24"/>
                        </a:lnTo>
                        <a:lnTo>
                          <a:pt x="275" y="24"/>
                        </a:lnTo>
                        <a:close/>
                      </a:path>
                    </a:pathLst>
                  </a:custGeom>
                  <a:solidFill>
                    <a:srgbClr val="000000"/>
                  </a:solidFill>
                  <a:ln w="9525">
                    <a:noFill/>
                    <a:round/>
                    <a:headEnd/>
                    <a:tailEnd/>
                  </a:ln>
                </p:spPr>
                <p:txBody>
                  <a:bodyPr/>
                  <a:lstStyle/>
                  <a:p>
                    <a:pPr>
                      <a:defRPr/>
                    </a:pPr>
                    <a:endParaRPr lang="en-US">
                      <a:cs typeface="+mn-cs"/>
                    </a:endParaRPr>
                  </a:p>
                </p:txBody>
              </p:sp>
              <p:sp>
                <p:nvSpPr>
                  <p:cNvPr id="79" name="Freeform 308"/>
                  <p:cNvSpPr>
                    <a:spLocks/>
                  </p:cNvSpPr>
                  <p:nvPr/>
                </p:nvSpPr>
                <p:spPr bwMode="auto">
                  <a:xfrm>
                    <a:off x="2605" y="3453"/>
                    <a:ext cx="28" cy="17"/>
                  </a:xfrm>
                  <a:custGeom>
                    <a:avLst/>
                    <a:gdLst/>
                    <a:ahLst/>
                    <a:cxnLst>
                      <a:cxn ang="0">
                        <a:pos x="124" y="76"/>
                      </a:cxn>
                      <a:cxn ang="0">
                        <a:pos x="102" y="54"/>
                      </a:cxn>
                      <a:cxn ang="0">
                        <a:pos x="74" y="40"/>
                      </a:cxn>
                      <a:cxn ang="0">
                        <a:pos x="34" y="40"/>
                      </a:cxn>
                      <a:cxn ang="0">
                        <a:pos x="30" y="70"/>
                      </a:cxn>
                      <a:cxn ang="0">
                        <a:pos x="14" y="83"/>
                      </a:cxn>
                      <a:cxn ang="0">
                        <a:pos x="0" y="65"/>
                      </a:cxn>
                      <a:cxn ang="0">
                        <a:pos x="15" y="9"/>
                      </a:cxn>
                      <a:cxn ang="0">
                        <a:pos x="72" y="0"/>
                      </a:cxn>
                      <a:cxn ang="0">
                        <a:pos x="114" y="20"/>
                      </a:cxn>
                      <a:cxn ang="0">
                        <a:pos x="142" y="60"/>
                      </a:cxn>
                      <a:cxn ang="0">
                        <a:pos x="141" y="77"/>
                      </a:cxn>
                      <a:cxn ang="0">
                        <a:pos x="124" y="76"/>
                      </a:cxn>
                      <a:cxn ang="0">
                        <a:pos x="124" y="76"/>
                      </a:cxn>
                    </a:cxnLst>
                    <a:rect l="0" t="0" r="r" b="b"/>
                    <a:pathLst>
                      <a:path w="142" h="83">
                        <a:moveTo>
                          <a:pt x="124" y="76"/>
                        </a:moveTo>
                        <a:lnTo>
                          <a:pt x="102" y="54"/>
                        </a:lnTo>
                        <a:lnTo>
                          <a:pt x="74" y="40"/>
                        </a:lnTo>
                        <a:lnTo>
                          <a:pt x="34" y="40"/>
                        </a:lnTo>
                        <a:lnTo>
                          <a:pt x="30" y="70"/>
                        </a:lnTo>
                        <a:lnTo>
                          <a:pt x="14" y="83"/>
                        </a:lnTo>
                        <a:lnTo>
                          <a:pt x="0" y="65"/>
                        </a:lnTo>
                        <a:lnTo>
                          <a:pt x="15" y="9"/>
                        </a:lnTo>
                        <a:lnTo>
                          <a:pt x="72" y="0"/>
                        </a:lnTo>
                        <a:lnTo>
                          <a:pt x="114" y="20"/>
                        </a:lnTo>
                        <a:lnTo>
                          <a:pt x="142" y="60"/>
                        </a:lnTo>
                        <a:lnTo>
                          <a:pt x="141" y="77"/>
                        </a:lnTo>
                        <a:lnTo>
                          <a:pt x="124" y="76"/>
                        </a:lnTo>
                        <a:lnTo>
                          <a:pt x="124" y="76"/>
                        </a:lnTo>
                        <a:close/>
                      </a:path>
                    </a:pathLst>
                  </a:custGeom>
                  <a:solidFill>
                    <a:srgbClr val="000000"/>
                  </a:solidFill>
                  <a:ln w="9525">
                    <a:noFill/>
                    <a:round/>
                    <a:headEnd/>
                    <a:tailEnd/>
                  </a:ln>
                </p:spPr>
                <p:txBody>
                  <a:bodyPr/>
                  <a:lstStyle/>
                  <a:p>
                    <a:pPr>
                      <a:defRPr/>
                    </a:pPr>
                    <a:endParaRPr lang="en-US">
                      <a:cs typeface="+mn-cs"/>
                    </a:endParaRPr>
                  </a:p>
                </p:txBody>
              </p:sp>
              <p:sp>
                <p:nvSpPr>
                  <p:cNvPr id="80" name="Freeform 309"/>
                  <p:cNvSpPr>
                    <a:spLocks/>
                  </p:cNvSpPr>
                  <p:nvPr/>
                </p:nvSpPr>
                <p:spPr bwMode="auto">
                  <a:xfrm>
                    <a:off x="2600" y="3464"/>
                    <a:ext cx="25" cy="17"/>
                  </a:xfrm>
                  <a:custGeom>
                    <a:avLst/>
                    <a:gdLst/>
                    <a:ahLst/>
                    <a:cxnLst>
                      <a:cxn ang="0">
                        <a:pos x="39" y="44"/>
                      </a:cxn>
                      <a:cxn ang="0">
                        <a:pos x="69" y="60"/>
                      </a:cxn>
                      <a:cxn ang="0">
                        <a:pos x="81" y="73"/>
                      </a:cxn>
                      <a:cxn ang="0">
                        <a:pos x="67" y="85"/>
                      </a:cxn>
                      <a:cxn ang="0">
                        <a:pos x="0" y="52"/>
                      </a:cxn>
                      <a:cxn ang="0">
                        <a:pos x="4" y="26"/>
                      </a:cxn>
                      <a:cxn ang="0">
                        <a:pos x="38" y="11"/>
                      </a:cxn>
                      <a:cxn ang="0">
                        <a:pos x="110" y="0"/>
                      </a:cxn>
                      <a:cxn ang="0">
                        <a:pos x="125" y="8"/>
                      </a:cxn>
                      <a:cxn ang="0">
                        <a:pos x="115" y="23"/>
                      </a:cxn>
                      <a:cxn ang="0">
                        <a:pos x="39" y="44"/>
                      </a:cxn>
                      <a:cxn ang="0">
                        <a:pos x="39" y="44"/>
                      </a:cxn>
                    </a:cxnLst>
                    <a:rect l="0" t="0" r="r" b="b"/>
                    <a:pathLst>
                      <a:path w="125" h="85">
                        <a:moveTo>
                          <a:pt x="39" y="44"/>
                        </a:moveTo>
                        <a:lnTo>
                          <a:pt x="69" y="60"/>
                        </a:lnTo>
                        <a:lnTo>
                          <a:pt x="81" y="73"/>
                        </a:lnTo>
                        <a:lnTo>
                          <a:pt x="67" y="85"/>
                        </a:lnTo>
                        <a:lnTo>
                          <a:pt x="0" y="52"/>
                        </a:lnTo>
                        <a:lnTo>
                          <a:pt x="4" y="26"/>
                        </a:lnTo>
                        <a:lnTo>
                          <a:pt x="38" y="11"/>
                        </a:lnTo>
                        <a:lnTo>
                          <a:pt x="110" y="0"/>
                        </a:lnTo>
                        <a:lnTo>
                          <a:pt x="125" y="8"/>
                        </a:lnTo>
                        <a:lnTo>
                          <a:pt x="115" y="23"/>
                        </a:lnTo>
                        <a:lnTo>
                          <a:pt x="39" y="44"/>
                        </a:lnTo>
                        <a:lnTo>
                          <a:pt x="39" y="44"/>
                        </a:lnTo>
                        <a:close/>
                      </a:path>
                    </a:pathLst>
                  </a:custGeom>
                  <a:solidFill>
                    <a:srgbClr val="000000"/>
                  </a:solidFill>
                  <a:ln w="9525">
                    <a:noFill/>
                    <a:round/>
                    <a:headEnd/>
                    <a:tailEnd/>
                  </a:ln>
                </p:spPr>
                <p:txBody>
                  <a:bodyPr/>
                  <a:lstStyle/>
                  <a:p>
                    <a:pPr>
                      <a:defRPr/>
                    </a:pPr>
                    <a:endParaRPr lang="en-US">
                      <a:cs typeface="+mn-cs"/>
                    </a:endParaRPr>
                  </a:p>
                </p:txBody>
              </p:sp>
              <p:sp>
                <p:nvSpPr>
                  <p:cNvPr id="81" name="Freeform 310"/>
                  <p:cNvSpPr>
                    <a:spLocks/>
                  </p:cNvSpPr>
                  <p:nvPr/>
                </p:nvSpPr>
                <p:spPr bwMode="auto">
                  <a:xfrm>
                    <a:off x="2481" y="3509"/>
                    <a:ext cx="334" cy="22"/>
                  </a:xfrm>
                  <a:custGeom>
                    <a:avLst/>
                    <a:gdLst/>
                    <a:ahLst/>
                    <a:cxnLst>
                      <a:cxn ang="0">
                        <a:pos x="0" y="85"/>
                      </a:cxn>
                      <a:cxn ang="0">
                        <a:pos x="122" y="55"/>
                      </a:cxn>
                      <a:cxn ang="0">
                        <a:pos x="247" y="33"/>
                      </a:cxn>
                      <a:cxn ang="0">
                        <a:pos x="374" y="17"/>
                      </a:cxn>
                      <a:cxn ang="0">
                        <a:pos x="630" y="0"/>
                      </a:cxn>
                      <a:cxn ang="0">
                        <a:pos x="1648" y="11"/>
                      </a:cxn>
                      <a:cxn ang="0">
                        <a:pos x="1673" y="24"/>
                      </a:cxn>
                      <a:cxn ang="0">
                        <a:pos x="1666" y="36"/>
                      </a:cxn>
                      <a:cxn ang="0">
                        <a:pos x="597" y="41"/>
                      </a:cxn>
                      <a:cxn ang="0">
                        <a:pos x="299" y="77"/>
                      </a:cxn>
                      <a:cxn ang="0">
                        <a:pos x="152" y="99"/>
                      </a:cxn>
                      <a:cxn ang="0">
                        <a:pos x="0" y="109"/>
                      </a:cxn>
                      <a:cxn ang="0">
                        <a:pos x="0" y="85"/>
                      </a:cxn>
                      <a:cxn ang="0">
                        <a:pos x="0" y="85"/>
                      </a:cxn>
                    </a:cxnLst>
                    <a:rect l="0" t="0" r="r" b="b"/>
                    <a:pathLst>
                      <a:path w="1673" h="109">
                        <a:moveTo>
                          <a:pt x="0" y="85"/>
                        </a:moveTo>
                        <a:lnTo>
                          <a:pt x="122" y="55"/>
                        </a:lnTo>
                        <a:lnTo>
                          <a:pt x="247" y="33"/>
                        </a:lnTo>
                        <a:lnTo>
                          <a:pt x="374" y="17"/>
                        </a:lnTo>
                        <a:lnTo>
                          <a:pt x="630" y="0"/>
                        </a:lnTo>
                        <a:lnTo>
                          <a:pt x="1648" y="11"/>
                        </a:lnTo>
                        <a:lnTo>
                          <a:pt x="1673" y="24"/>
                        </a:lnTo>
                        <a:lnTo>
                          <a:pt x="1666" y="36"/>
                        </a:lnTo>
                        <a:lnTo>
                          <a:pt x="597" y="41"/>
                        </a:lnTo>
                        <a:lnTo>
                          <a:pt x="299" y="77"/>
                        </a:lnTo>
                        <a:lnTo>
                          <a:pt x="152" y="99"/>
                        </a:lnTo>
                        <a:lnTo>
                          <a:pt x="0" y="109"/>
                        </a:lnTo>
                        <a:lnTo>
                          <a:pt x="0" y="85"/>
                        </a:lnTo>
                        <a:lnTo>
                          <a:pt x="0" y="85"/>
                        </a:lnTo>
                        <a:close/>
                      </a:path>
                    </a:pathLst>
                  </a:custGeom>
                  <a:solidFill>
                    <a:srgbClr val="000000"/>
                  </a:solidFill>
                  <a:ln w="9525">
                    <a:noFill/>
                    <a:round/>
                    <a:headEnd/>
                    <a:tailEnd/>
                  </a:ln>
                </p:spPr>
                <p:txBody>
                  <a:bodyPr/>
                  <a:lstStyle/>
                  <a:p>
                    <a:pPr>
                      <a:defRPr/>
                    </a:pPr>
                    <a:endParaRPr lang="en-US">
                      <a:cs typeface="+mn-cs"/>
                    </a:endParaRPr>
                  </a:p>
                </p:txBody>
              </p:sp>
              <p:sp>
                <p:nvSpPr>
                  <p:cNvPr id="82" name="Freeform 311"/>
                  <p:cNvSpPr>
                    <a:spLocks/>
                  </p:cNvSpPr>
                  <p:nvPr/>
                </p:nvSpPr>
                <p:spPr bwMode="auto">
                  <a:xfrm>
                    <a:off x="2479" y="3523"/>
                    <a:ext cx="339" cy="29"/>
                  </a:xfrm>
                  <a:custGeom>
                    <a:avLst/>
                    <a:gdLst/>
                    <a:ahLst/>
                    <a:cxnLst>
                      <a:cxn ang="0">
                        <a:pos x="0" y="117"/>
                      </a:cxn>
                      <a:cxn ang="0">
                        <a:pos x="97" y="90"/>
                      </a:cxn>
                      <a:cxn ang="0">
                        <a:pos x="197" y="68"/>
                      </a:cxn>
                      <a:cxn ang="0">
                        <a:pos x="404" y="37"/>
                      </a:cxn>
                      <a:cxn ang="0">
                        <a:pos x="831" y="13"/>
                      </a:cxn>
                      <a:cxn ang="0">
                        <a:pos x="1667" y="0"/>
                      </a:cxn>
                      <a:cxn ang="0">
                        <a:pos x="1693" y="19"/>
                      </a:cxn>
                      <a:cxn ang="0">
                        <a:pos x="1693" y="40"/>
                      </a:cxn>
                      <a:cxn ang="0">
                        <a:pos x="861" y="52"/>
                      </a:cxn>
                      <a:cxn ang="0">
                        <a:pos x="426" y="83"/>
                      </a:cxn>
                      <a:cxn ang="0">
                        <a:pos x="39" y="146"/>
                      </a:cxn>
                      <a:cxn ang="0">
                        <a:pos x="7" y="134"/>
                      </a:cxn>
                      <a:cxn ang="0">
                        <a:pos x="0" y="117"/>
                      </a:cxn>
                      <a:cxn ang="0">
                        <a:pos x="0" y="117"/>
                      </a:cxn>
                    </a:cxnLst>
                    <a:rect l="0" t="0" r="r" b="b"/>
                    <a:pathLst>
                      <a:path w="1693" h="146">
                        <a:moveTo>
                          <a:pt x="0" y="117"/>
                        </a:moveTo>
                        <a:lnTo>
                          <a:pt x="97" y="90"/>
                        </a:lnTo>
                        <a:lnTo>
                          <a:pt x="197" y="68"/>
                        </a:lnTo>
                        <a:lnTo>
                          <a:pt x="404" y="37"/>
                        </a:lnTo>
                        <a:lnTo>
                          <a:pt x="831" y="13"/>
                        </a:lnTo>
                        <a:lnTo>
                          <a:pt x="1667" y="0"/>
                        </a:lnTo>
                        <a:lnTo>
                          <a:pt x="1693" y="19"/>
                        </a:lnTo>
                        <a:lnTo>
                          <a:pt x="1693" y="40"/>
                        </a:lnTo>
                        <a:lnTo>
                          <a:pt x="861" y="52"/>
                        </a:lnTo>
                        <a:lnTo>
                          <a:pt x="426" y="83"/>
                        </a:lnTo>
                        <a:lnTo>
                          <a:pt x="39" y="146"/>
                        </a:lnTo>
                        <a:lnTo>
                          <a:pt x="7" y="134"/>
                        </a:lnTo>
                        <a:lnTo>
                          <a:pt x="0" y="117"/>
                        </a:lnTo>
                        <a:lnTo>
                          <a:pt x="0" y="117"/>
                        </a:lnTo>
                        <a:close/>
                      </a:path>
                    </a:pathLst>
                  </a:custGeom>
                  <a:solidFill>
                    <a:srgbClr val="000000"/>
                  </a:solidFill>
                  <a:ln w="9525">
                    <a:noFill/>
                    <a:round/>
                    <a:headEnd/>
                    <a:tailEnd/>
                  </a:ln>
                </p:spPr>
                <p:txBody>
                  <a:bodyPr/>
                  <a:lstStyle/>
                  <a:p>
                    <a:pPr>
                      <a:defRPr/>
                    </a:pPr>
                    <a:endParaRPr lang="en-US">
                      <a:cs typeface="+mn-cs"/>
                    </a:endParaRPr>
                  </a:p>
                </p:txBody>
              </p:sp>
              <p:sp>
                <p:nvSpPr>
                  <p:cNvPr id="83" name="Freeform 312"/>
                  <p:cNvSpPr>
                    <a:spLocks/>
                  </p:cNvSpPr>
                  <p:nvPr/>
                </p:nvSpPr>
                <p:spPr bwMode="auto">
                  <a:xfrm>
                    <a:off x="2699" y="3574"/>
                    <a:ext cx="16" cy="69"/>
                  </a:xfrm>
                  <a:custGeom>
                    <a:avLst/>
                    <a:gdLst/>
                    <a:ahLst/>
                    <a:cxnLst>
                      <a:cxn ang="0">
                        <a:pos x="0" y="300"/>
                      </a:cxn>
                      <a:cxn ang="0">
                        <a:pos x="11" y="209"/>
                      </a:cxn>
                      <a:cxn ang="0">
                        <a:pos x="39" y="122"/>
                      </a:cxn>
                      <a:cxn ang="0">
                        <a:pos x="59" y="13"/>
                      </a:cxn>
                      <a:cxn ang="0">
                        <a:pos x="71" y="0"/>
                      </a:cxn>
                      <a:cxn ang="0">
                        <a:pos x="81" y="10"/>
                      </a:cxn>
                      <a:cxn ang="0">
                        <a:pos x="69" y="157"/>
                      </a:cxn>
                      <a:cxn ang="0">
                        <a:pos x="64" y="304"/>
                      </a:cxn>
                      <a:cxn ang="0">
                        <a:pos x="55" y="331"/>
                      </a:cxn>
                      <a:cxn ang="0">
                        <a:pos x="33" y="341"/>
                      </a:cxn>
                      <a:cxn ang="0">
                        <a:pos x="0" y="300"/>
                      </a:cxn>
                      <a:cxn ang="0">
                        <a:pos x="0" y="300"/>
                      </a:cxn>
                    </a:cxnLst>
                    <a:rect l="0" t="0" r="r" b="b"/>
                    <a:pathLst>
                      <a:path w="81" h="341">
                        <a:moveTo>
                          <a:pt x="0" y="300"/>
                        </a:moveTo>
                        <a:lnTo>
                          <a:pt x="11" y="209"/>
                        </a:lnTo>
                        <a:lnTo>
                          <a:pt x="39" y="122"/>
                        </a:lnTo>
                        <a:lnTo>
                          <a:pt x="59" y="13"/>
                        </a:lnTo>
                        <a:lnTo>
                          <a:pt x="71" y="0"/>
                        </a:lnTo>
                        <a:lnTo>
                          <a:pt x="81" y="10"/>
                        </a:lnTo>
                        <a:lnTo>
                          <a:pt x="69" y="157"/>
                        </a:lnTo>
                        <a:lnTo>
                          <a:pt x="64" y="304"/>
                        </a:lnTo>
                        <a:lnTo>
                          <a:pt x="55" y="331"/>
                        </a:lnTo>
                        <a:lnTo>
                          <a:pt x="33" y="341"/>
                        </a:lnTo>
                        <a:lnTo>
                          <a:pt x="0" y="300"/>
                        </a:lnTo>
                        <a:lnTo>
                          <a:pt x="0" y="300"/>
                        </a:lnTo>
                        <a:close/>
                      </a:path>
                    </a:pathLst>
                  </a:custGeom>
                  <a:solidFill>
                    <a:srgbClr val="000000"/>
                  </a:solidFill>
                  <a:ln w="9525">
                    <a:noFill/>
                    <a:round/>
                    <a:headEnd/>
                    <a:tailEnd/>
                  </a:ln>
                </p:spPr>
                <p:txBody>
                  <a:bodyPr/>
                  <a:lstStyle/>
                  <a:p>
                    <a:pPr>
                      <a:defRPr/>
                    </a:pPr>
                    <a:endParaRPr lang="en-US">
                      <a:cs typeface="+mn-cs"/>
                    </a:endParaRPr>
                  </a:p>
                </p:txBody>
              </p:sp>
              <p:sp>
                <p:nvSpPr>
                  <p:cNvPr id="84" name="Freeform 313"/>
                  <p:cNvSpPr>
                    <a:spLocks/>
                  </p:cNvSpPr>
                  <p:nvPr/>
                </p:nvSpPr>
                <p:spPr bwMode="auto">
                  <a:xfrm>
                    <a:off x="2596" y="3699"/>
                    <a:ext cx="52" cy="21"/>
                  </a:xfrm>
                  <a:custGeom>
                    <a:avLst/>
                    <a:gdLst/>
                    <a:ahLst/>
                    <a:cxnLst>
                      <a:cxn ang="0">
                        <a:pos x="0" y="90"/>
                      </a:cxn>
                      <a:cxn ang="0">
                        <a:pos x="13" y="46"/>
                      </a:cxn>
                      <a:cxn ang="0">
                        <a:pos x="39" y="15"/>
                      </a:cxn>
                      <a:cxn ang="0">
                        <a:pos x="75" y="0"/>
                      </a:cxn>
                      <a:cxn ang="0">
                        <a:pos x="119" y="4"/>
                      </a:cxn>
                      <a:cxn ang="0">
                        <a:pos x="254" y="48"/>
                      </a:cxn>
                      <a:cxn ang="0">
                        <a:pos x="261" y="64"/>
                      </a:cxn>
                      <a:cxn ang="0">
                        <a:pos x="244" y="70"/>
                      </a:cxn>
                      <a:cxn ang="0">
                        <a:pos x="210" y="60"/>
                      </a:cxn>
                      <a:cxn ang="0">
                        <a:pos x="133" y="51"/>
                      </a:cxn>
                      <a:cxn ang="0">
                        <a:pos x="68" y="49"/>
                      </a:cxn>
                      <a:cxn ang="0">
                        <a:pos x="23" y="96"/>
                      </a:cxn>
                      <a:cxn ang="0">
                        <a:pos x="8" y="105"/>
                      </a:cxn>
                      <a:cxn ang="0">
                        <a:pos x="0" y="90"/>
                      </a:cxn>
                      <a:cxn ang="0">
                        <a:pos x="0" y="90"/>
                      </a:cxn>
                    </a:cxnLst>
                    <a:rect l="0" t="0" r="r" b="b"/>
                    <a:pathLst>
                      <a:path w="261" h="105">
                        <a:moveTo>
                          <a:pt x="0" y="90"/>
                        </a:moveTo>
                        <a:lnTo>
                          <a:pt x="13" y="46"/>
                        </a:lnTo>
                        <a:lnTo>
                          <a:pt x="39" y="15"/>
                        </a:lnTo>
                        <a:lnTo>
                          <a:pt x="75" y="0"/>
                        </a:lnTo>
                        <a:lnTo>
                          <a:pt x="119" y="4"/>
                        </a:lnTo>
                        <a:lnTo>
                          <a:pt x="254" y="48"/>
                        </a:lnTo>
                        <a:lnTo>
                          <a:pt x="261" y="64"/>
                        </a:lnTo>
                        <a:lnTo>
                          <a:pt x="244" y="70"/>
                        </a:lnTo>
                        <a:lnTo>
                          <a:pt x="210" y="60"/>
                        </a:lnTo>
                        <a:lnTo>
                          <a:pt x="133" y="51"/>
                        </a:lnTo>
                        <a:lnTo>
                          <a:pt x="68" y="49"/>
                        </a:lnTo>
                        <a:lnTo>
                          <a:pt x="23" y="96"/>
                        </a:lnTo>
                        <a:lnTo>
                          <a:pt x="8" y="105"/>
                        </a:lnTo>
                        <a:lnTo>
                          <a:pt x="0" y="90"/>
                        </a:lnTo>
                        <a:lnTo>
                          <a:pt x="0" y="90"/>
                        </a:lnTo>
                        <a:close/>
                      </a:path>
                    </a:pathLst>
                  </a:custGeom>
                  <a:solidFill>
                    <a:srgbClr val="000000"/>
                  </a:solidFill>
                  <a:ln w="9525">
                    <a:noFill/>
                    <a:round/>
                    <a:headEnd/>
                    <a:tailEnd/>
                  </a:ln>
                </p:spPr>
                <p:txBody>
                  <a:bodyPr/>
                  <a:lstStyle/>
                  <a:p>
                    <a:pPr>
                      <a:defRPr/>
                    </a:pPr>
                    <a:endParaRPr lang="en-US">
                      <a:cs typeface="+mn-cs"/>
                    </a:endParaRPr>
                  </a:p>
                </p:txBody>
              </p:sp>
              <p:sp>
                <p:nvSpPr>
                  <p:cNvPr id="85" name="Freeform 314"/>
                  <p:cNvSpPr>
                    <a:spLocks/>
                  </p:cNvSpPr>
                  <p:nvPr/>
                </p:nvSpPr>
                <p:spPr bwMode="auto">
                  <a:xfrm>
                    <a:off x="2596" y="3673"/>
                    <a:ext cx="20" cy="34"/>
                  </a:xfrm>
                  <a:custGeom>
                    <a:avLst/>
                    <a:gdLst/>
                    <a:ahLst/>
                    <a:cxnLst>
                      <a:cxn ang="0">
                        <a:pos x="67" y="170"/>
                      </a:cxn>
                      <a:cxn ang="0">
                        <a:pos x="35" y="130"/>
                      </a:cxn>
                      <a:cxn ang="0">
                        <a:pos x="0" y="16"/>
                      </a:cxn>
                      <a:cxn ang="0">
                        <a:pos x="13" y="0"/>
                      </a:cxn>
                      <a:cxn ang="0">
                        <a:pos x="22" y="9"/>
                      </a:cxn>
                      <a:cxn ang="0">
                        <a:pos x="30" y="54"/>
                      </a:cxn>
                      <a:cxn ang="0">
                        <a:pos x="50" y="88"/>
                      </a:cxn>
                      <a:cxn ang="0">
                        <a:pos x="100" y="145"/>
                      </a:cxn>
                      <a:cxn ang="0">
                        <a:pos x="96" y="173"/>
                      </a:cxn>
                      <a:cxn ang="0">
                        <a:pos x="67" y="170"/>
                      </a:cxn>
                      <a:cxn ang="0">
                        <a:pos x="67" y="170"/>
                      </a:cxn>
                    </a:cxnLst>
                    <a:rect l="0" t="0" r="r" b="b"/>
                    <a:pathLst>
                      <a:path w="100" h="173">
                        <a:moveTo>
                          <a:pt x="67" y="170"/>
                        </a:moveTo>
                        <a:lnTo>
                          <a:pt x="35" y="130"/>
                        </a:lnTo>
                        <a:lnTo>
                          <a:pt x="0" y="16"/>
                        </a:lnTo>
                        <a:lnTo>
                          <a:pt x="13" y="0"/>
                        </a:lnTo>
                        <a:lnTo>
                          <a:pt x="22" y="9"/>
                        </a:lnTo>
                        <a:lnTo>
                          <a:pt x="30" y="54"/>
                        </a:lnTo>
                        <a:lnTo>
                          <a:pt x="50" y="88"/>
                        </a:lnTo>
                        <a:lnTo>
                          <a:pt x="100" y="145"/>
                        </a:lnTo>
                        <a:lnTo>
                          <a:pt x="96" y="173"/>
                        </a:lnTo>
                        <a:lnTo>
                          <a:pt x="67" y="170"/>
                        </a:lnTo>
                        <a:lnTo>
                          <a:pt x="67" y="170"/>
                        </a:lnTo>
                        <a:close/>
                      </a:path>
                    </a:pathLst>
                  </a:custGeom>
                  <a:solidFill>
                    <a:srgbClr val="000000"/>
                  </a:solidFill>
                  <a:ln w="9525">
                    <a:noFill/>
                    <a:round/>
                    <a:headEnd/>
                    <a:tailEnd/>
                  </a:ln>
                </p:spPr>
                <p:txBody>
                  <a:bodyPr/>
                  <a:lstStyle/>
                  <a:p>
                    <a:pPr>
                      <a:defRPr/>
                    </a:pPr>
                    <a:endParaRPr lang="en-US">
                      <a:cs typeface="+mn-cs"/>
                    </a:endParaRPr>
                  </a:p>
                </p:txBody>
              </p:sp>
              <p:sp>
                <p:nvSpPr>
                  <p:cNvPr id="86" name="Freeform 315"/>
                  <p:cNvSpPr>
                    <a:spLocks/>
                  </p:cNvSpPr>
                  <p:nvPr/>
                </p:nvSpPr>
                <p:spPr bwMode="auto">
                  <a:xfrm>
                    <a:off x="2603" y="3672"/>
                    <a:ext cx="61" cy="39"/>
                  </a:xfrm>
                  <a:custGeom>
                    <a:avLst/>
                    <a:gdLst/>
                    <a:ahLst/>
                    <a:cxnLst>
                      <a:cxn ang="0">
                        <a:pos x="18" y="0"/>
                      </a:cxn>
                      <a:cxn ang="0">
                        <a:pos x="58" y="26"/>
                      </a:cxn>
                      <a:cxn ang="0">
                        <a:pos x="99" y="57"/>
                      </a:cxn>
                      <a:cxn ang="0">
                        <a:pos x="137" y="80"/>
                      </a:cxn>
                      <a:cxn ang="0">
                        <a:pos x="176" y="102"/>
                      </a:cxn>
                      <a:cxn ang="0">
                        <a:pos x="255" y="146"/>
                      </a:cxn>
                      <a:cxn ang="0">
                        <a:pos x="278" y="160"/>
                      </a:cxn>
                      <a:cxn ang="0">
                        <a:pos x="299" y="173"/>
                      </a:cxn>
                      <a:cxn ang="0">
                        <a:pos x="303" y="190"/>
                      </a:cxn>
                      <a:cxn ang="0">
                        <a:pos x="286" y="194"/>
                      </a:cxn>
                      <a:cxn ang="0">
                        <a:pos x="234" y="165"/>
                      </a:cxn>
                      <a:cxn ang="0">
                        <a:pos x="189" y="139"/>
                      </a:cxn>
                      <a:cxn ang="0">
                        <a:pos x="140" y="109"/>
                      </a:cxn>
                      <a:cxn ang="0">
                        <a:pos x="92" y="79"/>
                      </a:cxn>
                      <a:cxn ang="0">
                        <a:pos x="49" y="51"/>
                      </a:cxn>
                      <a:cxn ang="0">
                        <a:pos x="3" y="18"/>
                      </a:cxn>
                      <a:cxn ang="0">
                        <a:pos x="0" y="1"/>
                      </a:cxn>
                      <a:cxn ang="0">
                        <a:pos x="18" y="0"/>
                      </a:cxn>
                      <a:cxn ang="0">
                        <a:pos x="18" y="0"/>
                      </a:cxn>
                    </a:cxnLst>
                    <a:rect l="0" t="0" r="r" b="b"/>
                    <a:pathLst>
                      <a:path w="303" h="194">
                        <a:moveTo>
                          <a:pt x="18" y="0"/>
                        </a:moveTo>
                        <a:lnTo>
                          <a:pt x="58" y="26"/>
                        </a:lnTo>
                        <a:lnTo>
                          <a:pt x="99" y="57"/>
                        </a:lnTo>
                        <a:lnTo>
                          <a:pt x="137" y="80"/>
                        </a:lnTo>
                        <a:lnTo>
                          <a:pt x="176" y="102"/>
                        </a:lnTo>
                        <a:lnTo>
                          <a:pt x="255" y="146"/>
                        </a:lnTo>
                        <a:lnTo>
                          <a:pt x="278" y="160"/>
                        </a:lnTo>
                        <a:lnTo>
                          <a:pt x="299" y="173"/>
                        </a:lnTo>
                        <a:lnTo>
                          <a:pt x="303" y="190"/>
                        </a:lnTo>
                        <a:lnTo>
                          <a:pt x="286" y="194"/>
                        </a:lnTo>
                        <a:lnTo>
                          <a:pt x="234" y="165"/>
                        </a:lnTo>
                        <a:lnTo>
                          <a:pt x="189" y="139"/>
                        </a:lnTo>
                        <a:lnTo>
                          <a:pt x="140" y="109"/>
                        </a:lnTo>
                        <a:lnTo>
                          <a:pt x="92" y="79"/>
                        </a:lnTo>
                        <a:lnTo>
                          <a:pt x="49" y="51"/>
                        </a:lnTo>
                        <a:lnTo>
                          <a:pt x="3" y="18"/>
                        </a:lnTo>
                        <a:lnTo>
                          <a:pt x="0" y="1"/>
                        </a:lnTo>
                        <a:lnTo>
                          <a:pt x="18" y="0"/>
                        </a:lnTo>
                        <a:lnTo>
                          <a:pt x="18" y="0"/>
                        </a:lnTo>
                        <a:close/>
                      </a:path>
                    </a:pathLst>
                  </a:custGeom>
                  <a:solidFill>
                    <a:srgbClr val="000000"/>
                  </a:solidFill>
                  <a:ln w="9525">
                    <a:noFill/>
                    <a:round/>
                    <a:headEnd/>
                    <a:tailEnd/>
                  </a:ln>
                </p:spPr>
                <p:txBody>
                  <a:bodyPr/>
                  <a:lstStyle/>
                  <a:p>
                    <a:pPr>
                      <a:defRPr/>
                    </a:pPr>
                    <a:endParaRPr lang="en-US">
                      <a:cs typeface="+mn-cs"/>
                    </a:endParaRPr>
                  </a:p>
                </p:txBody>
              </p:sp>
              <p:sp>
                <p:nvSpPr>
                  <p:cNvPr id="87" name="Freeform 316"/>
                  <p:cNvSpPr>
                    <a:spLocks/>
                  </p:cNvSpPr>
                  <p:nvPr/>
                </p:nvSpPr>
                <p:spPr bwMode="auto">
                  <a:xfrm>
                    <a:off x="2663" y="3708"/>
                    <a:ext cx="29" cy="71"/>
                  </a:xfrm>
                  <a:custGeom>
                    <a:avLst/>
                    <a:gdLst/>
                    <a:ahLst/>
                    <a:cxnLst>
                      <a:cxn ang="0">
                        <a:pos x="23" y="10"/>
                      </a:cxn>
                      <a:cxn ang="0">
                        <a:pos x="40" y="86"/>
                      </a:cxn>
                      <a:cxn ang="0">
                        <a:pos x="63" y="160"/>
                      </a:cxn>
                      <a:cxn ang="0">
                        <a:pos x="90" y="234"/>
                      </a:cxn>
                      <a:cxn ang="0">
                        <a:pos x="114" y="286"/>
                      </a:cxn>
                      <a:cxn ang="0">
                        <a:pos x="142" y="335"/>
                      </a:cxn>
                      <a:cxn ang="0">
                        <a:pos x="139" y="352"/>
                      </a:cxn>
                      <a:cxn ang="0">
                        <a:pos x="123" y="350"/>
                      </a:cxn>
                      <a:cxn ang="0">
                        <a:pos x="81" y="289"/>
                      </a:cxn>
                      <a:cxn ang="0">
                        <a:pos x="41" y="192"/>
                      </a:cxn>
                      <a:cxn ang="0">
                        <a:pos x="0" y="15"/>
                      </a:cxn>
                      <a:cxn ang="0">
                        <a:pos x="9" y="0"/>
                      </a:cxn>
                      <a:cxn ang="0">
                        <a:pos x="23" y="10"/>
                      </a:cxn>
                      <a:cxn ang="0">
                        <a:pos x="23" y="10"/>
                      </a:cxn>
                    </a:cxnLst>
                    <a:rect l="0" t="0" r="r" b="b"/>
                    <a:pathLst>
                      <a:path w="142" h="352">
                        <a:moveTo>
                          <a:pt x="23" y="10"/>
                        </a:moveTo>
                        <a:lnTo>
                          <a:pt x="40" y="86"/>
                        </a:lnTo>
                        <a:lnTo>
                          <a:pt x="63" y="160"/>
                        </a:lnTo>
                        <a:lnTo>
                          <a:pt x="90" y="234"/>
                        </a:lnTo>
                        <a:lnTo>
                          <a:pt x="114" y="286"/>
                        </a:lnTo>
                        <a:lnTo>
                          <a:pt x="142" y="335"/>
                        </a:lnTo>
                        <a:lnTo>
                          <a:pt x="139" y="352"/>
                        </a:lnTo>
                        <a:lnTo>
                          <a:pt x="123" y="350"/>
                        </a:lnTo>
                        <a:lnTo>
                          <a:pt x="81" y="289"/>
                        </a:lnTo>
                        <a:lnTo>
                          <a:pt x="41" y="192"/>
                        </a:lnTo>
                        <a:lnTo>
                          <a:pt x="0" y="15"/>
                        </a:lnTo>
                        <a:lnTo>
                          <a:pt x="9" y="0"/>
                        </a:lnTo>
                        <a:lnTo>
                          <a:pt x="23" y="10"/>
                        </a:lnTo>
                        <a:lnTo>
                          <a:pt x="23" y="10"/>
                        </a:lnTo>
                        <a:close/>
                      </a:path>
                    </a:pathLst>
                  </a:custGeom>
                  <a:solidFill>
                    <a:srgbClr val="000000"/>
                  </a:solidFill>
                  <a:ln w="9525">
                    <a:noFill/>
                    <a:round/>
                    <a:headEnd/>
                    <a:tailEnd/>
                  </a:ln>
                </p:spPr>
                <p:txBody>
                  <a:bodyPr/>
                  <a:lstStyle/>
                  <a:p>
                    <a:pPr>
                      <a:defRPr/>
                    </a:pPr>
                    <a:endParaRPr lang="en-US">
                      <a:cs typeface="+mn-cs"/>
                    </a:endParaRPr>
                  </a:p>
                </p:txBody>
              </p:sp>
              <p:sp>
                <p:nvSpPr>
                  <p:cNvPr id="88" name="Freeform 317"/>
                  <p:cNvSpPr>
                    <a:spLocks/>
                  </p:cNvSpPr>
                  <p:nvPr/>
                </p:nvSpPr>
                <p:spPr bwMode="auto">
                  <a:xfrm>
                    <a:off x="2584" y="3716"/>
                    <a:ext cx="41" cy="34"/>
                  </a:xfrm>
                  <a:custGeom>
                    <a:avLst/>
                    <a:gdLst/>
                    <a:ahLst/>
                    <a:cxnLst>
                      <a:cxn ang="0">
                        <a:pos x="194" y="26"/>
                      </a:cxn>
                      <a:cxn ang="0">
                        <a:pos x="98" y="21"/>
                      </a:cxn>
                      <a:cxn ang="0">
                        <a:pos x="53" y="34"/>
                      </a:cxn>
                      <a:cxn ang="0">
                        <a:pos x="36" y="76"/>
                      </a:cxn>
                      <a:cxn ang="0">
                        <a:pos x="53" y="155"/>
                      </a:cxn>
                      <a:cxn ang="0">
                        <a:pos x="47" y="171"/>
                      </a:cxn>
                      <a:cxn ang="0">
                        <a:pos x="31" y="165"/>
                      </a:cxn>
                      <a:cxn ang="0">
                        <a:pos x="0" y="78"/>
                      </a:cxn>
                      <a:cxn ang="0">
                        <a:pos x="6" y="49"/>
                      </a:cxn>
                      <a:cxn ang="0">
                        <a:pos x="22" y="27"/>
                      </a:cxn>
                      <a:cxn ang="0">
                        <a:pos x="47" y="11"/>
                      </a:cxn>
                      <a:cxn ang="0">
                        <a:pos x="77" y="0"/>
                      </a:cxn>
                      <a:cxn ang="0">
                        <a:pos x="200" y="3"/>
                      </a:cxn>
                      <a:cxn ang="0">
                        <a:pos x="209" y="17"/>
                      </a:cxn>
                      <a:cxn ang="0">
                        <a:pos x="194" y="26"/>
                      </a:cxn>
                      <a:cxn ang="0">
                        <a:pos x="194" y="26"/>
                      </a:cxn>
                    </a:cxnLst>
                    <a:rect l="0" t="0" r="r" b="b"/>
                    <a:pathLst>
                      <a:path w="209" h="171">
                        <a:moveTo>
                          <a:pt x="194" y="26"/>
                        </a:moveTo>
                        <a:lnTo>
                          <a:pt x="98" y="21"/>
                        </a:lnTo>
                        <a:lnTo>
                          <a:pt x="53" y="34"/>
                        </a:lnTo>
                        <a:lnTo>
                          <a:pt x="36" y="76"/>
                        </a:lnTo>
                        <a:lnTo>
                          <a:pt x="53" y="155"/>
                        </a:lnTo>
                        <a:lnTo>
                          <a:pt x="47" y="171"/>
                        </a:lnTo>
                        <a:lnTo>
                          <a:pt x="31" y="165"/>
                        </a:lnTo>
                        <a:lnTo>
                          <a:pt x="0" y="78"/>
                        </a:lnTo>
                        <a:lnTo>
                          <a:pt x="6" y="49"/>
                        </a:lnTo>
                        <a:lnTo>
                          <a:pt x="22" y="27"/>
                        </a:lnTo>
                        <a:lnTo>
                          <a:pt x="47" y="11"/>
                        </a:lnTo>
                        <a:lnTo>
                          <a:pt x="77" y="0"/>
                        </a:lnTo>
                        <a:lnTo>
                          <a:pt x="200" y="3"/>
                        </a:lnTo>
                        <a:lnTo>
                          <a:pt x="209" y="17"/>
                        </a:lnTo>
                        <a:lnTo>
                          <a:pt x="194" y="26"/>
                        </a:lnTo>
                        <a:lnTo>
                          <a:pt x="194" y="26"/>
                        </a:lnTo>
                        <a:close/>
                      </a:path>
                    </a:pathLst>
                  </a:custGeom>
                  <a:solidFill>
                    <a:srgbClr val="000000"/>
                  </a:solidFill>
                  <a:ln w="9525">
                    <a:noFill/>
                    <a:round/>
                    <a:headEnd/>
                    <a:tailEnd/>
                  </a:ln>
                </p:spPr>
                <p:txBody>
                  <a:bodyPr/>
                  <a:lstStyle/>
                  <a:p>
                    <a:pPr>
                      <a:defRPr/>
                    </a:pPr>
                    <a:endParaRPr lang="en-US">
                      <a:cs typeface="+mn-cs"/>
                    </a:endParaRPr>
                  </a:p>
                </p:txBody>
              </p:sp>
              <p:sp>
                <p:nvSpPr>
                  <p:cNvPr id="89" name="Freeform 318"/>
                  <p:cNvSpPr>
                    <a:spLocks/>
                  </p:cNvSpPr>
                  <p:nvPr/>
                </p:nvSpPr>
                <p:spPr bwMode="auto">
                  <a:xfrm>
                    <a:off x="2584" y="3733"/>
                    <a:ext cx="20" cy="34"/>
                  </a:xfrm>
                  <a:custGeom>
                    <a:avLst/>
                    <a:gdLst/>
                    <a:ahLst/>
                    <a:cxnLst>
                      <a:cxn ang="0">
                        <a:pos x="103" y="26"/>
                      </a:cxn>
                      <a:cxn ang="0">
                        <a:pos x="81" y="58"/>
                      </a:cxn>
                      <a:cxn ang="0">
                        <a:pos x="58" y="89"/>
                      </a:cxn>
                      <a:cxn ang="0">
                        <a:pos x="18" y="157"/>
                      </a:cxn>
                      <a:cxn ang="0">
                        <a:pos x="0" y="168"/>
                      </a:cxn>
                      <a:cxn ang="0">
                        <a:pos x="0" y="140"/>
                      </a:cxn>
                      <a:cxn ang="0">
                        <a:pos x="33" y="69"/>
                      </a:cxn>
                      <a:cxn ang="0">
                        <a:pos x="53" y="30"/>
                      </a:cxn>
                      <a:cxn ang="0">
                        <a:pos x="74" y="0"/>
                      </a:cxn>
                      <a:cxn ang="0">
                        <a:pos x="97" y="0"/>
                      </a:cxn>
                      <a:cxn ang="0">
                        <a:pos x="103" y="26"/>
                      </a:cxn>
                      <a:cxn ang="0">
                        <a:pos x="103" y="26"/>
                      </a:cxn>
                    </a:cxnLst>
                    <a:rect l="0" t="0" r="r" b="b"/>
                    <a:pathLst>
                      <a:path w="103" h="168">
                        <a:moveTo>
                          <a:pt x="103" y="26"/>
                        </a:moveTo>
                        <a:lnTo>
                          <a:pt x="81" y="58"/>
                        </a:lnTo>
                        <a:lnTo>
                          <a:pt x="58" y="89"/>
                        </a:lnTo>
                        <a:lnTo>
                          <a:pt x="18" y="157"/>
                        </a:lnTo>
                        <a:lnTo>
                          <a:pt x="0" y="168"/>
                        </a:lnTo>
                        <a:lnTo>
                          <a:pt x="0" y="140"/>
                        </a:lnTo>
                        <a:lnTo>
                          <a:pt x="33" y="69"/>
                        </a:lnTo>
                        <a:lnTo>
                          <a:pt x="53" y="30"/>
                        </a:lnTo>
                        <a:lnTo>
                          <a:pt x="74" y="0"/>
                        </a:lnTo>
                        <a:lnTo>
                          <a:pt x="97" y="0"/>
                        </a:lnTo>
                        <a:lnTo>
                          <a:pt x="103" y="26"/>
                        </a:lnTo>
                        <a:lnTo>
                          <a:pt x="103" y="26"/>
                        </a:lnTo>
                        <a:close/>
                      </a:path>
                    </a:pathLst>
                  </a:custGeom>
                  <a:solidFill>
                    <a:srgbClr val="000000"/>
                  </a:solidFill>
                  <a:ln w="9525">
                    <a:noFill/>
                    <a:round/>
                    <a:headEnd/>
                    <a:tailEnd/>
                  </a:ln>
                </p:spPr>
                <p:txBody>
                  <a:bodyPr/>
                  <a:lstStyle/>
                  <a:p>
                    <a:pPr>
                      <a:defRPr/>
                    </a:pPr>
                    <a:endParaRPr lang="en-US">
                      <a:cs typeface="+mn-cs"/>
                    </a:endParaRPr>
                  </a:p>
                </p:txBody>
              </p:sp>
              <p:sp>
                <p:nvSpPr>
                  <p:cNvPr id="90" name="Freeform 319"/>
                  <p:cNvSpPr>
                    <a:spLocks/>
                  </p:cNvSpPr>
                  <p:nvPr/>
                </p:nvSpPr>
                <p:spPr bwMode="auto">
                  <a:xfrm>
                    <a:off x="2591" y="3740"/>
                    <a:ext cx="28" cy="30"/>
                  </a:xfrm>
                  <a:custGeom>
                    <a:avLst/>
                    <a:gdLst/>
                    <a:ahLst/>
                    <a:cxnLst>
                      <a:cxn ang="0">
                        <a:pos x="0" y="135"/>
                      </a:cxn>
                      <a:cxn ang="0">
                        <a:pos x="26" y="96"/>
                      </a:cxn>
                      <a:cxn ang="0">
                        <a:pos x="52" y="67"/>
                      </a:cxn>
                      <a:cxn ang="0">
                        <a:pos x="102" y="0"/>
                      </a:cxn>
                      <a:cxn ang="0">
                        <a:pos x="127" y="6"/>
                      </a:cxn>
                      <a:cxn ang="0">
                        <a:pos x="141" y="33"/>
                      </a:cxn>
                      <a:cxn ang="0">
                        <a:pos x="115" y="66"/>
                      </a:cxn>
                      <a:cxn ang="0">
                        <a:pos x="83" y="93"/>
                      </a:cxn>
                      <a:cxn ang="0">
                        <a:pos x="50" y="120"/>
                      </a:cxn>
                      <a:cxn ang="0">
                        <a:pos x="21" y="149"/>
                      </a:cxn>
                      <a:cxn ang="0">
                        <a:pos x="3" y="152"/>
                      </a:cxn>
                      <a:cxn ang="0">
                        <a:pos x="0" y="135"/>
                      </a:cxn>
                      <a:cxn ang="0">
                        <a:pos x="0" y="135"/>
                      </a:cxn>
                    </a:cxnLst>
                    <a:rect l="0" t="0" r="r" b="b"/>
                    <a:pathLst>
                      <a:path w="141" h="152">
                        <a:moveTo>
                          <a:pt x="0" y="135"/>
                        </a:moveTo>
                        <a:lnTo>
                          <a:pt x="26" y="96"/>
                        </a:lnTo>
                        <a:lnTo>
                          <a:pt x="52" y="67"/>
                        </a:lnTo>
                        <a:lnTo>
                          <a:pt x="102" y="0"/>
                        </a:lnTo>
                        <a:lnTo>
                          <a:pt x="127" y="6"/>
                        </a:lnTo>
                        <a:lnTo>
                          <a:pt x="141" y="33"/>
                        </a:lnTo>
                        <a:lnTo>
                          <a:pt x="115" y="66"/>
                        </a:lnTo>
                        <a:lnTo>
                          <a:pt x="83" y="93"/>
                        </a:lnTo>
                        <a:lnTo>
                          <a:pt x="50" y="120"/>
                        </a:lnTo>
                        <a:lnTo>
                          <a:pt x="21" y="149"/>
                        </a:lnTo>
                        <a:lnTo>
                          <a:pt x="3" y="152"/>
                        </a:lnTo>
                        <a:lnTo>
                          <a:pt x="0" y="135"/>
                        </a:lnTo>
                        <a:lnTo>
                          <a:pt x="0" y="135"/>
                        </a:lnTo>
                        <a:close/>
                      </a:path>
                    </a:pathLst>
                  </a:custGeom>
                  <a:solidFill>
                    <a:srgbClr val="000000"/>
                  </a:solidFill>
                  <a:ln w="9525">
                    <a:noFill/>
                    <a:round/>
                    <a:headEnd/>
                    <a:tailEnd/>
                  </a:ln>
                </p:spPr>
                <p:txBody>
                  <a:bodyPr/>
                  <a:lstStyle/>
                  <a:p>
                    <a:pPr>
                      <a:defRPr/>
                    </a:pPr>
                    <a:endParaRPr lang="en-US">
                      <a:cs typeface="+mn-cs"/>
                    </a:endParaRPr>
                  </a:p>
                </p:txBody>
              </p:sp>
              <p:sp>
                <p:nvSpPr>
                  <p:cNvPr id="91" name="Freeform 320"/>
                  <p:cNvSpPr>
                    <a:spLocks/>
                  </p:cNvSpPr>
                  <p:nvPr/>
                </p:nvSpPr>
                <p:spPr bwMode="auto">
                  <a:xfrm>
                    <a:off x="2595" y="3730"/>
                    <a:ext cx="43" cy="32"/>
                  </a:xfrm>
                  <a:custGeom>
                    <a:avLst/>
                    <a:gdLst/>
                    <a:ahLst/>
                    <a:cxnLst>
                      <a:cxn ang="0">
                        <a:pos x="19" y="0"/>
                      </a:cxn>
                      <a:cxn ang="0">
                        <a:pos x="66" y="2"/>
                      </a:cxn>
                      <a:cxn ang="0">
                        <a:pos x="99" y="16"/>
                      </a:cxn>
                      <a:cxn ang="0">
                        <a:pos x="119" y="43"/>
                      </a:cxn>
                      <a:cxn ang="0">
                        <a:pos x="152" y="102"/>
                      </a:cxn>
                      <a:cxn ang="0">
                        <a:pos x="180" y="122"/>
                      </a:cxn>
                      <a:cxn ang="0">
                        <a:pos x="210" y="140"/>
                      </a:cxn>
                      <a:cxn ang="0">
                        <a:pos x="217" y="156"/>
                      </a:cxn>
                      <a:cxn ang="0">
                        <a:pos x="201" y="162"/>
                      </a:cxn>
                      <a:cxn ang="0">
                        <a:pos x="158" y="149"/>
                      </a:cxn>
                      <a:cxn ang="0">
                        <a:pos x="120" y="133"/>
                      </a:cxn>
                      <a:cxn ang="0">
                        <a:pos x="99" y="84"/>
                      </a:cxn>
                      <a:cxn ang="0">
                        <a:pos x="85" y="60"/>
                      </a:cxn>
                      <a:cxn ang="0">
                        <a:pos x="62" y="49"/>
                      </a:cxn>
                      <a:cxn ang="0">
                        <a:pos x="11" y="31"/>
                      </a:cxn>
                      <a:cxn ang="0">
                        <a:pos x="0" y="12"/>
                      </a:cxn>
                      <a:cxn ang="0">
                        <a:pos x="19" y="0"/>
                      </a:cxn>
                      <a:cxn ang="0">
                        <a:pos x="19" y="0"/>
                      </a:cxn>
                    </a:cxnLst>
                    <a:rect l="0" t="0" r="r" b="b"/>
                    <a:pathLst>
                      <a:path w="217" h="162">
                        <a:moveTo>
                          <a:pt x="19" y="0"/>
                        </a:moveTo>
                        <a:lnTo>
                          <a:pt x="66" y="2"/>
                        </a:lnTo>
                        <a:lnTo>
                          <a:pt x="99" y="16"/>
                        </a:lnTo>
                        <a:lnTo>
                          <a:pt x="119" y="43"/>
                        </a:lnTo>
                        <a:lnTo>
                          <a:pt x="152" y="102"/>
                        </a:lnTo>
                        <a:lnTo>
                          <a:pt x="180" y="122"/>
                        </a:lnTo>
                        <a:lnTo>
                          <a:pt x="210" y="140"/>
                        </a:lnTo>
                        <a:lnTo>
                          <a:pt x="217" y="156"/>
                        </a:lnTo>
                        <a:lnTo>
                          <a:pt x="201" y="162"/>
                        </a:lnTo>
                        <a:lnTo>
                          <a:pt x="158" y="149"/>
                        </a:lnTo>
                        <a:lnTo>
                          <a:pt x="120" y="133"/>
                        </a:lnTo>
                        <a:lnTo>
                          <a:pt x="99" y="84"/>
                        </a:lnTo>
                        <a:lnTo>
                          <a:pt x="85" y="60"/>
                        </a:lnTo>
                        <a:lnTo>
                          <a:pt x="62" y="49"/>
                        </a:lnTo>
                        <a:lnTo>
                          <a:pt x="11" y="31"/>
                        </a:lnTo>
                        <a:lnTo>
                          <a:pt x="0" y="12"/>
                        </a:lnTo>
                        <a:lnTo>
                          <a:pt x="19" y="0"/>
                        </a:lnTo>
                        <a:lnTo>
                          <a:pt x="19" y="0"/>
                        </a:lnTo>
                        <a:close/>
                      </a:path>
                    </a:pathLst>
                  </a:custGeom>
                  <a:solidFill>
                    <a:srgbClr val="000000"/>
                  </a:solidFill>
                  <a:ln w="9525">
                    <a:noFill/>
                    <a:round/>
                    <a:headEnd/>
                    <a:tailEnd/>
                  </a:ln>
                </p:spPr>
                <p:txBody>
                  <a:bodyPr/>
                  <a:lstStyle/>
                  <a:p>
                    <a:pPr>
                      <a:defRPr/>
                    </a:pPr>
                    <a:endParaRPr lang="en-US">
                      <a:cs typeface="+mn-cs"/>
                    </a:endParaRPr>
                  </a:p>
                </p:txBody>
              </p:sp>
              <p:sp>
                <p:nvSpPr>
                  <p:cNvPr id="92" name="Freeform 321"/>
                  <p:cNvSpPr>
                    <a:spLocks/>
                  </p:cNvSpPr>
                  <p:nvPr/>
                </p:nvSpPr>
                <p:spPr bwMode="auto">
                  <a:xfrm>
                    <a:off x="2638" y="3763"/>
                    <a:ext cx="33" cy="41"/>
                  </a:xfrm>
                  <a:custGeom>
                    <a:avLst/>
                    <a:gdLst/>
                    <a:ahLst/>
                    <a:cxnLst>
                      <a:cxn ang="0">
                        <a:pos x="26" y="0"/>
                      </a:cxn>
                      <a:cxn ang="0">
                        <a:pos x="79" y="41"/>
                      </a:cxn>
                      <a:cxn ang="0">
                        <a:pos x="144" y="141"/>
                      </a:cxn>
                      <a:cxn ang="0">
                        <a:pos x="166" y="167"/>
                      </a:cxn>
                      <a:cxn ang="0">
                        <a:pos x="169" y="192"/>
                      </a:cxn>
                      <a:cxn ang="0">
                        <a:pos x="151" y="205"/>
                      </a:cxn>
                      <a:cxn ang="0">
                        <a:pos x="96" y="143"/>
                      </a:cxn>
                      <a:cxn ang="0">
                        <a:pos x="47" y="76"/>
                      </a:cxn>
                      <a:cxn ang="0">
                        <a:pos x="3" y="29"/>
                      </a:cxn>
                      <a:cxn ang="0">
                        <a:pos x="0" y="4"/>
                      </a:cxn>
                      <a:cxn ang="0">
                        <a:pos x="26" y="0"/>
                      </a:cxn>
                      <a:cxn ang="0">
                        <a:pos x="26" y="0"/>
                      </a:cxn>
                    </a:cxnLst>
                    <a:rect l="0" t="0" r="r" b="b"/>
                    <a:pathLst>
                      <a:path w="169" h="205">
                        <a:moveTo>
                          <a:pt x="26" y="0"/>
                        </a:moveTo>
                        <a:lnTo>
                          <a:pt x="79" y="41"/>
                        </a:lnTo>
                        <a:lnTo>
                          <a:pt x="144" y="141"/>
                        </a:lnTo>
                        <a:lnTo>
                          <a:pt x="166" y="167"/>
                        </a:lnTo>
                        <a:lnTo>
                          <a:pt x="169" y="192"/>
                        </a:lnTo>
                        <a:lnTo>
                          <a:pt x="151" y="205"/>
                        </a:lnTo>
                        <a:lnTo>
                          <a:pt x="96" y="143"/>
                        </a:lnTo>
                        <a:lnTo>
                          <a:pt x="47" y="76"/>
                        </a:lnTo>
                        <a:lnTo>
                          <a:pt x="3" y="29"/>
                        </a:lnTo>
                        <a:lnTo>
                          <a:pt x="0" y="4"/>
                        </a:lnTo>
                        <a:lnTo>
                          <a:pt x="26" y="0"/>
                        </a:lnTo>
                        <a:lnTo>
                          <a:pt x="26" y="0"/>
                        </a:lnTo>
                        <a:close/>
                      </a:path>
                    </a:pathLst>
                  </a:custGeom>
                  <a:solidFill>
                    <a:srgbClr val="000000"/>
                  </a:solidFill>
                  <a:ln w="9525">
                    <a:noFill/>
                    <a:round/>
                    <a:headEnd/>
                    <a:tailEnd/>
                  </a:ln>
                </p:spPr>
                <p:txBody>
                  <a:bodyPr/>
                  <a:lstStyle/>
                  <a:p>
                    <a:pPr>
                      <a:defRPr/>
                    </a:pPr>
                    <a:endParaRPr lang="en-US">
                      <a:cs typeface="+mn-cs"/>
                    </a:endParaRPr>
                  </a:p>
                </p:txBody>
              </p:sp>
              <p:sp>
                <p:nvSpPr>
                  <p:cNvPr id="93" name="Freeform 322"/>
                  <p:cNvSpPr>
                    <a:spLocks/>
                  </p:cNvSpPr>
                  <p:nvPr/>
                </p:nvSpPr>
                <p:spPr bwMode="auto">
                  <a:xfrm>
                    <a:off x="2665" y="3769"/>
                    <a:ext cx="60" cy="52"/>
                  </a:xfrm>
                  <a:custGeom>
                    <a:avLst/>
                    <a:gdLst/>
                    <a:ahLst/>
                    <a:cxnLst>
                      <a:cxn ang="0">
                        <a:pos x="288" y="70"/>
                      </a:cxn>
                      <a:cxn ang="0">
                        <a:pos x="212" y="55"/>
                      </a:cxn>
                      <a:cxn ang="0">
                        <a:pos x="134" y="50"/>
                      </a:cxn>
                      <a:cxn ang="0">
                        <a:pos x="97" y="86"/>
                      </a:cxn>
                      <a:cxn ang="0">
                        <a:pos x="74" y="136"/>
                      </a:cxn>
                      <a:cxn ang="0">
                        <a:pos x="24" y="247"/>
                      </a:cxn>
                      <a:cxn ang="0">
                        <a:pos x="13" y="258"/>
                      </a:cxn>
                      <a:cxn ang="0">
                        <a:pos x="0" y="247"/>
                      </a:cxn>
                      <a:cxn ang="0">
                        <a:pos x="5" y="174"/>
                      </a:cxn>
                      <a:cxn ang="0">
                        <a:pos x="28" y="106"/>
                      </a:cxn>
                      <a:cxn ang="0">
                        <a:pos x="66" y="42"/>
                      </a:cxn>
                      <a:cxn ang="0">
                        <a:pos x="90" y="16"/>
                      </a:cxn>
                      <a:cxn ang="0">
                        <a:pos x="123" y="0"/>
                      </a:cxn>
                      <a:cxn ang="0">
                        <a:pos x="206" y="17"/>
                      </a:cxn>
                      <a:cxn ang="0">
                        <a:pos x="245" y="36"/>
                      </a:cxn>
                      <a:cxn ang="0">
                        <a:pos x="288" y="46"/>
                      </a:cxn>
                      <a:cxn ang="0">
                        <a:pos x="299" y="58"/>
                      </a:cxn>
                      <a:cxn ang="0">
                        <a:pos x="288" y="70"/>
                      </a:cxn>
                      <a:cxn ang="0">
                        <a:pos x="288" y="70"/>
                      </a:cxn>
                    </a:cxnLst>
                    <a:rect l="0" t="0" r="r" b="b"/>
                    <a:pathLst>
                      <a:path w="299" h="258">
                        <a:moveTo>
                          <a:pt x="288" y="70"/>
                        </a:moveTo>
                        <a:lnTo>
                          <a:pt x="212" y="55"/>
                        </a:lnTo>
                        <a:lnTo>
                          <a:pt x="134" y="50"/>
                        </a:lnTo>
                        <a:lnTo>
                          <a:pt x="97" y="86"/>
                        </a:lnTo>
                        <a:lnTo>
                          <a:pt x="74" y="136"/>
                        </a:lnTo>
                        <a:lnTo>
                          <a:pt x="24" y="247"/>
                        </a:lnTo>
                        <a:lnTo>
                          <a:pt x="13" y="258"/>
                        </a:lnTo>
                        <a:lnTo>
                          <a:pt x="0" y="247"/>
                        </a:lnTo>
                        <a:lnTo>
                          <a:pt x="5" y="174"/>
                        </a:lnTo>
                        <a:lnTo>
                          <a:pt x="28" y="106"/>
                        </a:lnTo>
                        <a:lnTo>
                          <a:pt x="66" y="42"/>
                        </a:lnTo>
                        <a:lnTo>
                          <a:pt x="90" y="16"/>
                        </a:lnTo>
                        <a:lnTo>
                          <a:pt x="123" y="0"/>
                        </a:lnTo>
                        <a:lnTo>
                          <a:pt x="206" y="17"/>
                        </a:lnTo>
                        <a:lnTo>
                          <a:pt x="245" y="36"/>
                        </a:lnTo>
                        <a:lnTo>
                          <a:pt x="288" y="46"/>
                        </a:lnTo>
                        <a:lnTo>
                          <a:pt x="299" y="58"/>
                        </a:lnTo>
                        <a:lnTo>
                          <a:pt x="288" y="70"/>
                        </a:lnTo>
                        <a:lnTo>
                          <a:pt x="288" y="70"/>
                        </a:lnTo>
                        <a:close/>
                      </a:path>
                    </a:pathLst>
                  </a:custGeom>
                  <a:solidFill>
                    <a:srgbClr val="000000"/>
                  </a:solidFill>
                  <a:ln w="9525">
                    <a:noFill/>
                    <a:round/>
                    <a:headEnd/>
                    <a:tailEnd/>
                  </a:ln>
                </p:spPr>
                <p:txBody>
                  <a:bodyPr/>
                  <a:lstStyle/>
                  <a:p>
                    <a:pPr>
                      <a:defRPr/>
                    </a:pPr>
                    <a:endParaRPr lang="en-US">
                      <a:cs typeface="+mn-cs"/>
                    </a:endParaRPr>
                  </a:p>
                </p:txBody>
              </p:sp>
              <p:sp>
                <p:nvSpPr>
                  <p:cNvPr id="94" name="Freeform 323"/>
                  <p:cNvSpPr>
                    <a:spLocks/>
                  </p:cNvSpPr>
                  <p:nvPr/>
                </p:nvSpPr>
                <p:spPr bwMode="auto">
                  <a:xfrm>
                    <a:off x="2671" y="3814"/>
                    <a:ext cx="55" cy="29"/>
                  </a:xfrm>
                  <a:custGeom>
                    <a:avLst/>
                    <a:gdLst/>
                    <a:ahLst/>
                    <a:cxnLst>
                      <a:cxn ang="0">
                        <a:pos x="23" y="19"/>
                      </a:cxn>
                      <a:cxn ang="0">
                        <a:pos x="55" y="72"/>
                      </a:cxn>
                      <a:cxn ang="0">
                        <a:pos x="81" y="91"/>
                      </a:cxn>
                      <a:cxn ang="0">
                        <a:pos x="111" y="87"/>
                      </a:cxn>
                      <a:cxn ang="0">
                        <a:pos x="145" y="60"/>
                      </a:cxn>
                      <a:cxn ang="0">
                        <a:pos x="200" y="27"/>
                      </a:cxn>
                      <a:cxn ang="0">
                        <a:pos x="257" y="0"/>
                      </a:cxn>
                      <a:cxn ang="0">
                        <a:pos x="275" y="3"/>
                      </a:cxn>
                      <a:cxn ang="0">
                        <a:pos x="270" y="19"/>
                      </a:cxn>
                      <a:cxn ang="0">
                        <a:pos x="231" y="50"/>
                      </a:cxn>
                      <a:cxn ang="0">
                        <a:pos x="196" y="87"/>
                      </a:cxn>
                      <a:cxn ang="0">
                        <a:pos x="163" y="125"/>
                      </a:cxn>
                      <a:cxn ang="0">
                        <a:pos x="144" y="144"/>
                      </a:cxn>
                      <a:cxn ang="0">
                        <a:pos x="99" y="147"/>
                      </a:cxn>
                      <a:cxn ang="0">
                        <a:pos x="55" y="116"/>
                      </a:cxn>
                      <a:cxn ang="0">
                        <a:pos x="0" y="28"/>
                      </a:cxn>
                      <a:cxn ang="0">
                        <a:pos x="7" y="12"/>
                      </a:cxn>
                      <a:cxn ang="0">
                        <a:pos x="23" y="19"/>
                      </a:cxn>
                      <a:cxn ang="0">
                        <a:pos x="23" y="19"/>
                      </a:cxn>
                    </a:cxnLst>
                    <a:rect l="0" t="0" r="r" b="b"/>
                    <a:pathLst>
                      <a:path w="275" h="147">
                        <a:moveTo>
                          <a:pt x="23" y="19"/>
                        </a:moveTo>
                        <a:lnTo>
                          <a:pt x="55" y="72"/>
                        </a:lnTo>
                        <a:lnTo>
                          <a:pt x="81" y="91"/>
                        </a:lnTo>
                        <a:lnTo>
                          <a:pt x="111" y="87"/>
                        </a:lnTo>
                        <a:lnTo>
                          <a:pt x="145" y="60"/>
                        </a:lnTo>
                        <a:lnTo>
                          <a:pt x="200" y="27"/>
                        </a:lnTo>
                        <a:lnTo>
                          <a:pt x="257" y="0"/>
                        </a:lnTo>
                        <a:lnTo>
                          <a:pt x="275" y="3"/>
                        </a:lnTo>
                        <a:lnTo>
                          <a:pt x="270" y="19"/>
                        </a:lnTo>
                        <a:lnTo>
                          <a:pt x="231" y="50"/>
                        </a:lnTo>
                        <a:lnTo>
                          <a:pt x="196" y="87"/>
                        </a:lnTo>
                        <a:lnTo>
                          <a:pt x="163" y="125"/>
                        </a:lnTo>
                        <a:lnTo>
                          <a:pt x="144" y="144"/>
                        </a:lnTo>
                        <a:lnTo>
                          <a:pt x="99" y="147"/>
                        </a:lnTo>
                        <a:lnTo>
                          <a:pt x="55" y="116"/>
                        </a:lnTo>
                        <a:lnTo>
                          <a:pt x="0" y="28"/>
                        </a:lnTo>
                        <a:lnTo>
                          <a:pt x="7" y="12"/>
                        </a:lnTo>
                        <a:lnTo>
                          <a:pt x="23" y="19"/>
                        </a:lnTo>
                        <a:lnTo>
                          <a:pt x="23" y="19"/>
                        </a:lnTo>
                        <a:close/>
                      </a:path>
                    </a:pathLst>
                  </a:custGeom>
                  <a:solidFill>
                    <a:srgbClr val="000000"/>
                  </a:solidFill>
                  <a:ln w="9525">
                    <a:noFill/>
                    <a:round/>
                    <a:headEnd/>
                    <a:tailEnd/>
                  </a:ln>
                </p:spPr>
                <p:txBody>
                  <a:bodyPr/>
                  <a:lstStyle/>
                  <a:p>
                    <a:pPr>
                      <a:defRPr/>
                    </a:pPr>
                    <a:endParaRPr lang="en-US">
                      <a:cs typeface="+mn-cs"/>
                    </a:endParaRPr>
                  </a:p>
                </p:txBody>
              </p:sp>
              <p:sp>
                <p:nvSpPr>
                  <p:cNvPr id="95" name="Freeform 324"/>
                  <p:cNvSpPr>
                    <a:spLocks/>
                  </p:cNvSpPr>
                  <p:nvPr/>
                </p:nvSpPr>
                <p:spPr bwMode="auto">
                  <a:xfrm>
                    <a:off x="2731" y="3786"/>
                    <a:ext cx="58" cy="15"/>
                  </a:xfrm>
                  <a:custGeom>
                    <a:avLst/>
                    <a:gdLst/>
                    <a:ahLst/>
                    <a:cxnLst>
                      <a:cxn ang="0">
                        <a:pos x="14" y="0"/>
                      </a:cxn>
                      <a:cxn ang="0">
                        <a:pos x="137" y="9"/>
                      </a:cxn>
                      <a:cxn ang="0">
                        <a:pos x="268" y="20"/>
                      </a:cxn>
                      <a:cxn ang="0">
                        <a:pos x="291" y="49"/>
                      </a:cxn>
                      <a:cxn ang="0">
                        <a:pos x="283" y="65"/>
                      </a:cxn>
                      <a:cxn ang="0">
                        <a:pos x="264" y="72"/>
                      </a:cxn>
                      <a:cxn ang="0">
                        <a:pos x="154" y="53"/>
                      </a:cxn>
                      <a:cxn ang="0">
                        <a:pos x="45" y="28"/>
                      </a:cxn>
                      <a:cxn ang="0">
                        <a:pos x="13" y="24"/>
                      </a:cxn>
                      <a:cxn ang="0">
                        <a:pos x="0" y="12"/>
                      </a:cxn>
                      <a:cxn ang="0">
                        <a:pos x="14" y="0"/>
                      </a:cxn>
                      <a:cxn ang="0">
                        <a:pos x="14" y="0"/>
                      </a:cxn>
                    </a:cxnLst>
                    <a:rect l="0" t="0" r="r" b="b"/>
                    <a:pathLst>
                      <a:path w="291" h="72">
                        <a:moveTo>
                          <a:pt x="14" y="0"/>
                        </a:moveTo>
                        <a:lnTo>
                          <a:pt x="137" y="9"/>
                        </a:lnTo>
                        <a:lnTo>
                          <a:pt x="268" y="20"/>
                        </a:lnTo>
                        <a:lnTo>
                          <a:pt x="291" y="49"/>
                        </a:lnTo>
                        <a:lnTo>
                          <a:pt x="283" y="65"/>
                        </a:lnTo>
                        <a:lnTo>
                          <a:pt x="264" y="72"/>
                        </a:lnTo>
                        <a:lnTo>
                          <a:pt x="154" y="53"/>
                        </a:lnTo>
                        <a:lnTo>
                          <a:pt x="45" y="28"/>
                        </a:lnTo>
                        <a:lnTo>
                          <a:pt x="13" y="24"/>
                        </a:lnTo>
                        <a:lnTo>
                          <a:pt x="0" y="12"/>
                        </a:lnTo>
                        <a:lnTo>
                          <a:pt x="14" y="0"/>
                        </a:lnTo>
                        <a:lnTo>
                          <a:pt x="14" y="0"/>
                        </a:lnTo>
                        <a:close/>
                      </a:path>
                    </a:pathLst>
                  </a:custGeom>
                  <a:solidFill>
                    <a:srgbClr val="000000"/>
                  </a:solidFill>
                  <a:ln w="9525">
                    <a:noFill/>
                    <a:round/>
                    <a:headEnd/>
                    <a:tailEnd/>
                  </a:ln>
                </p:spPr>
                <p:txBody>
                  <a:bodyPr/>
                  <a:lstStyle/>
                  <a:p>
                    <a:pPr>
                      <a:defRPr/>
                    </a:pPr>
                    <a:endParaRPr lang="en-US">
                      <a:cs typeface="+mn-cs"/>
                    </a:endParaRPr>
                  </a:p>
                </p:txBody>
              </p:sp>
              <p:sp>
                <p:nvSpPr>
                  <p:cNvPr id="96" name="Freeform 325"/>
                  <p:cNvSpPr>
                    <a:spLocks/>
                  </p:cNvSpPr>
                  <p:nvPr/>
                </p:nvSpPr>
                <p:spPr bwMode="auto">
                  <a:xfrm>
                    <a:off x="2787" y="3685"/>
                    <a:ext cx="40" cy="144"/>
                  </a:xfrm>
                  <a:custGeom>
                    <a:avLst/>
                    <a:gdLst/>
                    <a:ahLst/>
                    <a:cxnLst>
                      <a:cxn ang="0">
                        <a:pos x="198" y="18"/>
                      </a:cxn>
                      <a:cxn ang="0">
                        <a:pos x="177" y="54"/>
                      </a:cxn>
                      <a:cxn ang="0">
                        <a:pos x="141" y="100"/>
                      </a:cxn>
                      <a:cxn ang="0">
                        <a:pos x="102" y="154"/>
                      </a:cxn>
                      <a:cxn ang="0">
                        <a:pos x="74" y="213"/>
                      </a:cxn>
                      <a:cxn ang="0">
                        <a:pos x="42" y="408"/>
                      </a:cxn>
                      <a:cxn ang="0">
                        <a:pos x="52" y="606"/>
                      </a:cxn>
                      <a:cxn ang="0">
                        <a:pos x="50" y="704"/>
                      </a:cxn>
                      <a:cxn ang="0">
                        <a:pos x="38" y="718"/>
                      </a:cxn>
                      <a:cxn ang="0">
                        <a:pos x="26" y="705"/>
                      </a:cxn>
                      <a:cxn ang="0">
                        <a:pos x="0" y="585"/>
                      </a:cxn>
                      <a:cxn ang="0">
                        <a:pos x="0" y="455"/>
                      </a:cxn>
                      <a:cxn ang="0">
                        <a:pos x="19" y="325"/>
                      </a:cxn>
                      <a:cxn ang="0">
                        <a:pos x="50" y="205"/>
                      </a:cxn>
                      <a:cxn ang="0">
                        <a:pos x="72" y="158"/>
                      </a:cxn>
                      <a:cxn ang="0">
                        <a:pos x="106" y="100"/>
                      </a:cxn>
                      <a:cxn ang="0">
                        <a:pos x="143" y="44"/>
                      </a:cxn>
                      <a:cxn ang="0">
                        <a:pos x="177" y="5"/>
                      </a:cxn>
                      <a:cxn ang="0">
                        <a:pos x="194" y="0"/>
                      </a:cxn>
                      <a:cxn ang="0">
                        <a:pos x="198" y="18"/>
                      </a:cxn>
                      <a:cxn ang="0">
                        <a:pos x="198" y="18"/>
                      </a:cxn>
                    </a:cxnLst>
                    <a:rect l="0" t="0" r="r" b="b"/>
                    <a:pathLst>
                      <a:path w="198" h="718">
                        <a:moveTo>
                          <a:pt x="198" y="18"/>
                        </a:moveTo>
                        <a:lnTo>
                          <a:pt x="177" y="54"/>
                        </a:lnTo>
                        <a:lnTo>
                          <a:pt x="141" y="100"/>
                        </a:lnTo>
                        <a:lnTo>
                          <a:pt x="102" y="154"/>
                        </a:lnTo>
                        <a:lnTo>
                          <a:pt x="74" y="213"/>
                        </a:lnTo>
                        <a:lnTo>
                          <a:pt x="42" y="408"/>
                        </a:lnTo>
                        <a:lnTo>
                          <a:pt x="52" y="606"/>
                        </a:lnTo>
                        <a:lnTo>
                          <a:pt x="50" y="704"/>
                        </a:lnTo>
                        <a:lnTo>
                          <a:pt x="38" y="718"/>
                        </a:lnTo>
                        <a:lnTo>
                          <a:pt x="26" y="705"/>
                        </a:lnTo>
                        <a:lnTo>
                          <a:pt x="0" y="585"/>
                        </a:lnTo>
                        <a:lnTo>
                          <a:pt x="0" y="455"/>
                        </a:lnTo>
                        <a:lnTo>
                          <a:pt x="19" y="325"/>
                        </a:lnTo>
                        <a:lnTo>
                          <a:pt x="50" y="205"/>
                        </a:lnTo>
                        <a:lnTo>
                          <a:pt x="72" y="158"/>
                        </a:lnTo>
                        <a:lnTo>
                          <a:pt x="106" y="100"/>
                        </a:lnTo>
                        <a:lnTo>
                          <a:pt x="143" y="44"/>
                        </a:lnTo>
                        <a:lnTo>
                          <a:pt x="177" y="5"/>
                        </a:lnTo>
                        <a:lnTo>
                          <a:pt x="194" y="0"/>
                        </a:lnTo>
                        <a:lnTo>
                          <a:pt x="198" y="18"/>
                        </a:lnTo>
                        <a:lnTo>
                          <a:pt x="198" y="18"/>
                        </a:lnTo>
                        <a:close/>
                      </a:path>
                    </a:pathLst>
                  </a:custGeom>
                  <a:solidFill>
                    <a:srgbClr val="000000"/>
                  </a:solidFill>
                  <a:ln w="9525">
                    <a:noFill/>
                    <a:round/>
                    <a:headEnd/>
                    <a:tailEnd/>
                  </a:ln>
                </p:spPr>
                <p:txBody>
                  <a:bodyPr/>
                  <a:lstStyle/>
                  <a:p>
                    <a:pPr>
                      <a:defRPr/>
                    </a:pPr>
                    <a:endParaRPr lang="en-US">
                      <a:cs typeface="+mn-cs"/>
                    </a:endParaRPr>
                  </a:p>
                </p:txBody>
              </p:sp>
              <p:sp>
                <p:nvSpPr>
                  <p:cNvPr id="97" name="Freeform 326"/>
                  <p:cNvSpPr>
                    <a:spLocks/>
                  </p:cNvSpPr>
                  <p:nvPr/>
                </p:nvSpPr>
                <p:spPr bwMode="auto">
                  <a:xfrm>
                    <a:off x="2719" y="3845"/>
                    <a:ext cx="60" cy="33"/>
                  </a:xfrm>
                  <a:custGeom>
                    <a:avLst/>
                    <a:gdLst/>
                    <a:ahLst/>
                    <a:cxnLst>
                      <a:cxn ang="0">
                        <a:pos x="247" y="101"/>
                      </a:cxn>
                      <a:cxn ang="0">
                        <a:pos x="251" y="89"/>
                      </a:cxn>
                      <a:cxn ang="0">
                        <a:pos x="235" y="79"/>
                      </a:cxn>
                      <a:cxn ang="0">
                        <a:pos x="201" y="67"/>
                      </a:cxn>
                      <a:cxn ang="0">
                        <a:pos x="153" y="46"/>
                      </a:cxn>
                      <a:cxn ang="0">
                        <a:pos x="110" y="34"/>
                      </a:cxn>
                      <a:cxn ang="0">
                        <a:pos x="13" y="26"/>
                      </a:cxn>
                      <a:cxn ang="0">
                        <a:pos x="0" y="13"/>
                      </a:cxn>
                      <a:cxn ang="0">
                        <a:pos x="13" y="1"/>
                      </a:cxn>
                      <a:cxn ang="0">
                        <a:pos x="119" y="0"/>
                      </a:cxn>
                      <a:cxn ang="0">
                        <a:pos x="223" y="27"/>
                      </a:cxn>
                      <a:cxn ang="0">
                        <a:pos x="281" y="64"/>
                      </a:cxn>
                      <a:cxn ang="0">
                        <a:pos x="299" y="121"/>
                      </a:cxn>
                      <a:cxn ang="0">
                        <a:pos x="284" y="146"/>
                      </a:cxn>
                      <a:cxn ang="0">
                        <a:pos x="263" y="163"/>
                      </a:cxn>
                      <a:cxn ang="0">
                        <a:pos x="240" y="168"/>
                      </a:cxn>
                      <a:cxn ang="0">
                        <a:pos x="153" y="151"/>
                      </a:cxn>
                      <a:cxn ang="0">
                        <a:pos x="131" y="138"/>
                      </a:cxn>
                      <a:cxn ang="0">
                        <a:pos x="126" y="115"/>
                      </a:cxn>
                      <a:cxn ang="0">
                        <a:pos x="137" y="94"/>
                      </a:cxn>
                      <a:cxn ang="0">
                        <a:pos x="163" y="88"/>
                      </a:cxn>
                      <a:cxn ang="0">
                        <a:pos x="247" y="101"/>
                      </a:cxn>
                      <a:cxn ang="0">
                        <a:pos x="247" y="101"/>
                      </a:cxn>
                    </a:cxnLst>
                    <a:rect l="0" t="0" r="r" b="b"/>
                    <a:pathLst>
                      <a:path w="299" h="168">
                        <a:moveTo>
                          <a:pt x="247" y="101"/>
                        </a:moveTo>
                        <a:lnTo>
                          <a:pt x="251" y="89"/>
                        </a:lnTo>
                        <a:lnTo>
                          <a:pt x="235" y="79"/>
                        </a:lnTo>
                        <a:lnTo>
                          <a:pt x="201" y="67"/>
                        </a:lnTo>
                        <a:lnTo>
                          <a:pt x="153" y="46"/>
                        </a:lnTo>
                        <a:lnTo>
                          <a:pt x="110" y="34"/>
                        </a:lnTo>
                        <a:lnTo>
                          <a:pt x="13" y="26"/>
                        </a:lnTo>
                        <a:lnTo>
                          <a:pt x="0" y="13"/>
                        </a:lnTo>
                        <a:lnTo>
                          <a:pt x="13" y="1"/>
                        </a:lnTo>
                        <a:lnTo>
                          <a:pt x="119" y="0"/>
                        </a:lnTo>
                        <a:lnTo>
                          <a:pt x="223" y="27"/>
                        </a:lnTo>
                        <a:lnTo>
                          <a:pt x="281" y="64"/>
                        </a:lnTo>
                        <a:lnTo>
                          <a:pt x="299" y="121"/>
                        </a:lnTo>
                        <a:lnTo>
                          <a:pt x="284" y="146"/>
                        </a:lnTo>
                        <a:lnTo>
                          <a:pt x="263" y="163"/>
                        </a:lnTo>
                        <a:lnTo>
                          <a:pt x="240" y="168"/>
                        </a:lnTo>
                        <a:lnTo>
                          <a:pt x="153" y="151"/>
                        </a:lnTo>
                        <a:lnTo>
                          <a:pt x="131" y="138"/>
                        </a:lnTo>
                        <a:lnTo>
                          <a:pt x="126" y="115"/>
                        </a:lnTo>
                        <a:lnTo>
                          <a:pt x="137" y="94"/>
                        </a:lnTo>
                        <a:lnTo>
                          <a:pt x="163" y="88"/>
                        </a:lnTo>
                        <a:lnTo>
                          <a:pt x="247" y="101"/>
                        </a:lnTo>
                        <a:lnTo>
                          <a:pt x="247" y="101"/>
                        </a:lnTo>
                        <a:close/>
                      </a:path>
                    </a:pathLst>
                  </a:custGeom>
                  <a:solidFill>
                    <a:srgbClr val="000000"/>
                  </a:solidFill>
                  <a:ln w="9525">
                    <a:noFill/>
                    <a:round/>
                    <a:headEnd/>
                    <a:tailEnd/>
                  </a:ln>
                </p:spPr>
                <p:txBody>
                  <a:bodyPr/>
                  <a:lstStyle/>
                  <a:p>
                    <a:pPr>
                      <a:defRPr/>
                    </a:pPr>
                    <a:endParaRPr lang="en-US">
                      <a:cs typeface="+mn-cs"/>
                    </a:endParaRPr>
                  </a:p>
                </p:txBody>
              </p:sp>
              <p:sp>
                <p:nvSpPr>
                  <p:cNvPr id="98" name="Freeform 327"/>
                  <p:cNvSpPr>
                    <a:spLocks/>
                  </p:cNvSpPr>
                  <p:nvPr/>
                </p:nvSpPr>
                <p:spPr bwMode="auto">
                  <a:xfrm>
                    <a:off x="2722" y="3842"/>
                    <a:ext cx="159" cy="60"/>
                  </a:xfrm>
                  <a:custGeom>
                    <a:avLst/>
                    <a:gdLst/>
                    <a:ahLst/>
                    <a:cxnLst>
                      <a:cxn ang="0">
                        <a:pos x="18" y="109"/>
                      </a:cxn>
                      <a:cxn ang="0">
                        <a:pos x="67" y="138"/>
                      </a:cxn>
                      <a:cxn ang="0">
                        <a:pos x="114" y="168"/>
                      </a:cxn>
                      <a:cxn ang="0">
                        <a:pos x="161" y="196"/>
                      </a:cxn>
                      <a:cxn ang="0">
                        <a:pos x="216" y="221"/>
                      </a:cxn>
                      <a:cxn ang="0">
                        <a:pos x="267" y="237"/>
                      </a:cxn>
                      <a:cxn ang="0">
                        <a:pos x="322" y="248"/>
                      </a:cxn>
                      <a:cxn ang="0">
                        <a:pos x="428" y="233"/>
                      </a:cxn>
                      <a:cxn ang="0">
                        <a:pos x="471" y="208"/>
                      </a:cxn>
                      <a:cxn ang="0">
                        <a:pos x="513" y="178"/>
                      </a:cxn>
                      <a:cxn ang="0">
                        <a:pos x="554" y="145"/>
                      </a:cxn>
                      <a:cxn ang="0">
                        <a:pos x="595" y="110"/>
                      </a:cxn>
                      <a:cxn ang="0">
                        <a:pos x="637" y="77"/>
                      </a:cxn>
                      <a:cxn ang="0">
                        <a:pos x="679" y="46"/>
                      </a:cxn>
                      <a:cxn ang="0">
                        <a:pos x="722" y="20"/>
                      </a:cxn>
                      <a:cxn ang="0">
                        <a:pos x="769" y="0"/>
                      </a:cxn>
                      <a:cxn ang="0">
                        <a:pos x="793" y="9"/>
                      </a:cxn>
                      <a:cxn ang="0">
                        <a:pos x="785" y="33"/>
                      </a:cxn>
                      <a:cxn ang="0">
                        <a:pos x="734" y="66"/>
                      </a:cxn>
                      <a:cxn ang="0">
                        <a:pos x="680" y="100"/>
                      </a:cxn>
                      <a:cxn ang="0">
                        <a:pos x="633" y="138"/>
                      </a:cxn>
                      <a:cxn ang="0">
                        <a:pos x="587" y="178"/>
                      </a:cxn>
                      <a:cxn ang="0">
                        <a:pos x="542" y="218"/>
                      </a:cxn>
                      <a:cxn ang="0">
                        <a:pos x="495" y="256"/>
                      </a:cxn>
                      <a:cxn ang="0">
                        <a:pos x="453" y="285"/>
                      </a:cxn>
                      <a:cxn ang="0">
                        <a:pos x="393" y="300"/>
                      </a:cxn>
                      <a:cxn ang="0">
                        <a:pos x="327" y="295"/>
                      </a:cxn>
                      <a:cxn ang="0">
                        <a:pos x="203" y="258"/>
                      </a:cxn>
                      <a:cxn ang="0">
                        <a:pos x="153" y="236"/>
                      </a:cxn>
                      <a:cxn ang="0">
                        <a:pos x="95" y="203"/>
                      </a:cxn>
                      <a:cxn ang="0">
                        <a:pos x="41" y="164"/>
                      </a:cxn>
                      <a:cxn ang="0">
                        <a:pos x="3" y="128"/>
                      </a:cxn>
                      <a:cxn ang="0">
                        <a:pos x="0" y="110"/>
                      </a:cxn>
                      <a:cxn ang="0">
                        <a:pos x="18" y="109"/>
                      </a:cxn>
                      <a:cxn ang="0">
                        <a:pos x="18" y="109"/>
                      </a:cxn>
                    </a:cxnLst>
                    <a:rect l="0" t="0" r="r" b="b"/>
                    <a:pathLst>
                      <a:path w="793" h="300">
                        <a:moveTo>
                          <a:pt x="18" y="109"/>
                        </a:moveTo>
                        <a:lnTo>
                          <a:pt x="67" y="138"/>
                        </a:lnTo>
                        <a:lnTo>
                          <a:pt x="114" y="168"/>
                        </a:lnTo>
                        <a:lnTo>
                          <a:pt x="161" y="196"/>
                        </a:lnTo>
                        <a:lnTo>
                          <a:pt x="216" y="221"/>
                        </a:lnTo>
                        <a:lnTo>
                          <a:pt x="267" y="237"/>
                        </a:lnTo>
                        <a:lnTo>
                          <a:pt x="322" y="248"/>
                        </a:lnTo>
                        <a:lnTo>
                          <a:pt x="428" y="233"/>
                        </a:lnTo>
                        <a:lnTo>
                          <a:pt x="471" y="208"/>
                        </a:lnTo>
                        <a:lnTo>
                          <a:pt x="513" y="178"/>
                        </a:lnTo>
                        <a:lnTo>
                          <a:pt x="554" y="145"/>
                        </a:lnTo>
                        <a:lnTo>
                          <a:pt x="595" y="110"/>
                        </a:lnTo>
                        <a:lnTo>
                          <a:pt x="637" y="77"/>
                        </a:lnTo>
                        <a:lnTo>
                          <a:pt x="679" y="46"/>
                        </a:lnTo>
                        <a:lnTo>
                          <a:pt x="722" y="20"/>
                        </a:lnTo>
                        <a:lnTo>
                          <a:pt x="769" y="0"/>
                        </a:lnTo>
                        <a:lnTo>
                          <a:pt x="793" y="9"/>
                        </a:lnTo>
                        <a:lnTo>
                          <a:pt x="785" y="33"/>
                        </a:lnTo>
                        <a:lnTo>
                          <a:pt x="734" y="66"/>
                        </a:lnTo>
                        <a:lnTo>
                          <a:pt x="680" y="100"/>
                        </a:lnTo>
                        <a:lnTo>
                          <a:pt x="633" y="138"/>
                        </a:lnTo>
                        <a:lnTo>
                          <a:pt x="587" y="178"/>
                        </a:lnTo>
                        <a:lnTo>
                          <a:pt x="542" y="218"/>
                        </a:lnTo>
                        <a:lnTo>
                          <a:pt x="495" y="256"/>
                        </a:lnTo>
                        <a:lnTo>
                          <a:pt x="453" y="285"/>
                        </a:lnTo>
                        <a:lnTo>
                          <a:pt x="393" y="300"/>
                        </a:lnTo>
                        <a:lnTo>
                          <a:pt x="327" y="295"/>
                        </a:lnTo>
                        <a:lnTo>
                          <a:pt x="203" y="258"/>
                        </a:lnTo>
                        <a:lnTo>
                          <a:pt x="153" y="236"/>
                        </a:lnTo>
                        <a:lnTo>
                          <a:pt x="95" y="203"/>
                        </a:lnTo>
                        <a:lnTo>
                          <a:pt x="41" y="164"/>
                        </a:lnTo>
                        <a:lnTo>
                          <a:pt x="3" y="128"/>
                        </a:lnTo>
                        <a:lnTo>
                          <a:pt x="0" y="110"/>
                        </a:lnTo>
                        <a:lnTo>
                          <a:pt x="18" y="109"/>
                        </a:lnTo>
                        <a:lnTo>
                          <a:pt x="18" y="109"/>
                        </a:lnTo>
                        <a:close/>
                      </a:path>
                    </a:pathLst>
                  </a:custGeom>
                  <a:solidFill>
                    <a:srgbClr val="000000"/>
                  </a:solidFill>
                  <a:ln w="9525">
                    <a:noFill/>
                    <a:round/>
                    <a:headEnd/>
                    <a:tailEnd/>
                  </a:ln>
                </p:spPr>
                <p:txBody>
                  <a:bodyPr/>
                  <a:lstStyle/>
                  <a:p>
                    <a:pPr>
                      <a:defRPr/>
                    </a:pPr>
                    <a:endParaRPr lang="en-US">
                      <a:cs typeface="+mn-cs"/>
                    </a:endParaRPr>
                  </a:p>
                </p:txBody>
              </p:sp>
              <p:sp>
                <p:nvSpPr>
                  <p:cNvPr id="99" name="Freeform 328"/>
                  <p:cNvSpPr>
                    <a:spLocks/>
                  </p:cNvSpPr>
                  <p:nvPr/>
                </p:nvSpPr>
                <p:spPr bwMode="auto">
                  <a:xfrm>
                    <a:off x="2887" y="3716"/>
                    <a:ext cx="24" cy="42"/>
                  </a:xfrm>
                  <a:custGeom>
                    <a:avLst/>
                    <a:gdLst/>
                    <a:ahLst/>
                    <a:cxnLst>
                      <a:cxn ang="0">
                        <a:pos x="25" y="32"/>
                      </a:cxn>
                      <a:cxn ang="0">
                        <a:pos x="0" y="22"/>
                      </a:cxn>
                      <a:cxn ang="0">
                        <a:pos x="1" y="8"/>
                      </a:cxn>
                      <a:cxn ang="0">
                        <a:pos x="29" y="0"/>
                      </a:cxn>
                      <a:cxn ang="0">
                        <a:pos x="42" y="16"/>
                      </a:cxn>
                      <a:cxn ang="0">
                        <a:pos x="100" y="97"/>
                      </a:cxn>
                      <a:cxn ang="0">
                        <a:pos x="118" y="196"/>
                      </a:cxn>
                      <a:cxn ang="0">
                        <a:pos x="107" y="210"/>
                      </a:cxn>
                      <a:cxn ang="0">
                        <a:pos x="94" y="200"/>
                      </a:cxn>
                      <a:cxn ang="0">
                        <a:pos x="73" y="160"/>
                      </a:cxn>
                      <a:cxn ang="0">
                        <a:pos x="50" y="122"/>
                      </a:cxn>
                      <a:cxn ang="0">
                        <a:pos x="25" y="32"/>
                      </a:cxn>
                      <a:cxn ang="0">
                        <a:pos x="25" y="32"/>
                      </a:cxn>
                    </a:cxnLst>
                    <a:rect l="0" t="0" r="r" b="b"/>
                    <a:pathLst>
                      <a:path w="118" h="210">
                        <a:moveTo>
                          <a:pt x="25" y="32"/>
                        </a:moveTo>
                        <a:lnTo>
                          <a:pt x="0" y="22"/>
                        </a:lnTo>
                        <a:lnTo>
                          <a:pt x="1" y="8"/>
                        </a:lnTo>
                        <a:lnTo>
                          <a:pt x="29" y="0"/>
                        </a:lnTo>
                        <a:lnTo>
                          <a:pt x="42" y="16"/>
                        </a:lnTo>
                        <a:lnTo>
                          <a:pt x="100" y="97"/>
                        </a:lnTo>
                        <a:lnTo>
                          <a:pt x="118" y="196"/>
                        </a:lnTo>
                        <a:lnTo>
                          <a:pt x="107" y="210"/>
                        </a:lnTo>
                        <a:lnTo>
                          <a:pt x="94" y="200"/>
                        </a:lnTo>
                        <a:lnTo>
                          <a:pt x="73" y="160"/>
                        </a:lnTo>
                        <a:lnTo>
                          <a:pt x="50" y="122"/>
                        </a:lnTo>
                        <a:lnTo>
                          <a:pt x="25" y="32"/>
                        </a:lnTo>
                        <a:lnTo>
                          <a:pt x="25" y="32"/>
                        </a:lnTo>
                        <a:close/>
                      </a:path>
                    </a:pathLst>
                  </a:custGeom>
                  <a:solidFill>
                    <a:srgbClr val="000000"/>
                  </a:solidFill>
                  <a:ln w="9525">
                    <a:noFill/>
                    <a:round/>
                    <a:headEnd/>
                    <a:tailEnd/>
                  </a:ln>
                </p:spPr>
                <p:txBody>
                  <a:bodyPr/>
                  <a:lstStyle/>
                  <a:p>
                    <a:pPr>
                      <a:defRPr/>
                    </a:pPr>
                    <a:endParaRPr lang="en-US">
                      <a:cs typeface="+mn-cs"/>
                    </a:endParaRPr>
                  </a:p>
                </p:txBody>
              </p:sp>
              <p:sp>
                <p:nvSpPr>
                  <p:cNvPr id="100" name="Freeform 329"/>
                  <p:cNvSpPr>
                    <a:spLocks/>
                  </p:cNvSpPr>
                  <p:nvPr/>
                </p:nvSpPr>
                <p:spPr bwMode="auto">
                  <a:xfrm>
                    <a:off x="2916" y="3672"/>
                    <a:ext cx="114" cy="35"/>
                  </a:xfrm>
                  <a:custGeom>
                    <a:avLst/>
                    <a:gdLst/>
                    <a:ahLst/>
                    <a:cxnLst>
                      <a:cxn ang="0">
                        <a:pos x="2" y="156"/>
                      </a:cxn>
                      <a:cxn ang="0">
                        <a:pos x="18" y="141"/>
                      </a:cxn>
                      <a:cxn ang="0">
                        <a:pos x="76" y="100"/>
                      </a:cxn>
                      <a:cxn ang="0">
                        <a:pos x="146" y="56"/>
                      </a:cxn>
                      <a:cxn ang="0">
                        <a:pos x="231" y="15"/>
                      </a:cxn>
                      <a:cxn ang="0">
                        <a:pos x="397" y="0"/>
                      </a:cxn>
                      <a:cxn ang="0">
                        <a:pos x="559" y="10"/>
                      </a:cxn>
                      <a:cxn ang="0">
                        <a:pos x="571" y="22"/>
                      </a:cxn>
                      <a:cxn ang="0">
                        <a:pos x="557" y="34"/>
                      </a:cxn>
                      <a:cxn ang="0">
                        <a:pos x="470" y="30"/>
                      </a:cxn>
                      <a:cxn ang="0">
                        <a:pos x="245" y="66"/>
                      </a:cxn>
                      <a:cxn ang="0">
                        <a:pos x="156" y="97"/>
                      </a:cxn>
                      <a:cxn ang="0">
                        <a:pos x="73" y="139"/>
                      </a:cxn>
                      <a:cxn ang="0">
                        <a:pos x="17" y="176"/>
                      </a:cxn>
                      <a:cxn ang="0">
                        <a:pos x="0" y="174"/>
                      </a:cxn>
                      <a:cxn ang="0">
                        <a:pos x="2" y="156"/>
                      </a:cxn>
                      <a:cxn ang="0">
                        <a:pos x="2" y="156"/>
                      </a:cxn>
                    </a:cxnLst>
                    <a:rect l="0" t="0" r="r" b="b"/>
                    <a:pathLst>
                      <a:path w="571" h="176">
                        <a:moveTo>
                          <a:pt x="2" y="156"/>
                        </a:moveTo>
                        <a:lnTo>
                          <a:pt x="18" y="141"/>
                        </a:lnTo>
                        <a:lnTo>
                          <a:pt x="76" y="100"/>
                        </a:lnTo>
                        <a:lnTo>
                          <a:pt x="146" y="56"/>
                        </a:lnTo>
                        <a:lnTo>
                          <a:pt x="231" y="15"/>
                        </a:lnTo>
                        <a:lnTo>
                          <a:pt x="397" y="0"/>
                        </a:lnTo>
                        <a:lnTo>
                          <a:pt x="559" y="10"/>
                        </a:lnTo>
                        <a:lnTo>
                          <a:pt x="571" y="22"/>
                        </a:lnTo>
                        <a:lnTo>
                          <a:pt x="557" y="34"/>
                        </a:lnTo>
                        <a:lnTo>
                          <a:pt x="470" y="30"/>
                        </a:lnTo>
                        <a:lnTo>
                          <a:pt x="245" y="66"/>
                        </a:lnTo>
                        <a:lnTo>
                          <a:pt x="156" y="97"/>
                        </a:lnTo>
                        <a:lnTo>
                          <a:pt x="73" y="139"/>
                        </a:lnTo>
                        <a:lnTo>
                          <a:pt x="17" y="176"/>
                        </a:lnTo>
                        <a:lnTo>
                          <a:pt x="0" y="174"/>
                        </a:lnTo>
                        <a:lnTo>
                          <a:pt x="2" y="156"/>
                        </a:lnTo>
                        <a:lnTo>
                          <a:pt x="2" y="156"/>
                        </a:lnTo>
                        <a:close/>
                      </a:path>
                    </a:pathLst>
                  </a:custGeom>
                  <a:solidFill>
                    <a:srgbClr val="000000"/>
                  </a:solidFill>
                  <a:ln w="9525">
                    <a:noFill/>
                    <a:round/>
                    <a:headEnd/>
                    <a:tailEnd/>
                  </a:ln>
                </p:spPr>
                <p:txBody>
                  <a:bodyPr/>
                  <a:lstStyle/>
                  <a:p>
                    <a:pPr>
                      <a:defRPr/>
                    </a:pPr>
                    <a:endParaRPr lang="en-US">
                      <a:cs typeface="+mn-cs"/>
                    </a:endParaRPr>
                  </a:p>
                </p:txBody>
              </p:sp>
              <p:sp>
                <p:nvSpPr>
                  <p:cNvPr id="101" name="Freeform 330"/>
                  <p:cNvSpPr>
                    <a:spLocks/>
                  </p:cNvSpPr>
                  <p:nvPr/>
                </p:nvSpPr>
                <p:spPr bwMode="auto">
                  <a:xfrm>
                    <a:off x="2873" y="3655"/>
                    <a:ext cx="54" cy="41"/>
                  </a:xfrm>
                  <a:custGeom>
                    <a:avLst/>
                    <a:gdLst/>
                    <a:ahLst/>
                    <a:cxnLst>
                      <a:cxn ang="0">
                        <a:pos x="46" y="149"/>
                      </a:cxn>
                      <a:cxn ang="0">
                        <a:pos x="71" y="158"/>
                      </a:cxn>
                      <a:cxn ang="0">
                        <a:pos x="62" y="185"/>
                      </a:cxn>
                      <a:cxn ang="0">
                        <a:pos x="34" y="203"/>
                      </a:cxn>
                      <a:cxn ang="0">
                        <a:pos x="6" y="204"/>
                      </a:cxn>
                      <a:cxn ang="0">
                        <a:pos x="0" y="171"/>
                      </a:cxn>
                      <a:cxn ang="0">
                        <a:pos x="6" y="126"/>
                      </a:cxn>
                      <a:cxn ang="0">
                        <a:pos x="20" y="95"/>
                      </a:cxn>
                      <a:cxn ang="0">
                        <a:pos x="39" y="77"/>
                      </a:cxn>
                      <a:cxn ang="0">
                        <a:pos x="64" y="61"/>
                      </a:cxn>
                      <a:cxn ang="0">
                        <a:pos x="131" y="31"/>
                      </a:cxn>
                      <a:cxn ang="0">
                        <a:pos x="203" y="9"/>
                      </a:cxn>
                      <a:cxn ang="0">
                        <a:pos x="258" y="0"/>
                      </a:cxn>
                      <a:cxn ang="0">
                        <a:pos x="272" y="10"/>
                      </a:cxn>
                      <a:cxn ang="0">
                        <a:pos x="263" y="24"/>
                      </a:cxn>
                      <a:cxn ang="0">
                        <a:pos x="216" y="35"/>
                      </a:cxn>
                      <a:cxn ang="0">
                        <a:pos x="90" y="98"/>
                      </a:cxn>
                      <a:cxn ang="0">
                        <a:pos x="56" y="124"/>
                      </a:cxn>
                      <a:cxn ang="0">
                        <a:pos x="46" y="149"/>
                      </a:cxn>
                      <a:cxn ang="0">
                        <a:pos x="46" y="149"/>
                      </a:cxn>
                    </a:cxnLst>
                    <a:rect l="0" t="0" r="r" b="b"/>
                    <a:pathLst>
                      <a:path w="272" h="204">
                        <a:moveTo>
                          <a:pt x="46" y="149"/>
                        </a:moveTo>
                        <a:lnTo>
                          <a:pt x="71" y="158"/>
                        </a:lnTo>
                        <a:lnTo>
                          <a:pt x="62" y="185"/>
                        </a:lnTo>
                        <a:lnTo>
                          <a:pt x="34" y="203"/>
                        </a:lnTo>
                        <a:lnTo>
                          <a:pt x="6" y="204"/>
                        </a:lnTo>
                        <a:lnTo>
                          <a:pt x="0" y="171"/>
                        </a:lnTo>
                        <a:lnTo>
                          <a:pt x="6" y="126"/>
                        </a:lnTo>
                        <a:lnTo>
                          <a:pt x="20" y="95"/>
                        </a:lnTo>
                        <a:lnTo>
                          <a:pt x="39" y="77"/>
                        </a:lnTo>
                        <a:lnTo>
                          <a:pt x="64" y="61"/>
                        </a:lnTo>
                        <a:lnTo>
                          <a:pt x="131" y="31"/>
                        </a:lnTo>
                        <a:lnTo>
                          <a:pt x="203" y="9"/>
                        </a:lnTo>
                        <a:lnTo>
                          <a:pt x="258" y="0"/>
                        </a:lnTo>
                        <a:lnTo>
                          <a:pt x="272" y="10"/>
                        </a:lnTo>
                        <a:lnTo>
                          <a:pt x="263" y="24"/>
                        </a:lnTo>
                        <a:lnTo>
                          <a:pt x="216" y="35"/>
                        </a:lnTo>
                        <a:lnTo>
                          <a:pt x="90" y="98"/>
                        </a:lnTo>
                        <a:lnTo>
                          <a:pt x="56" y="124"/>
                        </a:lnTo>
                        <a:lnTo>
                          <a:pt x="46" y="149"/>
                        </a:lnTo>
                        <a:lnTo>
                          <a:pt x="46" y="149"/>
                        </a:lnTo>
                        <a:close/>
                      </a:path>
                    </a:pathLst>
                  </a:custGeom>
                  <a:solidFill>
                    <a:srgbClr val="000000"/>
                  </a:solidFill>
                  <a:ln w="9525">
                    <a:noFill/>
                    <a:round/>
                    <a:headEnd/>
                    <a:tailEnd/>
                  </a:ln>
                </p:spPr>
                <p:txBody>
                  <a:bodyPr/>
                  <a:lstStyle/>
                  <a:p>
                    <a:pPr>
                      <a:defRPr/>
                    </a:pPr>
                    <a:endParaRPr lang="en-US">
                      <a:cs typeface="+mn-cs"/>
                    </a:endParaRPr>
                  </a:p>
                </p:txBody>
              </p:sp>
              <p:sp>
                <p:nvSpPr>
                  <p:cNvPr id="102" name="Freeform 331"/>
                  <p:cNvSpPr>
                    <a:spLocks/>
                  </p:cNvSpPr>
                  <p:nvPr/>
                </p:nvSpPr>
                <p:spPr bwMode="auto">
                  <a:xfrm>
                    <a:off x="2822" y="3649"/>
                    <a:ext cx="76" cy="48"/>
                  </a:xfrm>
                  <a:custGeom>
                    <a:avLst/>
                    <a:gdLst/>
                    <a:ahLst/>
                    <a:cxnLst>
                      <a:cxn ang="0">
                        <a:pos x="48" y="172"/>
                      </a:cxn>
                      <a:cxn ang="0">
                        <a:pos x="71" y="193"/>
                      </a:cxn>
                      <a:cxn ang="0">
                        <a:pos x="97" y="206"/>
                      </a:cxn>
                      <a:cxn ang="0">
                        <a:pos x="154" y="213"/>
                      </a:cxn>
                      <a:cxn ang="0">
                        <a:pos x="166" y="225"/>
                      </a:cxn>
                      <a:cxn ang="0">
                        <a:pos x="154" y="237"/>
                      </a:cxn>
                      <a:cxn ang="0">
                        <a:pos x="75" y="231"/>
                      </a:cxn>
                      <a:cxn ang="0">
                        <a:pos x="7" y="191"/>
                      </a:cxn>
                      <a:cxn ang="0">
                        <a:pos x="0" y="148"/>
                      </a:cxn>
                      <a:cxn ang="0">
                        <a:pos x="7" y="106"/>
                      </a:cxn>
                      <a:cxn ang="0">
                        <a:pos x="33" y="74"/>
                      </a:cxn>
                      <a:cxn ang="0">
                        <a:pos x="71" y="56"/>
                      </a:cxn>
                      <a:cxn ang="0">
                        <a:pos x="156" y="35"/>
                      </a:cxn>
                      <a:cxn ang="0">
                        <a:pos x="260" y="8"/>
                      </a:cxn>
                      <a:cxn ang="0">
                        <a:pos x="366" y="0"/>
                      </a:cxn>
                      <a:cxn ang="0">
                        <a:pos x="380" y="12"/>
                      </a:cxn>
                      <a:cxn ang="0">
                        <a:pos x="368" y="24"/>
                      </a:cxn>
                      <a:cxn ang="0">
                        <a:pos x="163" y="58"/>
                      </a:cxn>
                      <a:cxn ang="0">
                        <a:pos x="39" y="121"/>
                      </a:cxn>
                      <a:cxn ang="0">
                        <a:pos x="40" y="147"/>
                      </a:cxn>
                      <a:cxn ang="0">
                        <a:pos x="48" y="172"/>
                      </a:cxn>
                      <a:cxn ang="0">
                        <a:pos x="48" y="172"/>
                      </a:cxn>
                    </a:cxnLst>
                    <a:rect l="0" t="0" r="r" b="b"/>
                    <a:pathLst>
                      <a:path w="380" h="237">
                        <a:moveTo>
                          <a:pt x="48" y="172"/>
                        </a:moveTo>
                        <a:lnTo>
                          <a:pt x="71" y="193"/>
                        </a:lnTo>
                        <a:lnTo>
                          <a:pt x="97" y="206"/>
                        </a:lnTo>
                        <a:lnTo>
                          <a:pt x="154" y="213"/>
                        </a:lnTo>
                        <a:lnTo>
                          <a:pt x="166" y="225"/>
                        </a:lnTo>
                        <a:lnTo>
                          <a:pt x="154" y="237"/>
                        </a:lnTo>
                        <a:lnTo>
                          <a:pt x="75" y="231"/>
                        </a:lnTo>
                        <a:lnTo>
                          <a:pt x="7" y="191"/>
                        </a:lnTo>
                        <a:lnTo>
                          <a:pt x="0" y="148"/>
                        </a:lnTo>
                        <a:lnTo>
                          <a:pt x="7" y="106"/>
                        </a:lnTo>
                        <a:lnTo>
                          <a:pt x="33" y="74"/>
                        </a:lnTo>
                        <a:lnTo>
                          <a:pt x="71" y="56"/>
                        </a:lnTo>
                        <a:lnTo>
                          <a:pt x="156" y="35"/>
                        </a:lnTo>
                        <a:lnTo>
                          <a:pt x="260" y="8"/>
                        </a:lnTo>
                        <a:lnTo>
                          <a:pt x="366" y="0"/>
                        </a:lnTo>
                        <a:lnTo>
                          <a:pt x="380" y="12"/>
                        </a:lnTo>
                        <a:lnTo>
                          <a:pt x="368" y="24"/>
                        </a:lnTo>
                        <a:lnTo>
                          <a:pt x="163" y="58"/>
                        </a:lnTo>
                        <a:lnTo>
                          <a:pt x="39" y="121"/>
                        </a:lnTo>
                        <a:lnTo>
                          <a:pt x="40" y="147"/>
                        </a:lnTo>
                        <a:lnTo>
                          <a:pt x="48" y="172"/>
                        </a:lnTo>
                        <a:lnTo>
                          <a:pt x="48" y="172"/>
                        </a:lnTo>
                        <a:close/>
                      </a:path>
                    </a:pathLst>
                  </a:custGeom>
                  <a:solidFill>
                    <a:srgbClr val="000000"/>
                  </a:solidFill>
                  <a:ln w="9525">
                    <a:noFill/>
                    <a:round/>
                    <a:headEnd/>
                    <a:tailEnd/>
                  </a:ln>
                </p:spPr>
                <p:txBody>
                  <a:bodyPr/>
                  <a:lstStyle/>
                  <a:p>
                    <a:pPr>
                      <a:defRPr/>
                    </a:pPr>
                    <a:endParaRPr lang="en-US">
                      <a:cs typeface="+mn-cs"/>
                    </a:endParaRPr>
                  </a:p>
                </p:txBody>
              </p:sp>
              <p:sp>
                <p:nvSpPr>
                  <p:cNvPr id="103" name="Freeform 332"/>
                  <p:cNvSpPr>
                    <a:spLocks/>
                  </p:cNvSpPr>
                  <p:nvPr/>
                </p:nvSpPr>
                <p:spPr bwMode="auto">
                  <a:xfrm>
                    <a:off x="2908" y="3613"/>
                    <a:ext cx="74" cy="33"/>
                  </a:xfrm>
                  <a:custGeom>
                    <a:avLst/>
                    <a:gdLst/>
                    <a:ahLst/>
                    <a:cxnLst>
                      <a:cxn ang="0">
                        <a:pos x="262" y="63"/>
                      </a:cxn>
                      <a:cxn ang="0">
                        <a:pos x="232" y="72"/>
                      </a:cxn>
                      <a:cxn ang="0">
                        <a:pos x="152" y="101"/>
                      </a:cxn>
                      <a:cxn ang="0">
                        <a:pos x="73" y="135"/>
                      </a:cxn>
                      <a:cxn ang="0">
                        <a:pos x="18" y="166"/>
                      </a:cxn>
                      <a:cxn ang="0">
                        <a:pos x="0" y="161"/>
                      </a:cxn>
                      <a:cxn ang="0">
                        <a:pos x="5" y="145"/>
                      </a:cxn>
                      <a:cxn ang="0">
                        <a:pos x="25" y="129"/>
                      </a:cxn>
                      <a:cxn ang="0">
                        <a:pos x="87" y="85"/>
                      </a:cxn>
                      <a:cxn ang="0">
                        <a:pos x="163" y="40"/>
                      </a:cxn>
                      <a:cxn ang="0">
                        <a:pos x="253" y="0"/>
                      </a:cxn>
                      <a:cxn ang="0">
                        <a:pos x="286" y="4"/>
                      </a:cxn>
                      <a:cxn ang="0">
                        <a:pos x="319" y="29"/>
                      </a:cxn>
                      <a:cxn ang="0">
                        <a:pos x="368" y="90"/>
                      </a:cxn>
                      <a:cxn ang="0">
                        <a:pos x="363" y="119"/>
                      </a:cxn>
                      <a:cxn ang="0">
                        <a:pos x="333" y="115"/>
                      </a:cxn>
                      <a:cxn ang="0">
                        <a:pos x="301" y="84"/>
                      </a:cxn>
                      <a:cxn ang="0">
                        <a:pos x="262" y="63"/>
                      </a:cxn>
                      <a:cxn ang="0">
                        <a:pos x="262" y="63"/>
                      </a:cxn>
                    </a:cxnLst>
                    <a:rect l="0" t="0" r="r" b="b"/>
                    <a:pathLst>
                      <a:path w="368" h="166">
                        <a:moveTo>
                          <a:pt x="262" y="63"/>
                        </a:moveTo>
                        <a:lnTo>
                          <a:pt x="232" y="72"/>
                        </a:lnTo>
                        <a:lnTo>
                          <a:pt x="152" y="101"/>
                        </a:lnTo>
                        <a:lnTo>
                          <a:pt x="73" y="135"/>
                        </a:lnTo>
                        <a:lnTo>
                          <a:pt x="18" y="166"/>
                        </a:lnTo>
                        <a:lnTo>
                          <a:pt x="0" y="161"/>
                        </a:lnTo>
                        <a:lnTo>
                          <a:pt x="5" y="145"/>
                        </a:lnTo>
                        <a:lnTo>
                          <a:pt x="25" y="129"/>
                        </a:lnTo>
                        <a:lnTo>
                          <a:pt x="87" y="85"/>
                        </a:lnTo>
                        <a:lnTo>
                          <a:pt x="163" y="40"/>
                        </a:lnTo>
                        <a:lnTo>
                          <a:pt x="253" y="0"/>
                        </a:lnTo>
                        <a:lnTo>
                          <a:pt x="286" y="4"/>
                        </a:lnTo>
                        <a:lnTo>
                          <a:pt x="319" y="29"/>
                        </a:lnTo>
                        <a:lnTo>
                          <a:pt x="368" y="90"/>
                        </a:lnTo>
                        <a:lnTo>
                          <a:pt x="363" y="119"/>
                        </a:lnTo>
                        <a:lnTo>
                          <a:pt x="333" y="115"/>
                        </a:lnTo>
                        <a:lnTo>
                          <a:pt x="301" y="84"/>
                        </a:lnTo>
                        <a:lnTo>
                          <a:pt x="262" y="63"/>
                        </a:lnTo>
                        <a:lnTo>
                          <a:pt x="262" y="63"/>
                        </a:lnTo>
                        <a:close/>
                      </a:path>
                    </a:pathLst>
                  </a:custGeom>
                  <a:solidFill>
                    <a:srgbClr val="000000"/>
                  </a:solidFill>
                  <a:ln w="9525">
                    <a:noFill/>
                    <a:round/>
                    <a:headEnd/>
                    <a:tailEnd/>
                  </a:ln>
                </p:spPr>
                <p:txBody>
                  <a:bodyPr/>
                  <a:lstStyle/>
                  <a:p>
                    <a:pPr>
                      <a:defRPr/>
                    </a:pPr>
                    <a:endParaRPr lang="en-US">
                      <a:cs typeface="+mn-cs"/>
                    </a:endParaRPr>
                  </a:p>
                </p:txBody>
              </p:sp>
              <p:sp>
                <p:nvSpPr>
                  <p:cNvPr id="104" name="Freeform 333"/>
                  <p:cNvSpPr>
                    <a:spLocks/>
                  </p:cNvSpPr>
                  <p:nvPr/>
                </p:nvSpPr>
                <p:spPr bwMode="auto">
                  <a:xfrm>
                    <a:off x="2932" y="3634"/>
                    <a:ext cx="117" cy="48"/>
                  </a:xfrm>
                  <a:custGeom>
                    <a:avLst/>
                    <a:gdLst/>
                    <a:ahLst/>
                    <a:cxnLst>
                      <a:cxn ang="0">
                        <a:pos x="5" y="53"/>
                      </a:cxn>
                      <a:cxn ang="0">
                        <a:pos x="38" y="37"/>
                      </a:cxn>
                      <a:cxn ang="0">
                        <a:pos x="74" y="23"/>
                      </a:cxn>
                      <a:cxn ang="0">
                        <a:pos x="165" y="0"/>
                      </a:cxn>
                      <a:cxn ang="0">
                        <a:pos x="248" y="1"/>
                      </a:cxn>
                      <a:cxn ang="0">
                        <a:pos x="330" y="24"/>
                      </a:cxn>
                      <a:cxn ang="0">
                        <a:pos x="411" y="69"/>
                      </a:cxn>
                      <a:cxn ang="0">
                        <a:pos x="457" y="102"/>
                      </a:cxn>
                      <a:cxn ang="0">
                        <a:pos x="505" y="137"/>
                      </a:cxn>
                      <a:cxn ang="0">
                        <a:pos x="547" y="179"/>
                      </a:cxn>
                      <a:cxn ang="0">
                        <a:pos x="582" y="225"/>
                      </a:cxn>
                      <a:cxn ang="0">
                        <a:pos x="583" y="242"/>
                      </a:cxn>
                      <a:cxn ang="0">
                        <a:pos x="566" y="241"/>
                      </a:cxn>
                      <a:cxn ang="0">
                        <a:pos x="517" y="212"/>
                      </a:cxn>
                      <a:cxn ang="0">
                        <a:pos x="470" y="181"/>
                      </a:cxn>
                      <a:cxn ang="0">
                        <a:pos x="423" y="149"/>
                      </a:cxn>
                      <a:cxn ang="0">
                        <a:pos x="377" y="117"/>
                      </a:cxn>
                      <a:cxn ang="0">
                        <a:pos x="344" y="95"/>
                      </a:cxn>
                      <a:cxn ang="0">
                        <a:pos x="309" y="75"/>
                      </a:cxn>
                      <a:cxn ang="0">
                        <a:pos x="241" y="47"/>
                      </a:cxn>
                      <a:cxn ang="0">
                        <a:pos x="168" y="36"/>
                      </a:cxn>
                      <a:cxn ang="0">
                        <a:pos x="90" y="46"/>
                      </a:cxn>
                      <a:cxn ang="0">
                        <a:pos x="17" y="75"/>
                      </a:cxn>
                      <a:cxn ang="0">
                        <a:pos x="0" y="69"/>
                      </a:cxn>
                      <a:cxn ang="0">
                        <a:pos x="5" y="53"/>
                      </a:cxn>
                      <a:cxn ang="0">
                        <a:pos x="5" y="53"/>
                      </a:cxn>
                    </a:cxnLst>
                    <a:rect l="0" t="0" r="r" b="b"/>
                    <a:pathLst>
                      <a:path w="583" h="242">
                        <a:moveTo>
                          <a:pt x="5" y="53"/>
                        </a:moveTo>
                        <a:lnTo>
                          <a:pt x="38" y="37"/>
                        </a:lnTo>
                        <a:lnTo>
                          <a:pt x="74" y="23"/>
                        </a:lnTo>
                        <a:lnTo>
                          <a:pt x="165" y="0"/>
                        </a:lnTo>
                        <a:lnTo>
                          <a:pt x="248" y="1"/>
                        </a:lnTo>
                        <a:lnTo>
                          <a:pt x="330" y="24"/>
                        </a:lnTo>
                        <a:lnTo>
                          <a:pt x="411" y="69"/>
                        </a:lnTo>
                        <a:lnTo>
                          <a:pt x="457" y="102"/>
                        </a:lnTo>
                        <a:lnTo>
                          <a:pt x="505" y="137"/>
                        </a:lnTo>
                        <a:lnTo>
                          <a:pt x="547" y="179"/>
                        </a:lnTo>
                        <a:lnTo>
                          <a:pt x="582" y="225"/>
                        </a:lnTo>
                        <a:lnTo>
                          <a:pt x="583" y="242"/>
                        </a:lnTo>
                        <a:lnTo>
                          <a:pt x="566" y="241"/>
                        </a:lnTo>
                        <a:lnTo>
                          <a:pt x="517" y="212"/>
                        </a:lnTo>
                        <a:lnTo>
                          <a:pt x="470" y="181"/>
                        </a:lnTo>
                        <a:lnTo>
                          <a:pt x="423" y="149"/>
                        </a:lnTo>
                        <a:lnTo>
                          <a:pt x="377" y="117"/>
                        </a:lnTo>
                        <a:lnTo>
                          <a:pt x="344" y="95"/>
                        </a:lnTo>
                        <a:lnTo>
                          <a:pt x="309" y="75"/>
                        </a:lnTo>
                        <a:lnTo>
                          <a:pt x="241" y="47"/>
                        </a:lnTo>
                        <a:lnTo>
                          <a:pt x="168" y="36"/>
                        </a:lnTo>
                        <a:lnTo>
                          <a:pt x="90" y="46"/>
                        </a:lnTo>
                        <a:lnTo>
                          <a:pt x="17" y="75"/>
                        </a:lnTo>
                        <a:lnTo>
                          <a:pt x="0" y="69"/>
                        </a:lnTo>
                        <a:lnTo>
                          <a:pt x="5" y="53"/>
                        </a:lnTo>
                        <a:lnTo>
                          <a:pt x="5" y="53"/>
                        </a:lnTo>
                        <a:close/>
                      </a:path>
                    </a:pathLst>
                  </a:custGeom>
                  <a:solidFill>
                    <a:srgbClr val="000000"/>
                  </a:solidFill>
                  <a:ln w="9525">
                    <a:noFill/>
                    <a:round/>
                    <a:headEnd/>
                    <a:tailEnd/>
                  </a:ln>
                </p:spPr>
                <p:txBody>
                  <a:bodyPr/>
                  <a:lstStyle/>
                  <a:p>
                    <a:pPr>
                      <a:defRPr/>
                    </a:pPr>
                    <a:endParaRPr lang="en-US">
                      <a:cs typeface="+mn-cs"/>
                    </a:endParaRPr>
                  </a:p>
                </p:txBody>
              </p:sp>
              <p:sp>
                <p:nvSpPr>
                  <p:cNvPr id="105" name="Freeform 334"/>
                  <p:cNvSpPr>
                    <a:spLocks/>
                  </p:cNvSpPr>
                  <p:nvPr/>
                </p:nvSpPr>
                <p:spPr bwMode="auto">
                  <a:xfrm>
                    <a:off x="2671" y="3848"/>
                    <a:ext cx="100" cy="57"/>
                  </a:xfrm>
                  <a:custGeom>
                    <a:avLst/>
                    <a:gdLst/>
                    <a:ahLst/>
                    <a:cxnLst>
                      <a:cxn ang="0">
                        <a:pos x="74" y="137"/>
                      </a:cxn>
                      <a:cxn ang="0">
                        <a:pos x="111" y="159"/>
                      </a:cxn>
                      <a:cxn ang="0">
                        <a:pos x="151" y="178"/>
                      </a:cxn>
                      <a:cxn ang="0">
                        <a:pos x="235" y="203"/>
                      </a:cxn>
                      <a:cxn ang="0">
                        <a:pos x="326" y="226"/>
                      </a:cxn>
                      <a:cxn ang="0">
                        <a:pos x="416" y="248"/>
                      </a:cxn>
                      <a:cxn ang="0">
                        <a:pos x="490" y="261"/>
                      </a:cxn>
                      <a:cxn ang="0">
                        <a:pos x="500" y="273"/>
                      </a:cxn>
                      <a:cxn ang="0">
                        <a:pos x="488" y="285"/>
                      </a:cxn>
                      <a:cxn ang="0">
                        <a:pos x="243" y="271"/>
                      </a:cxn>
                      <a:cxn ang="0">
                        <a:pos x="110" y="240"/>
                      </a:cxn>
                      <a:cxn ang="0">
                        <a:pos x="23" y="189"/>
                      </a:cxn>
                      <a:cxn ang="0">
                        <a:pos x="0" y="121"/>
                      </a:cxn>
                      <a:cxn ang="0">
                        <a:pos x="9" y="48"/>
                      </a:cxn>
                      <a:cxn ang="0">
                        <a:pos x="26" y="30"/>
                      </a:cxn>
                      <a:cxn ang="0">
                        <a:pos x="49" y="17"/>
                      </a:cxn>
                      <a:cxn ang="0">
                        <a:pos x="99" y="0"/>
                      </a:cxn>
                      <a:cxn ang="0">
                        <a:pos x="118" y="2"/>
                      </a:cxn>
                      <a:cxn ang="0">
                        <a:pos x="101" y="25"/>
                      </a:cxn>
                      <a:cxn ang="0">
                        <a:pos x="74" y="52"/>
                      </a:cxn>
                      <a:cxn ang="0">
                        <a:pos x="57" y="69"/>
                      </a:cxn>
                      <a:cxn ang="0">
                        <a:pos x="58" y="105"/>
                      </a:cxn>
                      <a:cxn ang="0">
                        <a:pos x="74" y="137"/>
                      </a:cxn>
                      <a:cxn ang="0">
                        <a:pos x="74" y="137"/>
                      </a:cxn>
                    </a:cxnLst>
                    <a:rect l="0" t="0" r="r" b="b"/>
                    <a:pathLst>
                      <a:path w="500" h="285">
                        <a:moveTo>
                          <a:pt x="74" y="137"/>
                        </a:moveTo>
                        <a:lnTo>
                          <a:pt x="111" y="159"/>
                        </a:lnTo>
                        <a:lnTo>
                          <a:pt x="151" y="178"/>
                        </a:lnTo>
                        <a:lnTo>
                          <a:pt x="235" y="203"/>
                        </a:lnTo>
                        <a:lnTo>
                          <a:pt x="326" y="226"/>
                        </a:lnTo>
                        <a:lnTo>
                          <a:pt x="416" y="248"/>
                        </a:lnTo>
                        <a:lnTo>
                          <a:pt x="490" y="261"/>
                        </a:lnTo>
                        <a:lnTo>
                          <a:pt x="500" y="273"/>
                        </a:lnTo>
                        <a:lnTo>
                          <a:pt x="488" y="285"/>
                        </a:lnTo>
                        <a:lnTo>
                          <a:pt x="243" y="271"/>
                        </a:lnTo>
                        <a:lnTo>
                          <a:pt x="110" y="240"/>
                        </a:lnTo>
                        <a:lnTo>
                          <a:pt x="23" y="189"/>
                        </a:lnTo>
                        <a:lnTo>
                          <a:pt x="0" y="121"/>
                        </a:lnTo>
                        <a:lnTo>
                          <a:pt x="9" y="48"/>
                        </a:lnTo>
                        <a:lnTo>
                          <a:pt x="26" y="30"/>
                        </a:lnTo>
                        <a:lnTo>
                          <a:pt x="49" y="17"/>
                        </a:lnTo>
                        <a:lnTo>
                          <a:pt x="99" y="0"/>
                        </a:lnTo>
                        <a:lnTo>
                          <a:pt x="118" y="2"/>
                        </a:lnTo>
                        <a:lnTo>
                          <a:pt x="101" y="25"/>
                        </a:lnTo>
                        <a:lnTo>
                          <a:pt x="74" y="52"/>
                        </a:lnTo>
                        <a:lnTo>
                          <a:pt x="57" y="69"/>
                        </a:lnTo>
                        <a:lnTo>
                          <a:pt x="58" y="105"/>
                        </a:lnTo>
                        <a:lnTo>
                          <a:pt x="74" y="137"/>
                        </a:lnTo>
                        <a:lnTo>
                          <a:pt x="74" y="137"/>
                        </a:lnTo>
                        <a:close/>
                      </a:path>
                    </a:pathLst>
                  </a:custGeom>
                  <a:solidFill>
                    <a:srgbClr val="000000"/>
                  </a:solidFill>
                  <a:ln w="9525">
                    <a:noFill/>
                    <a:round/>
                    <a:headEnd/>
                    <a:tailEnd/>
                  </a:ln>
                </p:spPr>
                <p:txBody>
                  <a:bodyPr/>
                  <a:lstStyle/>
                  <a:p>
                    <a:pPr>
                      <a:defRPr/>
                    </a:pPr>
                    <a:endParaRPr lang="en-US">
                      <a:cs typeface="+mn-cs"/>
                    </a:endParaRPr>
                  </a:p>
                </p:txBody>
              </p:sp>
              <p:sp>
                <p:nvSpPr>
                  <p:cNvPr id="106" name="Freeform 335"/>
                  <p:cNvSpPr>
                    <a:spLocks/>
                  </p:cNvSpPr>
                  <p:nvPr/>
                </p:nvSpPr>
                <p:spPr bwMode="auto">
                  <a:xfrm>
                    <a:off x="2582" y="3761"/>
                    <a:ext cx="51" cy="33"/>
                  </a:xfrm>
                  <a:custGeom>
                    <a:avLst/>
                    <a:gdLst/>
                    <a:ahLst/>
                    <a:cxnLst>
                      <a:cxn ang="0">
                        <a:pos x="238" y="28"/>
                      </a:cxn>
                      <a:cxn ang="0">
                        <a:pos x="167" y="55"/>
                      </a:cxn>
                      <a:cxn ang="0">
                        <a:pos x="120" y="119"/>
                      </a:cxn>
                      <a:cxn ang="0">
                        <a:pos x="104" y="144"/>
                      </a:cxn>
                      <a:cxn ang="0">
                        <a:pos x="61" y="157"/>
                      </a:cxn>
                      <a:cxn ang="0">
                        <a:pos x="15" y="163"/>
                      </a:cxn>
                      <a:cxn ang="0">
                        <a:pos x="0" y="154"/>
                      </a:cxn>
                      <a:cxn ang="0">
                        <a:pos x="11" y="139"/>
                      </a:cxn>
                      <a:cxn ang="0">
                        <a:pos x="67" y="101"/>
                      </a:cxn>
                      <a:cxn ang="0">
                        <a:pos x="94" y="66"/>
                      </a:cxn>
                      <a:cxn ang="0">
                        <a:pos x="124" y="37"/>
                      </a:cxn>
                      <a:cxn ang="0">
                        <a:pos x="161" y="14"/>
                      </a:cxn>
                      <a:cxn ang="0">
                        <a:pos x="200" y="0"/>
                      </a:cxn>
                      <a:cxn ang="0">
                        <a:pos x="242" y="4"/>
                      </a:cxn>
                      <a:cxn ang="0">
                        <a:pos x="252" y="18"/>
                      </a:cxn>
                      <a:cxn ang="0">
                        <a:pos x="238" y="28"/>
                      </a:cxn>
                      <a:cxn ang="0">
                        <a:pos x="238" y="28"/>
                      </a:cxn>
                    </a:cxnLst>
                    <a:rect l="0" t="0" r="r" b="b"/>
                    <a:pathLst>
                      <a:path w="252" h="163">
                        <a:moveTo>
                          <a:pt x="238" y="28"/>
                        </a:moveTo>
                        <a:lnTo>
                          <a:pt x="167" y="55"/>
                        </a:lnTo>
                        <a:lnTo>
                          <a:pt x="120" y="119"/>
                        </a:lnTo>
                        <a:lnTo>
                          <a:pt x="104" y="144"/>
                        </a:lnTo>
                        <a:lnTo>
                          <a:pt x="61" y="157"/>
                        </a:lnTo>
                        <a:lnTo>
                          <a:pt x="15" y="163"/>
                        </a:lnTo>
                        <a:lnTo>
                          <a:pt x="0" y="154"/>
                        </a:lnTo>
                        <a:lnTo>
                          <a:pt x="11" y="139"/>
                        </a:lnTo>
                        <a:lnTo>
                          <a:pt x="67" y="101"/>
                        </a:lnTo>
                        <a:lnTo>
                          <a:pt x="94" y="66"/>
                        </a:lnTo>
                        <a:lnTo>
                          <a:pt x="124" y="37"/>
                        </a:lnTo>
                        <a:lnTo>
                          <a:pt x="161" y="14"/>
                        </a:lnTo>
                        <a:lnTo>
                          <a:pt x="200" y="0"/>
                        </a:lnTo>
                        <a:lnTo>
                          <a:pt x="242" y="4"/>
                        </a:lnTo>
                        <a:lnTo>
                          <a:pt x="252" y="18"/>
                        </a:lnTo>
                        <a:lnTo>
                          <a:pt x="238" y="28"/>
                        </a:lnTo>
                        <a:lnTo>
                          <a:pt x="238" y="28"/>
                        </a:lnTo>
                        <a:close/>
                      </a:path>
                    </a:pathLst>
                  </a:custGeom>
                  <a:solidFill>
                    <a:srgbClr val="000000"/>
                  </a:solidFill>
                  <a:ln w="9525">
                    <a:noFill/>
                    <a:round/>
                    <a:headEnd/>
                    <a:tailEnd/>
                  </a:ln>
                </p:spPr>
                <p:txBody>
                  <a:bodyPr/>
                  <a:lstStyle/>
                  <a:p>
                    <a:pPr>
                      <a:defRPr/>
                    </a:pPr>
                    <a:endParaRPr lang="en-US">
                      <a:cs typeface="+mn-cs"/>
                    </a:endParaRPr>
                  </a:p>
                </p:txBody>
              </p:sp>
              <p:sp>
                <p:nvSpPr>
                  <p:cNvPr id="107" name="Freeform 336"/>
                  <p:cNvSpPr>
                    <a:spLocks/>
                  </p:cNvSpPr>
                  <p:nvPr/>
                </p:nvSpPr>
                <p:spPr bwMode="auto">
                  <a:xfrm>
                    <a:off x="2593" y="3796"/>
                    <a:ext cx="50" cy="40"/>
                  </a:xfrm>
                  <a:custGeom>
                    <a:avLst/>
                    <a:gdLst/>
                    <a:ahLst/>
                    <a:cxnLst>
                      <a:cxn ang="0">
                        <a:pos x="17" y="0"/>
                      </a:cxn>
                      <a:cxn ang="0">
                        <a:pos x="50" y="19"/>
                      </a:cxn>
                      <a:cxn ang="0">
                        <a:pos x="86" y="45"/>
                      </a:cxn>
                      <a:cxn ang="0">
                        <a:pos x="120" y="69"/>
                      </a:cxn>
                      <a:cxn ang="0">
                        <a:pos x="151" y="92"/>
                      </a:cxn>
                      <a:cxn ang="0">
                        <a:pos x="201" y="134"/>
                      </a:cxn>
                      <a:cxn ang="0">
                        <a:pos x="225" y="156"/>
                      </a:cxn>
                      <a:cxn ang="0">
                        <a:pos x="249" y="178"/>
                      </a:cxn>
                      <a:cxn ang="0">
                        <a:pos x="253" y="194"/>
                      </a:cxn>
                      <a:cxn ang="0">
                        <a:pos x="236" y="198"/>
                      </a:cxn>
                      <a:cxn ang="0">
                        <a:pos x="176" y="171"/>
                      </a:cxn>
                      <a:cxn ang="0">
                        <a:pos x="119" y="137"/>
                      </a:cxn>
                      <a:cxn ang="0">
                        <a:pos x="94" y="115"/>
                      </a:cxn>
                      <a:cxn ang="0">
                        <a:pos x="59" y="81"/>
                      </a:cxn>
                      <a:cxn ang="0">
                        <a:pos x="26" y="45"/>
                      </a:cxn>
                      <a:cxn ang="0">
                        <a:pos x="2" y="18"/>
                      </a:cxn>
                      <a:cxn ang="0">
                        <a:pos x="0" y="1"/>
                      </a:cxn>
                      <a:cxn ang="0">
                        <a:pos x="17" y="0"/>
                      </a:cxn>
                      <a:cxn ang="0">
                        <a:pos x="17" y="0"/>
                      </a:cxn>
                    </a:cxnLst>
                    <a:rect l="0" t="0" r="r" b="b"/>
                    <a:pathLst>
                      <a:path w="253" h="198">
                        <a:moveTo>
                          <a:pt x="17" y="0"/>
                        </a:moveTo>
                        <a:lnTo>
                          <a:pt x="50" y="19"/>
                        </a:lnTo>
                        <a:lnTo>
                          <a:pt x="86" y="45"/>
                        </a:lnTo>
                        <a:lnTo>
                          <a:pt x="120" y="69"/>
                        </a:lnTo>
                        <a:lnTo>
                          <a:pt x="151" y="92"/>
                        </a:lnTo>
                        <a:lnTo>
                          <a:pt x="201" y="134"/>
                        </a:lnTo>
                        <a:lnTo>
                          <a:pt x="225" y="156"/>
                        </a:lnTo>
                        <a:lnTo>
                          <a:pt x="249" y="178"/>
                        </a:lnTo>
                        <a:lnTo>
                          <a:pt x="253" y="194"/>
                        </a:lnTo>
                        <a:lnTo>
                          <a:pt x="236" y="198"/>
                        </a:lnTo>
                        <a:lnTo>
                          <a:pt x="176" y="171"/>
                        </a:lnTo>
                        <a:lnTo>
                          <a:pt x="119" y="137"/>
                        </a:lnTo>
                        <a:lnTo>
                          <a:pt x="94" y="115"/>
                        </a:lnTo>
                        <a:lnTo>
                          <a:pt x="59" y="81"/>
                        </a:lnTo>
                        <a:lnTo>
                          <a:pt x="26" y="45"/>
                        </a:lnTo>
                        <a:lnTo>
                          <a:pt x="2" y="18"/>
                        </a:lnTo>
                        <a:lnTo>
                          <a:pt x="0" y="1"/>
                        </a:lnTo>
                        <a:lnTo>
                          <a:pt x="17" y="0"/>
                        </a:lnTo>
                        <a:lnTo>
                          <a:pt x="17" y="0"/>
                        </a:lnTo>
                        <a:close/>
                      </a:path>
                    </a:pathLst>
                  </a:custGeom>
                  <a:solidFill>
                    <a:srgbClr val="000000"/>
                  </a:solidFill>
                  <a:ln w="9525">
                    <a:noFill/>
                    <a:round/>
                    <a:headEnd/>
                    <a:tailEnd/>
                  </a:ln>
                </p:spPr>
                <p:txBody>
                  <a:bodyPr/>
                  <a:lstStyle/>
                  <a:p>
                    <a:pPr>
                      <a:defRPr/>
                    </a:pPr>
                    <a:endParaRPr lang="en-US">
                      <a:cs typeface="+mn-cs"/>
                    </a:endParaRPr>
                  </a:p>
                </p:txBody>
              </p:sp>
              <p:sp>
                <p:nvSpPr>
                  <p:cNvPr id="108" name="Freeform 337"/>
                  <p:cNvSpPr>
                    <a:spLocks/>
                  </p:cNvSpPr>
                  <p:nvPr/>
                </p:nvSpPr>
                <p:spPr bwMode="auto">
                  <a:xfrm>
                    <a:off x="2570" y="3789"/>
                    <a:ext cx="17" cy="18"/>
                  </a:xfrm>
                  <a:custGeom>
                    <a:avLst/>
                    <a:gdLst/>
                    <a:ahLst/>
                    <a:cxnLst>
                      <a:cxn ang="0">
                        <a:pos x="86" y="18"/>
                      </a:cxn>
                      <a:cxn ang="0">
                        <a:pos x="17" y="92"/>
                      </a:cxn>
                      <a:cxn ang="0">
                        <a:pos x="0" y="91"/>
                      </a:cxn>
                      <a:cxn ang="0">
                        <a:pos x="1" y="75"/>
                      </a:cxn>
                      <a:cxn ang="0">
                        <a:pos x="37" y="39"/>
                      </a:cxn>
                      <a:cxn ang="0">
                        <a:pos x="64" y="3"/>
                      </a:cxn>
                      <a:cxn ang="0">
                        <a:pos x="83" y="0"/>
                      </a:cxn>
                      <a:cxn ang="0">
                        <a:pos x="86" y="18"/>
                      </a:cxn>
                      <a:cxn ang="0">
                        <a:pos x="86" y="18"/>
                      </a:cxn>
                    </a:cxnLst>
                    <a:rect l="0" t="0" r="r" b="b"/>
                    <a:pathLst>
                      <a:path w="86" h="92">
                        <a:moveTo>
                          <a:pt x="86" y="18"/>
                        </a:moveTo>
                        <a:lnTo>
                          <a:pt x="17" y="92"/>
                        </a:lnTo>
                        <a:lnTo>
                          <a:pt x="0" y="91"/>
                        </a:lnTo>
                        <a:lnTo>
                          <a:pt x="1" y="75"/>
                        </a:lnTo>
                        <a:lnTo>
                          <a:pt x="37" y="39"/>
                        </a:lnTo>
                        <a:lnTo>
                          <a:pt x="64" y="3"/>
                        </a:lnTo>
                        <a:lnTo>
                          <a:pt x="83" y="0"/>
                        </a:lnTo>
                        <a:lnTo>
                          <a:pt x="86" y="18"/>
                        </a:lnTo>
                        <a:lnTo>
                          <a:pt x="86" y="18"/>
                        </a:lnTo>
                        <a:close/>
                      </a:path>
                    </a:pathLst>
                  </a:custGeom>
                  <a:solidFill>
                    <a:srgbClr val="000000"/>
                  </a:solidFill>
                  <a:ln w="9525">
                    <a:noFill/>
                    <a:round/>
                    <a:headEnd/>
                    <a:tailEnd/>
                  </a:ln>
                </p:spPr>
                <p:txBody>
                  <a:bodyPr/>
                  <a:lstStyle/>
                  <a:p>
                    <a:pPr>
                      <a:defRPr/>
                    </a:pPr>
                    <a:endParaRPr lang="en-US">
                      <a:cs typeface="+mn-cs"/>
                    </a:endParaRPr>
                  </a:p>
                </p:txBody>
              </p:sp>
              <p:sp>
                <p:nvSpPr>
                  <p:cNvPr id="109" name="Freeform 338"/>
                  <p:cNvSpPr>
                    <a:spLocks/>
                  </p:cNvSpPr>
                  <p:nvPr/>
                </p:nvSpPr>
                <p:spPr bwMode="auto">
                  <a:xfrm>
                    <a:off x="2536" y="3792"/>
                    <a:ext cx="75" cy="68"/>
                  </a:xfrm>
                  <a:custGeom>
                    <a:avLst/>
                    <a:gdLst/>
                    <a:ahLst/>
                    <a:cxnLst>
                      <a:cxn ang="0">
                        <a:pos x="81" y="71"/>
                      </a:cxn>
                      <a:cxn ang="0">
                        <a:pos x="116" y="98"/>
                      </a:cxn>
                      <a:cxn ang="0">
                        <a:pos x="149" y="126"/>
                      </a:cxn>
                      <a:cxn ang="0">
                        <a:pos x="181" y="154"/>
                      </a:cxn>
                      <a:cxn ang="0">
                        <a:pos x="212" y="184"/>
                      </a:cxn>
                      <a:cxn ang="0">
                        <a:pos x="264" y="234"/>
                      </a:cxn>
                      <a:cxn ang="0">
                        <a:pos x="291" y="260"/>
                      </a:cxn>
                      <a:cxn ang="0">
                        <a:pos x="317" y="283"/>
                      </a:cxn>
                      <a:cxn ang="0">
                        <a:pos x="369" y="320"/>
                      </a:cxn>
                      <a:cxn ang="0">
                        <a:pos x="375" y="336"/>
                      </a:cxn>
                      <a:cxn ang="0">
                        <a:pos x="358" y="340"/>
                      </a:cxn>
                      <a:cxn ang="0">
                        <a:pos x="320" y="321"/>
                      </a:cxn>
                      <a:cxn ang="0">
                        <a:pos x="265" y="286"/>
                      </a:cxn>
                      <a:cxn ang="0">
                        <a:pos x="212" y="249"/>
                      </a:cxn>
                      <a:cxn ang="0">
                        <a:pos x="178" y="223"/>
                      </a:cxn>
                      <a:cxn ang="0">
                        <a:pos x="136" y="184"/>
                      </a:cxn>
                      <a:cxn ang="0">
                        <a:pos x="96" y="148"/>
                      </a:cxn>
                      <a:cxn ang="0">
                        <a:pos x="55" y="112"/>
                      </a:cxn>
                      <a:cxn ang="0">
                        <a:pos x="11" y="76"/>
                      </a:cxn>
                      <a:cxn ang="0">
                        <a:pos x="0" y="52"/>
                      </a:cxn>
                      <a:cxn ang="0">
                        <a:pos x="22" y="37"/>
                      </a:cxn>
                      <a:cxn ang="0">
                        <a:pos x="103" y="27"/>
                      </a:cxn>
                      <a:cxn ang="0">
                        <a:pos x="182" y="0"/>
                      </a:cxn>
                      <a:cxn ang="0">
                        <a:pos x="200" y="3"/>
                      </a:cxn>
                      <a:cxn ang="0">
                        <a:pos x="197" y="19"/>
                      </a:cxn>
                      <a:cxn ang="0">
                        <a:pos x="174" y="37"/>
                      </a:cxn>
                      <a:cxn ang="0">
                        <a:pos x="143" y="53"/>
                      </a:cxn>
                      <a:cxn ang="0">
                        <a:pos x="81" y="71"/>
                      </a:cxn>
                      <a:cxn ang="0">
                        <a:pos x="81" y="71"/>
                      </a:cxn>
                    </a:cxnLst>
                    <a:rect l="0" t="0" r="r" b="b"/>
                    <a:pathLst>
                      <a:path w="375" h="340">
                        <a:moveTo>
                          <a:pt x="81" y="71"/>
                        </a:moveTo>
                        <a:lnTo>
                          <a:pt x="116" y="98"/>
                        </a:lnTo>
                        <a:lnTo>
                          <a:pt x="149" y="126"/>
                        </a:lnTo>
                        <a:lnTo>
                          <a:pt x="181" y="154"/>
                        </a:lnTo>
                        <a:lnTo>
                          <a:pt x="212" y="184"/>
                        </a:lnTo>
                        <a:lnTo>
                          <a:pt x="264" y="234"/>
                        </a:lnTo>
                        <a:lnTo>
                          <a:pt x="291" y="260"/>
                        </a:lnTo>
                        <a:lnTo>
                          <a:pt x="317" y="283"/>
                        </a:lnTo>
                        <a:lnTo>
                          <a:pt x="369" y="320"/>
                        </a:lnTo>
                        <a:lnTo>
                          <a:pt x="375" y="336"/>
                        </a:lnTo>
                        <a:lnTo>
                          <a:pt x="358" y="340"/>
                        </a:lnTo>
                        <a:lnTo>
                          <a:pt x="320" y="321"/>
                        </a:lnTo>
                        <a:lnTo>
                          <a:pt x="265" y="286"/>
                        </a:lnTo>
                        <a:lnTo>
                          <a:pt x="212" y="249"/>
                        </a:lnTo>
                        <a:lnTo>
                          <a:pt x="178" y="223"/>
                        </a:lnTo>
                        <a:lnTo>
                          <a:pt x="136" y="184"/>
                        </a:lnTo>
                        <a:lnTo>
                          <a:pt x="96" y="148"/>
                        </a:lnTo>
                        <a:lnTo>
                          <a:pt x="55" y="112"/>
                        </a:lnTo>
                        <a:lnTo>
                          <a:pt x="11" y="76"/>
                        </a:lnTo>
                        <a:lnTo>
                          <a:pt x="0" y="52"/>
                        </a:lnTo>
                        <a:lnTo>
                          <a:pt x="22" y="37"/>
                        </a:lnTo>
                        <a:lnTo>
                          <a:pt x="103" y="27"/>
                        </a:lnTo>
                        <a:lnTo>
                          <a:pt x="182" y="0"/>
                        </a:lnTo>
                        <a:lnTo>
                          <a:pt x="200" y="3"/>
                        </a:lnTo>
                        <a:lnTo>
                          <a:pt x="197" y="19"/>
                        </a:lnTo>
                        <a:lnTo>
                          <a:pt x="174" y="37"/>
                        </a:lnTo>
                        <a:lnTo>
                          <a:pt x="143" y="53"/>
                        </a:lnTo>
                        <a:lnTo>
                          <a:pt x="81" y="71"/>
                        </a:lnTo>
                        <a:lnTo>
                          <a:pt x="81" y="71"/>
                        </a:lnTo>
                        <a:close/>
                      </a:path>
                    </a:pathLst>
                  </a:custGeom>
                  <a:solidFill>
                    <a:srgbClr val="000000"/>
                  </a:solidFill>
                  <a:ln w="9525">
                    <a:noFill/>
                    <a:round/>
                    <a:headEnd/>
                    <a:tailEnd/>
                  </a:ln>
                </p:spPr>
                <p:txBody>
                  <a:bodyPr/>
                  <a:lstStyle/>
                  <a:p>
                    <a:pPr>
                      <a:defRPr/>
                    </a:pPr>
                    <a:endParaRPr lang="en-US">
                      <a:cs typeface="+mn-cs"/>
                    </a:endParaRPr>
                  </a:p>
                </p:txBody>
              </p:sp>
              <p:sp>
                <p:nvSpPr>
                  <p:cNvPr id="110" name="Freeform 339"/>
                  <p:cNvSpPr>
                    <a:spLocks/>
                  </p:cNvSpPr>
                  <p:nvPr/>
                </p:nvSpPr>
                <p:spPr bwMode="auto">
                  <a:xfrm>
                    <a:off x="2573" y="3808"/>
                    <a:ext cx="72" cy="49"/>
                  </a:xfrm>
                  <a:custGeom>
                    <a:avLst/>
                    <a:gdLst/>
                    <a:ahLst/>
                    <a:cxnLst>
                      <a:cxn ang="0">
                        <a:pos x="22" y="0"/>
                      </a:cxn>
                      <a:cxn ang="0">
                        <a:pos x="59" y="25"/>
                      </a:cxn>
                      <a:cxn ang="0">
                        <a:pos x="95" y="52"/>
                      </a:cxn>
                      <a:cxn ang="0">
                        <a:pos x="133" y="75"/>
                      </a:cxn>
                      <a:cxn ang="0">
                        <a:pos x="171" y="97"/>
                      </a:cxn>
                      <a:cxn ang="0">
                        <a:pos x="246" y="142"/>
                      </a:cxn>
                      <a:cxn ang="0">
                        <a:pos x="273" y="161"/>
                      </a:cxn>
                      <a:cxn ang="0">
                        <a:pos x="322" y="202"/>
                      </a:cxn>
                      <a:cxn ang="0">
                        <a:pos x="358" y="237"/>
                      </a:cxn>
                      <a:cxn ang="0">
                        <a:pos x="359" y="247"/>
                      </a:cxn>
                      <a:cxn ang="0">
                        <a:pos x="341" y="244"/>
                      </a:cxn>
                      <a:cxn ang="0">
                        <a:pos x="256" y="209"/>
                      </a:cxn>
                      <a:cxn ang="0">
                        <a:pos x="209" y="182"/>
                      </a:cxn>
                      <a:cxn ang="0">
                        <a:pos x="161" y="152"/>
                      </a:cxn>
                      <a:cxn ang="0">
                        <a:pos x="114" y="120"/>
                      </a:cxn>
                      <a:cxn ang="0">
                        <a:pos x="72" y="86"/>
                      </a:cxn>
                      <a:cxn ang="0">
                        <a:pos x="33" y="54"/>
                      </a:cxn>
                      <a:cxn ang="0">
                        <a:pos x="3" y="24"/>
                      </a:cxn>
                      <a:cxn ang="0">
                        <a:pos x="0" y="2"/>
                      </a:cxn>
                      <a:cxn ang="0">
                        <a:pos x="22" y="0"/>
                      </a:cxn>
                      <a:cxn ang="0">
                        <a:pos x="22" y="0"/>
                      </a:cxn>
                    </a:cxnLst>
                    <a:rect l="0" t="0" r="r" b="b"/>
                    <a:pathLst>
                      <a:path w="359" h="247">
                        <a:moveTo>
                          <a:pt x="22" y="0"/>
                        </a:moveTo>
                        <a:lnTo>
                          <a:pt x="59" y="25"/>
                        </a:lnTo>
                        <a:lnTo>
                          <a:pt x="95" y="52"/>
                        </a:lnTo>
                        <a:lnTo>
                          <a:pt x="133" y="75"/>
                        </a:lnTo>
                        <a:lnTo>
                          <a:pt x="171" y="97"/>
                        </a:lnTo>
                        <a:lnTo>
                          <a:pt x="246" y="142"/>
                        </a:lnTo>
                        <a:lnTo>
                          <a:pt x="273" y="161"/>
                        </a:lnTo>
                        <a:lnTo>
                          <a:pt x="322" y="202"/>
                        </a:lnTo>
                        <a:lnTo>
                          <a:pt x="358" y="237"/>
                        </a:lnTo>
                        <a:lnTo>
                          <a:pt x="359" y="247"/>
                        </a:lnTo>
                        <a:lnTo>
                          <a:pt x="341" y="244"/>
                        </a:lnTo>
                        <a:lnTo>
                          <a:pt x="256" y="209"/>
                        </a:lnTo>
                        <a:lnTo>
                          <a:pt x="209" y="182"/>
                        </a:lnTo>
                        <a:lnTo>
                          <a:pt x="161" y="152"/>
                        </a:lnTo>
                        <a:lnTo>
                          <a:pt x="114" y="120"/>
                        </a:lnTo>
                        <a:lnTo>
                          <a:pt x="72" y="86"/>
                        </a:lnTo>
                        <a:lnTo>
                          <a:pt x="33" y="54"/>
                        </a:lnTo>
                        <a:lnTo>
                          <a:pt x="3" y="24"/>
                        </a:lnTo>
                        <a:lnTo>
                          <a:pt x="0" y="2"/>
                        </a:lnTo>
                        <a:lnTo>
                          <a:pt x="22" y="0"/>
                        </a:lnTo>
                        <a:lnTo>
                          <a:pt x="22" y="0"/>
                        </a:lnTo>
                        <a:close/>
                      </a:path>
                    </a:pathLst>
                  </a:custGeom>
                  <a:solidFill>
                    <a:srgbClr val="000000"/>
                  </a:solidFill>
                  <a:ln w="9525">
                    <a:noFill/>
                    <a:round/>
                    <a:headEnd/>
                    <a:tailEnd/>
                  </a:ln>
                </p:spPr>
                <p:txBody>
                  <a:bodyPr/>
                  <a:lstStyle/>
                  <a:p>
                    <a:pPr>
                      <a:defRPr/>
                    </a:pPr>
                    <a:endParaRPr lang="en-US">
                      <a:cs typeface="+mn-cs"/>
                    </a:endParaRPr>
                  </a:p>
                </p:txBody>
              </p:sp>
              <p:sp>
                <p:nvSpPr>
                  <p:cNvPr id="111" name="Freeform 340"/>
                  <p:cNvSpPr>
                    <a:spLocks/>
                  </p:cNvSpPr>
                  <p:nvPr/>
                </p:nvSpPr>
                <p:spPr bwMode="auto">
                  <a:xfrm>
                    <a:off x="2677" y="3751"/>
                    <a:ext cx="59" cy="21"/>
                  </a:xfrm>
                  <a:custGeom>
                    <a:avLst/>
                    <a:gdLst/>
                    <a:ahLst/>
                    <a:cxnLst>
                      <a:cxn ang="0">
                        <a:pos x="5" y="24"/>
                      </a:cxn>
                      <a:cxn ang="0">
                        <a:pos x="67" y="0"/>
                      </a:cxn>
                      <a:cxn ang="0">
                        <a:pos x="119" y="11"/>
                      </a:cxn>
                      <a:cxn ang="0">
                        <a:pos x="164" y="34"/>
                      </a:cxn>
                      <a:cxn ang="0">
                        <a:pos x="201" y="51"/>
                      </a:cxn>
                      <a:cxn ang="0">
                        <a:pos x="279" y="57"/>
                      </a:cxn>
                      <a:cxn ang="0">
                        <a:pos x="295" y="64"/>
                      </a:cxn>
                      <a:cxn ang="0">
                        <a:pos x="287" y="79"/>
                      </a:cxn>
                      <a:cxn ang="0">
                        <a:pos x="238" y="100"/>
                      </a:cxn>
                      <a:cxn ang="0">
                        <a:pos x="200" y="103"/>
                      </a:cxn>
                      <a:cxn ang="0">
                        <a:pos x="119" y="69"/>
                      </a:cxn>
                      <a:cxn ang="0">
                        <a:pos x="69" y="43"/>
                      </a:cxn>
                      <a:cxn ang="0">
                        <a:pos x="17" y="44"/>
                      </a:cxn>
                      <a:cxn ang="0">
                        <a:pos x="0" y="40"/>
                      </a:cxn>
                      <a:cxn ang="0">
                        <a:pos x="5" y="24"/>
                      </a:cxn>
                      <a:cxn ang="0">
                        <a:pos x="5" y="24"/>
                      </a:cxn>
                    </a:cxnLst>
                    <a:rect l="0" t="0" r="r" b="b"/>
                    <a:pathLst>
                      <a:path w="295" h="103">
                        <a:moveTo>
                          <a:pt x="5" y="24"/>
                        </a:moveTo>
                        <a:lnTo>
                          <a:pt x="67" y="0"/>
                        </a:lnTo>
                        <a:lnTo>
                          <a:pt x="119" y="11"/>
                        </a:lnTo>
                        <a:lnTo>
                          <a:pt x="164" y="34"/>
                        </a:lnTo>
                        <a:lnTo>
                          <a:pt x="201" y="51"/>
                        </a:lnTo>
                        <a:lnTo>
                          <a:pt x="279" y="57"/>
                        </a:lnTo>
                        <a:lnTo>
                          <a:pt x="295" y="64"/>
                        </a:lnTo>
                        <a:lnTo>
                          <a:pt x="287" y="79"/>
                        </a:lnTo>
                        <a:lnTo>
                          <a:pt x="238" y="100"/>
                        </a:lnTo>
                        <a:lnTo>
                          <a:pt x="200" y="103"/>
                        </a:lnTo>
                        <a:lnTo>
                          <a:pt x="119" y="69"/>
                        </a:lnTo>
                        <a:lnTo>
                          <a:pt x="69" y="43"/>
                        </a:lnTo>
                        <a:lnTo>
                          <a:pt x="17" y="44"/>
                        </a:lnTo>
                        <a:lnTo>
                          <a:pt x="0" y="40"/>
                        </a:lnTo>
                        <a:lnTo>
                          <a:pt x="5" y="24"/>
                        </a:lnTo>
                        <a:lnTo>
                          <a:pt x="5" y="24"/>
                        </a:lnTo>
                        <a:close/>
                      </a:path>
                    </a:pathLst>
                  </a:custGeom>
                  <a:solidFill>
                    <a:srgbClr val="000000"/>
                  </a:solidFill>
                  <a:ln w="9525">
                    <a:noFill/>
                    <a:round/>
                    <a:headEnd/>
                    <a:tailEnd/>
                  </a:ln>
                </p:spPr>
                <p:txBody>
                  <a:bodyPr/>
                  <a:lstStyle/>
                  <a:p>
                    <a:pPr>
                      <a:defRPr/>
                    </a:pPr>
                    <a:endParaRPr lang="en-US">
                      <a:cs typeface="+mn-cs"/>
                    </a:endParaRPr>
                  </a:p>
                </p:txBody>
              </p:sp>
              <p:sp>
                <p:nvSpPr>
                  <p:cNvPr id="112" name="Freeform 341"/>
                  <p:cNvSpPr>
                    <a:spLocks/>
                  </p:cNvSpPr>
                  <p:nvPr/>
                </p:nvSpPr>
                <p:spPr bwMode="auto">
                  <a:xfrm>
                    <a:off x="2738" y="3766"/>
                    <a:ext cx="44" cy="31"/>
                  </a:xfrm>
                  <a:custGeom>
                    <a:avLst/>
                    <a:gdLst/>
                    <a:ahLst/>
                    <a:cxnLst>
                      <a:cxn ang="0">
                        <a:pos x="18" y="1"/>
                      </a:cxn>
                      <a:cxn ang="0">
                        <a:pos x="33" y="15"/>
                      </a:cxn>
                      <a:cxn ang="0">
                        <a:pos x="58" y="36"/>
                      </a:cxn>
                      <a:cxn ang="0">
                        <a:pos x="81" y="57"/>
                      </a:cxn>
                      <a:cxn ang="0">
                        <a:pos x="93" y="67"/>
                      </a:cxn>
                      <a:cxn ang="0">
                        <a:pos x="119" y="85"/>
                      </a:cxn>
                      <a:cxn ang="0">
                        <a:pos x="153" y="106"/>
                      </a:cxn>
                      <a:cxn ang="0">
                        <a:pos x="188" y="128"/>
                      </a:cxn>
                      <a:cxn ang="0">
                        <a:pos x="215" y="145"/>
                      </a:cxn>
                      <a:cxn ang="0">
                        <a:pos x="220" y="154"/>
                      </a:cxn>
                      <a:cxn ang="0">
                        <a:pos x="210" y="157"/>
                      </a:cxn>
                      <a:cxn ang="0">
                        <a:pos x="167" y="150"/>
                      </a:cxn>
                      <a:cxn ang="0">
                        <a:pos x="115" y="118"/>
                      </a:cxn>
                      <a:cxn ang="0">
                        <a:pos x="64" y="87"/>
                      </a:cxn>
                      <a:cxn ang="0">
                        <a:pos x="0" y="18"/>
                      </a:cxn>
                      <a:cxn ang="0">
                        <a:pos x="1" y="0"/>
                      </a:cxn>
                      <a:cxn ang="0">
                        <a:pos x="18" y="1"/>
                      </a:cxn>
                      <a:cxn ang="0">
                        <a:pos x="18" y="1"/>
                      </a:cxn>
                    </a:cxnLst>
                    <a:rect l="0" t="0" r="r" b="b"/>
                    <a:pathLst>
                      <a:path w="220" h="157">
                        <a:moveTo>
                          <a:pt x="18" y="1"/>
                        </a:moveTo>
                        <a:lnTo>
                          <a:pt x="33" y="15"/>
                        </a:lnTo>
                        <a:lnTo>
                          <a:pt x="58" y="36"/>
                        </a:lnTo>
                        <a:lnTo>
                          <a:pt x="81" y="57"/>
                        </a:lnTo>
                        <a:lnTo>
                          <a:pt x="93" y="67"/>
                        </a:lnTo>
                        <a:lnTo>
                          <a:pt x="119" y="85"/>
                        </a:lnTo>
                        <a:lnTo>
                          <a:pt x="153" y="106"/>
                        </a:lnTo>
                        <a:lnTo>
                          <a:pt x="188" y="128"/>
                        </a:lnTo>
                        <a:lnTo>
                          <a:pt x="215" y="145"/>
                        </a:lnTo>
                        <a:lnTo>
                          <a:pt x="220" y="154"/>
                        </a:lnTo>
                        <a:lnTo>
                          <a:pt x="210" y="157"/>
                        </a:lnTo>
                        <a:lnTo>
                          <a:pt x="167" y="150"/>
                        </a:lnTo>
                        <a:lnTo>
                          <a:pt x="115" y="118"/>
                        </a:lnTo>
                        <a:lnTo>
                          <a:pt x="64" y="87"/>
                        </a:lnTo>
                        <a:lnTo>
                          <a:pt x="0" y="18"/>
                        </a:lnTo>
                        <a:lnTo>
                          <a:pt x="1" y="0"/>
                        </a:lnTo>
                        <a:lnTo>
                          <a:pt x="18" y="1"/>
                        </a:lnTo>
                        <a:lnTo>
                          <a:pt x="18" y="1"/>
                        </a:lnTo>
                        <a:close/>
                      </a:path>
                    </a:pathLst>
                  </a:custGeom>
                  <a:solidFill>
                    <a:srgbClr val="000000"/>
                  </a:solidFill>
                  <a:ln w="9525">
                    <a:noFill/>
                    <a:round/>
                    <a:headEnd/>
                    <a:tailEnd/>
                  </a:ln>
                </p:spPr>
                <p:txBody>
                  <a:bodyPr/>
                  <a:lstStyle/>
                  <a:p>
                    <a:pPr>
                      <a:defRPr/>
                    </a:pPr>
                    <a:endParaRPr lang="en-US">
                      <a:cs typeface="+mn-cs"/>
                    </a:endParaRPr>
                  </a:p>
                </p:txBody>
              </p:sp>
              <p:sp>
                <p:nvSpPr>
                  <p:cNvPr id="113" name="Freeform 342"/>
                  <p:cNvSpPr>
                    <a:spLocks/>
                  </p:cNvSpPr>
                  <p:nvPr/>
                </p:nvSpPr>
                <p:spPr bwMode="auto">
                  <a:xfrm>
                    <a:off x="2645" y="3828"/>
                    <a:ext cx="26" cy="13"/>
                  </a:xfrm>
                  <a:custGeom>
                    <a:avLst/>
                    <a:gdLst/>
                    <a:ahLst/>
                    <a:cxnLst>
                      <a:cxn ang="0">
                        <a:pos x="53" y="66"/>
                      </a:cxn>
                      <a:cxn ang="0">
                        <a:pos x="4" y="37"/>
                      </a:cxn>
                      <a:cxn ang="0">
                        <a:pos x="0" y="25"/>
                      </a:cxn>
                      <a:cxn ang="0">
                        <a:pos x="23" y="17"/>
                      </a:cxn>
                      <a:cxn ang="0">
                        <a:pos x="59" y="9"/>
                      </a:cxn>
                      <a:cxn ang="0">
                        <a:pos x="112" y="0"/>
                      </a:cxn>
                      <a:cxn ang="0">
                        <a:pos x="129" y="7"/>
                      </a:cxn>
                      <a:cxn ang="0">
                        <a:pos x="123" y="22"/>
                      </a:cxn>
                      <a:cxn ang="0">
                        <a:pos x="53" y="66"/>
                      </a:cxn>
                      <a:cxn ang="0">
                        <a:pos x="53" y="66"/>
                      </a:cxn>
                    </a:cxnLst>
                    <a:rect l="0" t="0" r="r" b="b"/>
                    <a:pathLst>
                      <a:path w="129" h="66">
                        <a:moveTo>
                          <a:pt x="53" y="66"/>
                        </a:moveTo>
                        <a:lnTo>
                          <a:pt x="4" y="37"/>
                        </a:lnTo>
                        <a:lnTo>
                          <a:pt x="0" y="25"/>
                        </a:lnTo>
                        <a:lnTo>
                          <a:pt x="23" y="17"/>
                        </a:lnTo>
                        <a:lnTo>
                          <a:pt x="59" y="9"/>
                        </a:lnTo>
                        <a:lnTo>
                          <a:pt x="112" y="0"/>
                        </a:lnTo>
                        <a:lnTo>
                          <a:pt x="129" y="7"/>
                        </a:lnTo>
                        <a:lnTo>
                          <a:pt x="123" y="22"/>
                        </a:lnTo>
                        <a:lnTo>
                          <a:pt x="53" y="66"/>
                        </a:lnTo>
                        <a:lnTo>
                          <a:pt x="53" y="66"/>
                        </a:lnTo>
                        <a:close/>
                      </a:path>
                    </a:pathLst>
                  </a:custGeom>
                  <a:solidFill>
                    <a:srgbClr val="000000"/>
                  </a:solidFill>
                  <a:ln w="9525">
                    <a:noFill/>
                    <a:round/>
                    <a:headEnd/>
                    <a:tailEnd/>
                  </a:ln>
                </p:spPr>
                <p:txBody>
                  <a:bodyPr/>
                  <a:lstStyle/>
                  <a:p>
                    <a:pPr>
                      <a:defRPr/>
                    </a:pPr>
                    <a:endParaRPr lang="en-US">
                      <a:cs typeface="+mn-cs"/>
                    </a:endParaRPr>
                  </a:p>
                </p:txBody>
              </p:sp>
              <p:sp>
                <p:nvSpPr>
                  <p:cNvPr id="114" name="Freeform 343"/>
                  <p:cNvSpPr>
                    <a:spLocks/>
                  </p:cNvSpPr>
                  <p:nvPr/>
                </p:nvSpPr>
                <p:spPr bwMode="auto">
                  <a:xfrm>
                    <a:off x="2643" y="3836"/>
                    <a:ext cx="35" cy="21"/>
                  </a:xfrm>
                  <a:custGeom>
                    <a:avLst/>
                    <a:gdLst/>
                    <a:ahLst/>
                    <a:cxnLst>
                      <a:cxn ang="0">
                        <a:pos x="16" y="75"/>
                      </a:cxn>
                      <a:cxn ang="0">
                        <a:pos x="163" y="0"/>
                      </a:cxn>
                      <a:cxn ang="0">
                        <a:pos x="179" y="4"/>
                      </a:cxn>
                      <a:cxn ang="0">
                        <a:pos x="174" y="22"/>
                      </a:cxn>
                      <a:cxn ang="0">
                        <a:pos x="153" y="37"/>
                      </a:cxn>
                      <a:cxn ang="0">
                        <a:pos x="123" y="59"/>
                      </a:cxn>
                      <a:cxn ang="0">
                        <a:pos x="93" y="78"/>
                      </a:cxn>
                      <a:cxn ang="0">
                        <a:pos x="74" y="90"/>
                      </a:cxn>
                      <a:cxn ang="0">
                        <a:pos x="20" y="101"/>
                      </a:cxn>
                      <a:cxn ang="0">
                        <a:pos x="0" y="95"/>
                      </a:cxn>
                      <a:cxn ang="0">
                        <a:pos x="16" y="75"/>
                      </a:cxn>
                      <a:cxn ang="0">
                        <a:pos x="16" y="75"/>
                      </a:cxn>
                    </a:cxnLst>
                    <a:rect l="0" t="0" r="r" b="b"/>
                    <a:pathLst>
                      <a:path w="179" h="101">
                        <a:moveTo>
                          <a:pt x="16" y="75"/>
                        </a:moveTo>
                        <a:lnTo>
                          <a:pt x="163" y="0"/>
                        </a:lnTo>
                        <a:lnTo>
                          <a:pt x="179" y="4"/>
                        </a:lnTo>
                        <a:lnTo>
                          <a:pt x="174" y="22"/>
                        </a:lnTo>
                        <a:lnTo>
                          <a:pt x="153" y="37"/>
                        </a:lnTo>
                        <a:lnTo>
                          <a:pt x="123" y="59"/>
                        </a:lnTo>
                        <a:lnTo>
                          <a:pt x="93" y="78"/>
                        </a:lnTo>
                        <a:lnTo>
                          <a:pt x="74" y="90"/>
                        </a:lnTo>
                        <a:lnTo>
                          <a:pt x="20" y="101"/>
                        </a:lnTo>
                        <a:lnTo>
                          <a:pt x="0" y="95"/>
                        </a:lnTo>
                        <a:lnTo>
                          <a:pt x="16" y="75"/>
                        </a:lnTo>
                        <a:lnTo>
                          <a:pt x="16" y="75"/>
                        </a:lnTo>
                        <a:close/>
                      </a:path>
                    </a:pathLst>
                  </a:custGeom>
                  <a:solidFill>
                    <a:srgbClr val="000000"/>
                  </a:solidFill>
                  <a:ln w="9525">
                    <a:noFill/>
                    <a:round/>
                    <a:headEnd/>
                    <a:tailEnd/>
                  </a:ln>
                </p:spPr>
                <p:txBody>
                  <a:bodyPr/>
                  <a:lstStyle/>
                  <a:p>
                    <a:pPr>
                      <a:defRPr/>
                    </a:pPr>
                    <a:endParaRPr lang="en-US">
                      <a:cs typeface="+mn-cs"/>
                    </a:endParaRPr>
                  </a:p>
                </p:txBody>
              </p:sp>
              <p:sp>
                <p:nvSpPr>
                  <p:cNvPr id="115" name="Freeform 344"/>
                  <p:cNvSpPr>
                    <a:spLocks/>
                  </p:cNvSpPr>
                  <p:nvPr/>
                </p:nvSpPr>
                <p:spPr bwMode="auto">
                  <a:xfrm>
                    <a:off x="2632" y="3858"/>
                    <a:ext cx="46" cy="27"/>
                  </a:xfrm>
                  <a:custGeom>
                    <a:avLst/>
                    <a:gdLst/>
                    <a:ahLst/>
                    <a:cxnLst>
                      <a:cxn ang="0">
                        <a:pos x="11" y="92"/>
                      </a:cxn>
                      <a:cxn ang="0">
                        <a:pos x="104" y="43"/>
                      </a:cxn>
                      <a:cxn ang="0">
                        <a:pos x="213" y="0"/>
                      </a:cxn>
                      <a:cxn ang="0">
                        <a:pos x="231" y="5"/>
                      </a:cxn>
                      <a:cxn ang="0">
                        <a:pos x="225" y="21"/>
                      </a:cxn>
                      <a:cxn ang="0">
                        <a:pos x="174" y="62"/>
                      </a:cxn>
                      <a:cxn ang="0">
                        <a:pos x="142" y="85"/>
                      </a:cxn>
                      <a:cxn ang="0">
                        <a:pos x="103" y="104"/>
                      </a:cxn>
                      <a:cxn ang="0">
                        <a:pos x="30" y="133"/>
                      </a:cxn>
                      <a:cxn ang="0">
                        <a:pos x="0" y="122"/>
                      </a:cxn>
                      <a:cxn ang="0">
                        <a:pos x="11" y="92"/>
                      </a:cxn>
                      <a:cxn ang="0">
                        <a:pos x="11" y="92"/>
                      </a:cxn>
                    </a:cxnLst>
                    <a:rect l="0" t="0" r="r" b="b"/>
                    <a:pathLst>
                      <a:path w="231" h="133">
                        <a:moveTo>
                          <a:pt x="11" y="92"/>
                        </a:moveTo>
                        <a:lnTo>
                          <a:pt x="104" y="43"/>
                        </a:lnTo>
                        <a:lnTo>
                          <a:pt x="213" y="0"/>
                        </a:lnTo>
                        <a:lnTo>
                          <a:pt x="231" y="5"/>
                        </a:lnTo>
                        <a:lnTo>
                          <a:pt x="225" y="21"/>
                        </a:lnTo>
                        <a:lnTo>
                          <a:pt x="174" y="62"/>
                        </a:lnTo>
                        <a:lnTo>
                          <a:pt x="142" y="85"/>
                        </a:lnTo>
                        <a:lnTo>
                          <a:pt x="103" y="104"/>
                        </a:lnTo>
                        <a:lnTo>
                          <a:pt x="30" y="133"/>
                        </a:lnTo>
                        <a:lnTo>
                          <a:pt x="0" y="122"/>
                        </a:lnTo>
                        <a:lnTo>
                          <a:pt x="11" y="92"/>
                        </a:lnTo>
                        <a:lnTo>
                          <a:pt x="11" y="92"/>
                        </a:lnTo>
                        <a:close/>
                      </a:path>
                    </a:pathLst>
                  </a:custGeom>
                  <a:solidFill>
                    <a:srgbClr val="000000"/>
                  </a:solidFill>
                  <a:ln w="9525">
                    <a:noFill/>
                    <a:round/>
                    <a:headEnd/>
                    <a:tailEnd/>
                  </a:ln>
                </p:spPr>
                <p:txBody>
                  <a:bodyPr/>
                  <a:lstStyle/>
                  <a:p>
                    <a:pPr>
                      <a:defRPr/>
                    </a:pPr>
                    <a:endParaRPr lang="en-US">
                      <a:cs typeface="+mn-cs"/>
                    </a:endParaRPr>
                  </a:p>
                </p:txBody>
              </p:sp>
              <p:sp>
                <p:nvSpPr>
                  <p:cNvPr id="116" name="Freeform 345"/>
                  <p:cNvSpPr>
                    <a:spLocks/>
                  </p:cNvSpPr>
                  <p:nvPr/>
                </p:nvSpPr>
                <p:spPr bwMode="auto">
                  <a:xfrm>
                    <a:off x="2705" y="3710"/>
                    <a:ext cx="87" cy="49"/>
                  </a:xfrm>
                  <a:custGeom>
                    <a:avLst/>
                    <a:gdLst/>
                    <a:ahLst/>
                    <a:cxnLst>
                      <a:cxn ang="0">
                        <a:pos x="6" y="37"/>
                      </a:cxn>
                      <a:cxn ang="0">
                        <a:pos x="53" y="12"/>
                      </a:cxn>
                      <a:cxn ang="0">
                        <a:pos x="105" y="9"/>
                      </a:cxn>
                      <a:cxn ang="0">
                        <a:pos x="210" y="22"/>
                      </a:cxn>
                      <a:cxn ang="0">
                        <a:pos x="361" y="14"/>
                      </a:cxn>
                      <a:cxn ang="0">
                        <a:pos x="419" y="0"/>
                      </a:cxn>
                      <a:cxn ang="0">
                        <a:pos x="434" y="7"/>
                      </a:cxn>
                      <a:cxn ang="0">
                        <a:pos x="426" y="23"/>
                      </a:cxn>
                      <a:cxn ang="0">
                        <a:pos x="381" y="40"/>
                      </a:cxn>
                      <a:cxn ang="0">
                        <a:pos x="320" y="55"/>
                      </a:cxn>
                      <a:cxn ang="0">
                        <a:pos x="208" y="68"/>
                      </a:cxn>
                      <a:cxn ang="0">
                        <a:pos x="123" y="48"/>
                      </a:cxn>
                      <a:cxn ang="0">
                        <a:pos x="45" y="62"/>
                      </a:cxn>
                      <a:cxn ang="0">
                        <a:pos x="34" y="120"/>
                      </a:cxn>
                      <a:cxn ang="0">
                        <a:pos x="47" y="159"/>
                      </a:cxn>
                      <a:cxn ang="0">
                        <a:pos x="75" y="190"/>
                      </a:cxn>
                      <a:cxn ang="0">
                        <a:pos x="112" y="223"/>
                      </a:cxn>
                      <a:cxn ang="0">
                        <a:pos x="119" y="239"/>
                      </a:cxn>
                      <a:cxn ang="0">
                        <a:pos x="103" y="245"/>
                      </a:cxn>
                      <a:cxn ang="0">
                        <a:pos x="51" y="217"/>
                      </a:cxn>
                      <a:cxn ang="0">
                        <a:pos x="16" y="161"/>
                      </a:cxn>
                      <a:cxn ang="0">
                        <a:pos x="0" y="96"/>
                      </a:cxn>
                      <a:cxn ang="0">
                        <a:pos x="6" y="37"/>
                      </a:cxn>
                      <a:cxn ang="0">
                        <a:pos x="6" y="37"/>
                      </a:cxn>
                    </a:cxnLst>
                    <a:rect l="0" t="0" r="r" b="b"/>
                    <a:pathLst>
                      <a:path w="434" h="245">
                        <a:moveTo>
                          <a:pt x="6" y="37"/>
                        </a:moveTo>
                        <a:lnTo>
                          <a:pt x="53" y="12"/>
                        </a:lnTo>
                        <a:lnTo>
                          <a:pt x="105" y="9"/>
                        </a:lnTo>
                        <a:lnTo>
                          <a:pt x="210" y="22"/>
                        </a:lnTo>
                        <a:lnTo>
                          <a:pt x="361" y="14"/>
                        </a:lnTo>
                        <a:lnTo>
                          <a:pt x="419" y="0"/>
                        </a:lnTo>
                        <a:lnTo>
                          <a:pt x="434" y="7"/>
                        </a:lnTo>
                        <a:lnTo>
                          <a:pt x="426" y="23"/>
                        </a:lnTo>
                        <a:lnTo>
                          <a:pt x="381" y="40"/>
                        </a:lnTo>
                        <a:lnTo>
                          <a:pt x="320" y="55"/>
                        </a:lnTo>
                        <a:lnTo>
                          <a:pt x="208" y="68"/>
                        </a:lnTo>
                        <a:lnTo>
                          <a:pt x="123" y="48"/>
                        </a:lnTo>
                        <a:lnTo>
                          <a:pt x="45" y="62"/>
                        </a:lnTo>
                        <a:lnTo>
                          <a:pt x="34" y="120"/>
                        </a:lnTo>
                        <a:lnTo>
                          <a:pt x="47" y="159"/>
                        </a:lnTo>
                        <a:lnTo>
                          <a:pt x="75" y="190"/>
                        </a:lnTo>
                        <a:lnTo>
                          <a:pt x="112" y="223"/>
                        </a:lnTo>
                        <a:lnTo>
                          <a:pt x="119" y="239"/>
                        </a:lnTo>
                        <a:lnTo>
                          <a:pt x="103" y="245"/>
                        </a:lnTo>
                        <a:lnTo>
                          <a:pt x="51" y="217"/>
                        </a:lnTo>
                        <a:lnTo>
                          <a:pt x="16" y="161"/>
                        </a:lnTo>
                        <a:lnTo>
                          <a:pt x="0" y="96"/>
                        </a:lnTo>
                        <a:lnTo>
                          <a:pt x="6" y="37"/>
                        </a:lnTo>
                        <a:lnTo>
                          <a:pt x="6" y="37"/>
                        </a:lnTo>
                        <a:close/>
                      </a:path>
                    </a:pathLst>
                  </a:custGeom>
                  <a:solidFill>
                    <a:srgbClr val="000000"/>
                  </a:solidFill>
                  <a:ln w="9525">
                    <a:noFill/>
                    <a:round/>
                    <a:headEnd/>
                    <a:tailEnd/>
                  </a:ln>
                </p:spPr>
                <p:txBody>
                  <a:bodyPr/>
                  <a:lstStyle/>
                  <a:p>
                    <a:pPr>
                      <a:defRPr/>
                    </a:pPr>
                    <a:endParaRPr lang="en-US">
                      <a:cs typeface="+mn-cs"/>
                    </a:endParaRPr>
                  </a:p>
                </p:txBody>
              </p:sp>
              <p:sp>
                <p:nvSpPr>
                  <p:cNvPr id="117" name="Freeform 346"/>
                  <p:cNvSpPr>
                    <a:spLocks/>
                  </p:cNvSpPr>
                  <p:nvPr/>
                </p:nvSpPr>
                <p:spPr bwMode="auto">
                  <a:xfrm>
                    <a:off x="2723" y="3722"/>
                    <a:ext cx="66" cy="58"/>
                  </a:xfrm>
                  <a:custGeom>
                    <a:avLst/>
                    <a:gdLst/>
                    <a:ahLst/>
                    <a:cxnLst>
                      <a:cxn ang="0">
                        <a:pos x="84" y="69"/>
                      </a:cxn>
                      <a:cxn ang="0">
                        <a:pos x="124" y="82"/>
                      </a:cxn>
                      <a:cxn ang="0">
                        <a:pos x="160" y="109"/>
                      </a:cxn>
                      <a:cxn ang="0">
                        <a:pos x="195" y="146"/>
                      </a:cxn>
                      <a:cxn ang="0">
                        <a:pos x="230" y="187"/>
                      </a:cxn>
                      <a:cxn ang="0">
                        <a:pos x="294" y="249"/>
                      </a:cxn>
                      <a:cxn ang="0">
                        <a:pos x="328" y="274"/>
                      </a:cxn>
                      <a:cxn ang="0">
                        <a:pos x="332" y="291"/>
                      </a:cxn>
                      <a:cxn ang="0">
                        <a:pos x="316" y="294"/>
                      </a:cxn>
                      <a:cxn ang="0">
                        <a:pos x="258" y="258"/>
                      </a:cxn>
                      <a:cxn ang="0">
                        <a:pos x="206" y="213"/>
                      </a:cxn>
                      <a:cxn ang="0">
                        <a:pos x="154" y="166"/>
                      </a:cxn>
                      <a:cxn ang="0">
                        <a:pos x="129" y="145"/>
                      </a:cxn>
                      <a:cxn ang="0">
                        <a:pos x="101" y="127"/>
                      </a:cxn>
                      <a:cxn ang="0">
                        <a:pos x="52" y="106"/>
                      </a:cxn>
                      <a:cxn ang="0">
                        <a:pos x="38" y="78"/>
                      </a:cxn>
                      <a:cxn ang="0">
                        <a:pos x="35" y="45"/>
                      </a:cxn>
                      <a:cxn ang="0">
                        <a:pos x="10" y="24"/>
                      </a:cxn>
                      <a:cxn ang="0">
                        <a:pos x="0" y="10"/>
                      </a:cxn>
                      <a:cxn ang="0">
                        <a:pos x="13" y="0"/>
                      </a:cxn>
                      <a:cxn ang="0">
                        <a:pos x="60" y="23"/>
                      </a:cxn>
                      <a:cxn ang="0">
                        <a:pos x="84" y="69"/>
                      </a:cxn>
                      <a:cxn ang="0">
                        <a:pos x="84" y="69"/>
                      </a:cxn>
                    </a:cxnLst>
                    <a:rect l="0" t="0" r="r" b="b"/>
                    <a:pathLst>
                      <a:path w="332" h="294">
                        <a:moveTo>
                          <a:pt x="84" y="69"/>
                        </a:moveTo>
                        <a:lnTo>
                          <a:pt x="124" y="82"/>
                        </a:lnTo>
                        <a:lnTo>
                          <a:pt x="160" y="109"/>
                        </a:lnTo>
                        <a:lnTo>
                          <a:pt x="195" y="146"/>
                        </a:lnTo>
                        <a:lnTo>
                          <a:pt x="230" y="187"/>
                        </a:lnTo>
                        <a:lnTo>
                          <a:pt x="294" y="249"/>
                        </a:lnTo>
                        <a:lnTo>
                          <a:pt x="328" y="274"/>
                        </a:lnTo>
                        <a:lnTo>
                          <a:pt x="332" y="291"/>
                        </a:lnTo>
                        <a:lnTo>
                          <a:pt x="316" y="294"/>
                        </a:lnTo>
                        <a:lnTo>
                          <a:pt x="258" y="258"/>
                        </a:lnTo>
                        <a:lnTo>
                          <a:pt x="206" y="213"/>
                        </a:lnTo>
                        <a:lnTo>
                          <a:pt x="154" y="166"/>
                        </a:lnTo>
                        <a:lnTo>
                          <a:pt x="129" y="145"/>
                        </a:lnTo>
                        <a:lnTo>
                          <a:pt x="101" y="127"/>
                        </a:lnTo>
                        <a:lnTo>
                          <a:pt x="52" y="106"/>
                        </a:lnTo>
                        <a:lnTo>
                          <a:pt x="38" y="78"/>
                        </a:lnTo>
                        <a:lnTo>
                          <a:pt x="35" y="45"/>
                        </a:lnTo>
                        <a:lnTo>
                          <a:pt x="10" y="24"/>
                        </a:lnTo>
                        <a:lnTo>
                          <a:pt x="0" y="10"/>
                        </a:lnTo>
                        <a:lnTo>
                          <a:pt x="13" y="0"/>
                        </a:lnTo>
                        <a:lnTo>
                          <a:pt x="60" y="23"/>
                        </a:lnTo>
                        <a:lnTo>
                          <a:pt x="84" y="69"/>
                        </a:lnTo>
                        <a:lnTo>
                          <a:pt x="84" y="69"/>
                        </a:lnTo>
                        <a:close/>
                      </a:path>
                    </a:pathLst>
                  </a:custGeom>
                  <a:solidFill>
                    <a:srgbClr val="000000"/>
                  </a:solidFill>
                  <a:ln w="9525">
                    <a:noFill/>
                    <a:round/>
                    <a:headEnd/>
                    <a:tailEnd/>
                  </a:ln>
                </p:spPr>
                <p:txBody>
                  <a:bodyPr/>
                  <a:lstStyle/>
                  <a:p>
                    <a:pPr>
                      <a:defRPr/>
                    </a:pPr>
                    <a:endParaRPr lang="en-US">
                      <a:cs typeface="+mn-cs"/>
                    </a:endParaRPr>
                  </a:p>
                </p:txBody>
              </p:sp>
              <p:sp>
                <p:nvSpPr>
                  <p:cNvPr id="118" name="Freeform 347"/>
                  <p:cNvSpPr>
                    <a:spLocks/>
                  </p:cNvSpPr>
                  <p:nvPr/>
                </p:nvSpPr>
                <p:spPr bwMode="auto">
                  <a:xfrm>
                    <a:off x="2737" y="3725"/>
                    <a:ext cx="63" cy="15"/>
                  </a:xfrm>
                  <a:custGeom>
                    <a:avLst/>
                    <a:gdLst/>
                    <a:ahLst/>
                    <a:cxnLst>
                      <a:cxn ang="0">
                        <a:pos x="8" y="53"/>
                      </a:cxn>
                      <a:cxn ang="0">
                        <a:pos x="88" y="28"/>
                      </a:cxn>
                      <a:cxn ang="0">
                        <a:pos x="174" y="17"/>
                      </a:cxn>
                      <a:cxn ang="0">
                        <a:pos x="298" y="0"/>
                      </a:cxn>
                      <a:cxn ang="0">
                        <a:pos x="315" y="7"/>
                      </a:cxn>
                      <a:cxn ang="0">
                        <a:pos x="308" y="22"/>
                      </a:cxn>
                      <a:cxn ang="0">
                        <a:pos x="245" y="53"/>
                      </a:cxn>
                      <a:cxn ang="0">
                        <a:pos x="179" y="73"/>
                      </a:cxn>
                      <a:cxn ang="0">
                        <a:pos x="16" y="76"/>
                      </a:cxn>
                      <a:cxn ang="0">
                        <a:pos x="0" y="68"/>
                      </a:cxn>
                      <a:cxn ang="0">
                        <a:pos x="8" y="53"/>
                      </a:cxn>
                      <a:cxn ang="0">
                        <a:pos x="8" y="53"/>
                      </a:cxn>
                    </a:cxnLst>
                    <a:rect l="0" t="0" r="r" b="b"/>
                    <a:pathLst>
                      <a:path w="315" h="76">
                        <a:moveTo>
                          <a:pt x="8" y="53"/>
                        </a:moveTo>
                        <a:lnTo>
                          <a:pt x="88" y="28"/>
                        </a:lnTo>
                        <a:lnTo>
                          <a:pt x="174" y="17"/>
                        </a:lnTo>
                        <a:lnTo>
                          <a:pt x="298" y="0"/>
                        </a:lnTo>
                        <a:lnTo>
                          <a:pt x="315" y="7"/>
                        </a:lnTo>
                        <a:lnTo>
                          <a:pt x="308" y="22"/>
                        </a:lnTo>
                        <a:lnTo>
                          <a:pt x="245" y="53"/>
                        </a:lnTo>
                        <a:lnTo>
                          <a:pt x="179" y="73"/>
                        </a:lnTo>
                        <a:lnTo>
                          <a:pt x="16" y="76"/>
                        </a:lnTo>
                        <a:lnTo>
                          <a:pt x="0" y="68"/>
                        </a:lnTo>
                        <a:lnTo>
                          <a:pt x="8" y="53"/>
                        </a:lnTo>
                        <a:lnTo>
                          <a:pt x="8" y="53"/>
                        </a:lnTo>
                        <a:close/>
                      </a:path>
                    </a:pathLst>
                  </a:custGeom>
                  <a:solidFill>
                    <a:srgbClr val="000000"/>
                  </a:solidFill>
                  <a:ln w="9525">
                    <a:noFill/>
                    <a:round/>
                    <a:headEnd/>
                    <a:tailEnd/>
                  </a:ln>
                </p:spPr>
                <p:txBody>
                  <a:bodyPr/>
                  <a:lstStyle/>
                  <a:p>
                    <a:pPr>
                      <a:defRPr/>
                    </a:pPr>
                    <a:endParaRPr lang="en-US">
                      <a:cs typeface="+mn-cs"/>
                    </a:endParaRPr>
                  </a:p>
                </p:txBody>
              </p:sp>
              <p:sp>
                <p:nvSpPr>
                  <p:cNvPr id="119" name="Freeform 348"/>
                  <p:cNvSpPr>
                    <a:spLocks/>
                  </p:cNvSpPr>
                  <p:nvPr/>
                </p:nvSpPr>
                <p:spPr bwMode="auto">
                  <a:xfrm>
                    <a:off x="2869" y="3456"/>
                    <a:ext cx="61" cy="96"/>
                  </a:xfrm>
                  <a:custGeom>
                    <a:avLst/>
                    <a:gdLst/>
                    <a:ahLst/>
                    <a:cxnLst>
                      <a:cxn ang="0">
                        <a:pos x="256" y="90"/>
                      </a:cxn>
                      <a:cxn ang="0">
                        <a:pos x="122" y="105"/>
                      </a:cxn>
                      <a:cxn ang="0">
                        <a:pos x="92" y="151"/>
                      </a:cxn>
                      <a:cxn ang="0">
                        <a:pos x="67" y="238"/>
                      </a:cxn>
                      <a:cxn ang="0">
                        <a:pos x="34" y="388"/>
                      </a:cxn>
                      <a:cxn ang="0">
                        <a:pos x="34" y="426"/>
                      </a:cxn>
                      <a:cxn ang="0">
                        <a:pos x="33" y="463"/>
                      </a:cxn>
                      <a:cxn ang="0">
                        <a:pos x="22" y="477"/>
                      </a:cxn>
                      <a:cxn ang="0">
                        <a:pos x="10" y="465"/>
                      </a:cxn>
                      <a:cxn ang="0">
                        <a:pos x="0" y="346"/>
                      </a:cxn>
                      <a:cxn ang="0">
                        <a:pos x="13" y="225"/>
                      </a:cxn>
                      <a:cxn ang="0">
                        <a:pos x="26" y="187"/>
                      </a:cxn>
                      <a:cxn ang="0">
                        <a:pos x="43" y="149"/>
                      </a:cxn>
                      <a:cxn ang="0">
                        <a:pos x="67" y="112"/>
                      </a:cxn>
                      <a:cxn ang="0">
                        <a:pos x="96" y="76"/>
                      </a:cxn>
                      <a:cxn ang="0">
                        <a:pos x="130" y="46"/>
                      </a:cxn>
                      <a:cxn ang="0">
                        <a:pos x="168" y="22"/>
                      </a:cxn>
                      <a:cxn ang="0">
                        <a:pos x="208" y="5"/>
                      </a:cxn>
                      <a:cxn ang="0">
                        <a:pos x="251" y="0"/>
                      </a:cxn>
                      <a:cxn ang="0">
                        <a:pos x="296" y="21"/>
                      </a:cxn>
                      <a:cxn ang="0">
                        <a:pos x="302" y="70"/>
                      </a:cxn>
                      <a:cxn ang="0">
                        <a:pos x="283" y="85"/>
                      </a:cxn>
                      <a:cxn ang="0">
                        <a:pos x="256" y="90"/>
                      </a:cxn>
                      <a:cxn ang="0">
                        <a:pos x="256" y="90"/>
                      </a:cxn>
                    </a:cxnLst>
                    <a:rect l="0" t="0" r="r" b="b"/>
                    <a:pathLst>
                      <a:path w="302" h="477">
                        <a:moveTo>
                          <a:pt x="256" y="90"/>
                        </a:moveTo>
                        <a:lnTo>
                          <a:pt x="122" y="105"/>
                        </a:lnTo>
                        <a:lnTo>
                          <a:pt x="92" y="151"/>
                        </a:lnTo>
                        <a:lnTo>
                          <a:pt x="67" y="238"/>
                        </a:lnTo>
                        <a:lnTo>
                          <a:pt x="34" y="388"/>
                        </a:lnTo>
                        <a:lnTo>
                          <a:pt x="34" y="426"/>
                        </a:lnTo>
                        <a:lnTo>
                          <a:pt x="33" y="463"/>
                        </a:lnTo>
                        <a:lnTo>
                          <a:pt x="22" y="477"/>
                        </a:lnTo>
                        <a:lnTo>
                          <a:pt x="10" y="465"/>
                        </a:lnTo>
                        <a:lnTo>
                          <a:pt x="0" y="346"/>
                        </a:lnTo>
                        <a:lnTo>
                          <a:pt x="13" y="225"/>
                        </a:lnTo>
                        <a:lnTo>
                          <a:pt x="26" y="187"/>
                        </a:lnTo>
                        <a:lnTo>
                          <a:pt x="43" y="149"/>
                        </a:lnTo>
                        <a:lnTo>
                          <a:pt x="67" y="112"/>
                        </a:lnTo>
                        <a:lnTo>
                          <a:pt x="96" y="76"/>
                        </a:lnTo>
                        <a:lnTo>
                          <a:pt x="130" y="46"/>
                        </a:lnTo>
                        <a:lnTo>
                          <a:pt x="168" y="22"/>
                        </a:lnTo>
                        <a:lnTo>
                          <a:pt x="208" y="5"/>
                        </a:lnTo>
                        <a:lnTo>
                          <a:pt x="251" y="0"/>
                        </a:lnTo>
                        <a:lnTo>
                          <a:pt x="296" y="21"/>
                        </a:lnTo>
                        <a:lnTo>
                          <a:pt x="302" y="70"/>
                        </a:lnTo>
                        <a:lnTo>
                          <a:pt x="283" y="85"/>
                        </a:lnTo>
                        <a:lnTo>
                          <a:pt x="256" y="90"/>
                        </a:lnTo>
                        <a:lnTo>
                          <a:pt x="256" y="90"/>
                        </a:lnTo>
                        <a:close/>
                      </a:path>
                    </a:pathLst>
                  </a:custGeom>
                  <a:solidFill>
                    <a:srgbClr val="000000"/>
                  </a:solidFill>
                  <a:ln w="9525">
                    <a:noFill/>
                    <a:round/>
                    <a:headEnd/>
                    <a:tailEnd/>
                  </a:ln>
                </p:spPr>
                <p:txBody>
                  <a:bodyPr/>
                  <a:lstStyle/>
                  <a:p>
                    <a:pPr>
                      <a:defRPr/>
                    </a:pPr>
                    <a:endParaRPr lang="en-US">
                      <a:cs typeface="+mn-cs"/>
                    </a:endParaRPr>
                  </a:p>
                </p:txBody>
              </p:sp>
              <p:sp>
                <p:nvSpPr>
                  <p:cNvPr id="120" name="Freeform 349"/>
                  <p:cNvSpPr>
                    <a:spLocks/>
                  </p:cNvSpPr>
                  <p:nvPr/>
                </p:nvSpPr>
                <p:spPr bwMode="auto">
                  <a:xfrm>
                    <a:off x="2914" y="3465"/>
                    <a:ext cx="78" cy="146"/>
                  </a:xfrm>
                  <a:custGeom>
                    <a:avLst/>
                    <a:gdLst/>
                    <a:ahLst/>
                    <a:cxnLst>
                      <a:cxn ang="0">
                        <a:pos x="7" y="33"/>
                      </a:cxn>
                      <a:cxn ang="0">
                        <a:pos x="45" y="13"/>
                      </a:cxn>
                      <a:cxn ang="0">
                        <a:pos x="96" y="0"/>
                      </a:cxn>
                      <a:cxn ang="0">
                        <a:pos x="190" y="7"/>
                      </a:cxn>
                      <a:cxn ang="0">
                        <a:pos x="286" y="80"/>
                      </a:cxn>
                      <a:cxn ang="0">
                        <a:pos x="351" y="182"/>
                      </a:cxn>
                      <a:cxn ang="0">
                        <a:pos x="386" y="304"/>
                      </a:cxn>
                      <a:cxn ang="0">
                        <a:pos x="391" y="431"/>
                      </a:cxn>
                      <a:cxn ang="0">
                        <a:pos x="383" y="492"/>
                      </a:cxn>
                      <a:cxn ang="0">
                        <a:pos x="366" y="550"/>
                      </a:cxn>
                      <a:cxn ang="0">
                        <a:pos x="344" y="602"/>
                      </a:cxn>
                      <a:cxn ang="0">
                        <a:pos x="316" y="648"/>
                      </a:cxn>
                      <a:cxn ang="0">
                        <a:pos x="279" y="685"/>
                      </a:cxn>
                      <a:cxn ang="0">
                        <a:pos x="236" y="712"/>
                      </a:cxn>
                      <a:cxn ang="0">
                        <a:pos x="186" y="727"/>
                      </a:cxn>
                      <a:cxn ang="0">
                        <a:pos x="131" y="730"/>
                      </a:cxn>
                      <a:cxn ang="0">
                        <a:pos x="116" y="719"/>
                      </a:cxn>
                      <a:cxn ang="0">
                        <a:pos x="126" y="706"/>
                      </a:cxn>
                      <a:cxn ang="0">
                        <a:pos x="254" y="637"/>
                      </a:cxn>
                      <a:cxn ang="0">
                        <a:pos x="301" y="559"/>
                      </a:cxn>
                      <a:cxn ang="0">
                        <a:pos x="324" y="458"/>
                      </a:cxn>
                      <a:cxn ang="0">
                        <a:pos x="319" y="262"/>
                      </a:cxn>
                      <a:cxn ang="0">
                        <a:pos x="301" y="195"/>
                      </a:cxn>
                      <a:cxn ang="0">
                        <a:pos x="269" y="137"/>
                      </a:cxn>
                      <a:cxn ang="0">
                        <a:pos x="250" y="111"/>
                      </a:cxn>
                      <a:cxn ang="0">
                        <a:pos x="227" y="88"/>
                      </a:cxn>
                      <a:cxn ang="0">
                        <a:pos x="199" y="67"/>
                      </a:cxn>
                      <a:cxn ang="0">
                        <a:pos x="169" y="51"/>
                      </a:cxn>
                      <a:cxn ang="0">
                        <a:pos x="90" y="38"/>
                      </a:cxn>
                      <a:cxn ang="0">
                        <a:pos x="16" y="55"/>
                      </a:cxn>
                      <a:cxn ang="0">
                        <a:pos x="0" y="50"/>
                      </a:cxn>
                      <a:cxn ang="0">
                        <a:pos x="7" y="33"/>
                      </a:cxn>
                      <a:cxn ang="0">
                        <a:pos x="7" y="33"/>
                      </a:cxn>
                    </a:cxnLst>
                    <a:rect l="0" t="0" r="r" b="b"/>
                    <a:pathLst>
                      <a:path w="391" h="730">
                        <a:moveTo>
                          <a:pt x="7" y="33"/>
                        </a:moveTo>
                        <a:lnTo>
                          <a:pt x="45" y="13"/>
                        </a:lnTo>
                        <a:lnTo>
                          <a:pt x="96" y="0"/>
                        </a:lnTo>
                        <a:lnTo>
                          <a:pt x="190" y="7"/>
                        </a:lnTo>
                        <a:lnTo>
                          <a:pt x="286" y="80"/>
                        </a:lnTo>
                        <a:lnTo>
                          <a:pt x="351" y="182"/>
                        </a:lnTo>
                        <a:lnTo>
                          <a:pt x="386" y="304"/>
                        </a:lnTo>
                        <a:lnTo>
                          <a:pt x="391" y="431"/>
                        </a:lnTo>
                        <a:lnTo>
                          <a:pt x="383" y="492"/>
                        </a:lnTo>
                        <a:lnTo>
                          <a:pt x="366" y="550"/>
                        </a:lnTo>
                        <a:lnTo>
                          <a:pt x="344" y="602"/>
                        </a:lnTo>
                        <a:lnTo>
                          <a:pt x="316" y="648"/>
                        </a:lnTo>
                        <a:lnTo>
                          <a:pt x="279" y="685"/>
                        </a:lnTo>
                        <a:lnTo>
                          <a:pt x="236" y="712"/>
                        </a:lnTo>
                        <a:lnTo>
                          <a:pt x="186" y="727"/>
                        </a:lnTo>
                        <a:lnTo>
                          <a:pt x="131" y="730"/>
                        </a:lnTo>
                        <a:lnTo>
                          <a:pt x="116" y="719"/>
                        </a:lnTo>
                        <a:lnTo>
                          <a:pt x="126" y="706"/>
                        </a:lnTo>
                        <a:lnTo>
                          <a:pt x="254" y="637"/>
                        </a:lnTo>
                        <a:lnTo>
                          <a:pt x="301" y="559"/>
                        </a:lnTo>
                        <a:lnTo>
                          <a:pt x="324" y="458"/>
                        </a:lnTo>
                        <a:lnTo>
                          <a:pt x="319" y="262"/>
                        </a:lnTo>
                        <a:lnTo>
                          <a:pt x="301" y="195"/>
                        </a:lnTo>
                        <a:lnTo>
                          <a:pt x="269" y="137"/>
                        </a:lnTo>
                        <a:lnTo>
                          <a:pt x="250" y="111"/>
                        </a:lnTo>
                        <a:lnTo>
                          <a:pt x="227" y="88"/>
                        </a:lnTo>
                        <a:lnTo>
                          <a:pt x="199" y="67"/>
                        </a:lnTo>
                        <a:lnTo>
                          <a:pt x="169" y="51"/>
                        </a:lnTo>
                        <a:lnTo>
                          <a:pt x="90" y="38"/>
                        </a:lnTo>
                        <a:lnTo>
                          <a:pt x="16" y="55"/>
                        </a:lnTo>
                        <a:lnTo>
                          <a:pt x="0" y="50"/>
                        </a:lnTo>
                        <a:lnTo>
                          <a:pt x="7" y="33"/>
                        </a:lnTo>
                        <a:lnTo>
                          <a:pt x="7" y="33"/>
                        </a:lnTo>
                        <a:close/>
                      </a:path>
                    </a:pathLst>
                  </a:custGeom>
                  <a:solidFill>
                    <a:srgbClr val="000000"/>
                  </a:solidFill>
                  <a:ln w="9525">
                    <a:noFill/>
                    <a:round/>
                    <a:headEnd/>
                    <a:tailEnd/>
                  </a:ln>
                </p:spPr>
                <p:txBody>
                  <a:bodyPr/>
                  <a:lstStyle/>
                  <a:p>
                    <a:pPr>
                      <a:defRPr/>
                    </a:pPr>
                    <a:endParaRPr lang="en-US">
                      <a:cs typeface="+mn-cs"/>
                    </a:endParaRPr>
                  </a:p>
                </p:txBody>
              </p:sp>
              <p:sp>
                <p:nvSpPr>
                  <p:cNvPr id="121" name="Freeform 350"/>
                  <p:cNvSpPr>
                    <a:spLocks/>
                  </p:cNvSpPr>
                  <p:nvPr/>
                </p:nvSpPr>
                <p:spPr bwMode="auto">
                  <a:xfrm>
                    <a:off x="2891" y="3534"/>
                    <a:ext cx="28" cy="33"/>
                  </a:xfrm>
                  <a:custGeom>
                    <a:avLst/>
                    <a:gdLst/>
                    <a:ahLst/>
                    <a:cxnLst>
                      <a:cxn ang="0">
                        <a:pos x="105" y="160"/>
                      </a:cxn>
                      <a:cxn ang="0">
                        <a:pos x="76" y="165"/>
                      </a:cxn>
                      <a:cxn ang="0">
                        <a:pos x="60" y="158"/>
                      </a:cxn>
                      <a:cxn ang="0">
                        <a:pos x="66" y="134"/>
                      </a:cxn>
                      <a:cxn ang="0">
                        <a:pos x="89" y="83"/>
                      </a:cxn>
                      <a:cxn ang="0">
                        <a:pos x="87" y="51"/>
                      </a:cxn>
                      <a:cxn ang="0">
                        <a:pos x="67" y="28"/>
                      </a:cxn>
                      <a:cxn ang="0">
                        <a:pos x="15" y="31"/>
                      </a:cxn>
                      <a:cxn ang="0">
                        <a:pos x="0" y="24"/>
                      </a:cxn>
                      <a:cxn ang="0">
                        <a:pos x="7" y="9"/>
                      </a:cxn>
                      <a:cxn ang="0">
                        <a:pos x="84" y="0"/>
                      </a:cxn>
                      <a:cxn ang="0">
                        <a:pos x="129" y="39"/>
                      </a:cxn>
                      <a:cxn ang="0">
                        <a:pos x="139" y="100"/>
                      </a:cxn>
                      <a:cxn ang="0">
                        <a:pos x="127" y="133"/>
                      </a:cxn>
                      <a:cxn ang="0">
                        <a:pos x="105" y="160"/>
                      </a:cxn>
                      <a:cxn ang="0">
                        <a:pos x="105" y="160"/>
                      </a:cxn>
                    </a:cxnLst>
                    <a:rect l="0" t="0" r="r" b="b"/>
                    <a:pathLst>
                      <a:path w="139" h="165">
                        <a:moveTo>
                          <a:pt x="105" y="160"/>
                        </a:moveTo>
                        <a:lnTo>
                          <a:pt x="76" y="165"/>
                        </a:lnTo>
                        <a:lnTo>
                          <a:pt x="60" y="158"/>
                        </a:lnTo>
                        <a:lnTo>
                          <a:pt x="66" y="134"/>
                        </a:lnTo>
                        <a:lnTo>
                          <a:pt x="89" y="83"/>
                        </a:lnTo>
                        <a:lnTo>
                          <a:pt x="87" y="51"/>
                        </a:lnTo>
                        <a:lnTo>
                          <a:pt x="67" y="28"/>
                        </a:lnTo>
                        <a:lnTo>
                          <a:pt x="15" y="31"/>
                        </a:lnTo>
                        <a:lnTo>
                          <a:pt x="0" y="24"/>
                        </a:lnTo>
                        <a:lnTo>
                          <a:pt x="7" y="9"/>
                        </a:lnTo>
                        <a:lnTo>
                          <a:pt x="84" y="0"/>
                        </a:lnTo>
                        <a:lnTo>
                          <a:pt x="129" y="39"/>
                        </a:lnTo>
                        <a:lnTo>
                          <a:pt x="139" y="100"/>
                        </a:lnTo>
                        <a:lnTo>
                          <a:pt x="127" y="133"/>
                        </a:lnTo>
                        <a:lnTo>
                          <a:pt x="105" y="160"/>
                        </a:lnTo>
                        <a:lnTo>
                          <a:pt x="105" y="160"/>
                        </a:lnTo>
                        <a:close/>
                      </a:path>
                    </a:pathLst>
                  </a:custGeom>
                  <a:solidFill>
                    <a:srgbClr val="000000"/>
                  </a:solidFill>
                  <a:ln w="9525">
                    <a:noFill/>
                    <a:round/>
                    <a:headEnd/>
                    <a:tailEnd/>
                  </a:ln>
                </p:spPr>
                <p:txBody>
                  <a:bodyPr/>
                  <a:lstStyle/>
                  <a:p>
                    <a:pPr>
                      <a:defRPr/>
                    </a:pPr>
                    <a:endParaRPr lang="en-US">
                      <a:cs typeface="+mn-cs"/>
                    </a:endParaRPr>
                  </a:p>
                </p:txBody>
              </p:sp>
              <p:sp>
                <p:nvSpPr>
                  <p:cNvPr id="122" name="Freeform 351"/>
                  <p:cNvSpPr>
                    <a:spLocks/>
                  </p:cNvSpPr>
                  <p:nvPr/>
                </p:nvSpPr>
                <p:spPr bwMode="auto">
                  <a:xfrm>
                    <a:off x="2870" y="3500"/>
                    <a:ext cx="18" cy="86"/>
                  </a:xfrm>
                  <a:custGeom>
                    <a:avLst/>
                    <a:gdLst/>
                    <a:ahLst/>
                    <a:cxnLst>
                      <a:cxn ang="0">
                        <a:pos x="60" y="14"/>
                      </a:cxn>
                      <a:cxn ang="0">
                        <a:pos x="44" y="76"/>
                      </a:cxn>
                      <a:cxn ang="0">
                        <a:pos x="50" y="153"/>
                      </a:cxn>
                      <a:cxn ang="0">
                        <a:pos x="74" y="247"/>
                      </a:cxn>
                      <a:cxn ang="0">
                        <a:pos x="90" y="403"/>
                      </a:cxn>
                      <a:cxn ang="0">
                        <a:pos x="72" y="420"/>
                      </a:cxn>
                      <a:cxn ang="0">
                        <a:pos x="42" y="432"/>
                      </a:cxn>
                      <a:cxn ang="0">
                        <a:pos x="13" y="420"/>
                      </a:cxn>
                      <a:cxn ang="0">
                        <a:pos x="0" y="368"/>
                      </a:cxn>
                      <a:cxn ang="0">
                        <a:pos x="13" y="357"/>
                      </a:cxn>
                      <a:cxn ang="0">
                        <a:pos x="24" y="368"/>
                      </a:cxn>
                      <a:cxn ang="0">
                        <a:pos x="25" y="403"/>
                      </a:cxn>
                      <a:cxn ang="0">
                        <a:pos x="47" y="380"/>
                      </a:cxn>
                      <a:cxn ang="0">
                        <a:pos x="51" y="345"/>
                      </a:cxn>
                      <a:cxn ang="0">
                        <a:pos x="42" y="310"/>
                      </a:cxn>
                      <a:cxn ang="0">
                        <a:pos x="36" y="195"/>
                      </a:cxn>
                      <a:cxn ang="0">
                        <a:pos x="20" y="71"/>
                      </a:cxn>
                      <a:cxn ang="0">
                        <a:pos x="37" y="9"/>
                      </a:cxn>
                      <a:cxn ang="0">
                        <a:pos x="51" y="0"/>
                      </a:cxn>
                      <a:cxn ang="0">
                        <a:pos x="60" y="14"/>
                      </a:cxn>
                      <a:cxn ang="0">
                        <a:pos x="60" y="14"/>
                      </a:cxn>
                    </a:cxnLst>
                    <a:rect l="0" t="0" r="r" b="b"/>
                    <a:pathLst>
                      <a:path w="90" h="432">
                        <a:moveTo>
                          <a:pt x="60" y="14"/>
                        </a:moveTo>
                        <a:lnTo>
                          <a:pt x="44" y="76"/>
                        </a:lnTo>
                        <a:lnTo>
                          <a:pt x="50" y="153"/>
                        </a:lnTo>
                        <a:lnTo>
                          <a:pt x="74" y="247"/>
                        </a:lnTo>
                        <a:lnTo>
                          <a:pt x="90" y="403"/>
                        </a:lnTo>
                        <a:lnTo>
                          <a:pt x="72" y="420"/>
                        </a:lnTo>
                        <a:lnTo>
                          <a:pt x="42" y="432"/>
                        </a:lnTo>
                        <a:lnTo>
                          <a:pt x="13" y="420"/>
                        </a:lnTo>
                        <a:lnTo>
                          <a:pt x="0" y="368"/>
                        </a:lnTo>
                        <a:lnTo>
                          <a:pt x="13" y="357"/>
                        </a:lnTo>
                        <a:lnTo>
                          <a:pt x="24" y="368"/>
                        </a:lnTo>
                        <a:lnTo>
                          <a:pt x="25" y="403"/>
                        </a:lnTo>
                        <a:lnTo>
                          <a:pt x="47" y="380"/>
                        </a:lnTo>
                        <a:lnTo>
                          <a:pt x="51" y="345"/>
                        </a:lnTo>
                        <a:lnTo>
                          <a:pt x="42" y="310"/>
                        </a:lnTo>
                        <a:lnTo>
                          <a:pt x="36" y="195"/>
                        </a:lnTo>
                        <a:lnTo>
                          <a:pt x="20" y="71"/>
                        </a:lnTo>
                        <a:lnTo>
                          <a:pt x="37" y="9"/>
                        </a:lnTo>
                        <a:lnTo>
                          <a:pt x="51" y="0"/>
                        </a:lnTo>
                        <a:lnTo>
                          <a:pt x="60" y="14"/>
                        </a:lnTo>
                        <a:lnTo>
                          <a:pt x="60" y="14"/>
                        </a:lnTo>
                        <a:close/>
                      </a:path>
                    </a:pathLst>
                  </a:custGeom>
                  <a:solidFill>
                    <a:srgbClr val="000000"/>
                  </a:solidFill>
                  <a:ln w="9525">
                    <a:noFill/>
                    <a:round/>
                    <a:headEnd/>
                    <a:tailEnd/>
                  </a:ln>
                </p:spPr>
                <p:txBody>
                  <a:bodyPr/>
                  <a:lstStyle/>
                  <a:p>
                    <a:pPr>
                      <a:defRPr/>
                    </a:pPr>
                    <a:endParaRPr lang="en-US">
                      <a:cs typeface="+mn-cs"/>
                    </a:endParaRPr>
                  </a:p>
                </p:txBody>
              </p:sp>
              <p:sp>
                <p:nvSpPr>
                  <p:cNvPr id="123" name="Freeform 352"/>
                  <p:cNvSpPr>
                    <a:spLocks/>
                  </p:cNvSpPr>
                  <p:nvPr/>
                </p:nvSpPr>
                <p:spPr bwMode="auto">
                  <a:xfrm>
                    <a:off x="2851" y="3451"/>
                    <a:ext cx="54" cy="130"/>
                  </a:xfrm>
                  <a:custGeom>
                    <a:avLst/>
                    <a:gdLst/>
                    <a:ahLst/>
                    <a:cxnLst>
                      <a:cxn ang="0">
                        <a:pos x="271" y="17"/>
                      </a:cxn>
                      <a:cxn ang="0">
                        <a:pos x="240" y="42"/>
                      </a:cxn>
                      <a:cxn ang="0">
                        <a:pos x="194" y="54"/>
                      </a:cxn>
                      <a:cxn ang="0">
                        <a:pos x="100" y="96"/>
                      </a:cxn>
                      <a:cxn ang="0">
                        <a:pos x="55" y="166"/>
                      </a:cxn>
                      <a:cxn ang="0">
                        <a:pos x="41" y="242"/>
                      </a:cxn>
                      <a:cxn ang="0">
                        <a:pos x="50" y="402"/>
                      </a:cxn>
                      <a:cxn ang="0">
                        <a:pos x="65" y="531"/>
                      </a:cxn>
                      <a:cxn ang="0">
                        <a:pos x="78" y="561"/>
                      </a:cxn>
                      <a:cxn ang="0">
                        <a:pos x="97" y="605"/>
                      </a:cxn>
                      <a:cxn ang="0">
                        <a:pos x="107" y="642"/>
                      </a:cxn>
                      <a:cxn ang="0">
                        <a:pos x="93" y="649"/>
                      </a:cxn>
                      <a:cxn ang="0">
                        <a:pos x="54" y="608"/>
                      </a:cxn>
                      <a:cxn ang="0">
                        <a:pos x="24" y="543"/>
                      </a:cxn>
                      <a:cxn ang="0">
                        <a:pos x="0" y="370"/>
                      </a:cxn>
                      <a:cxn ang="0">
                        <a:pos x="4" y="275"/>
                      </a:cxn>
                      <a:cxn ang="0">
                        <a:pos x="19" y="186"/>
                      </a:cxn>
                      <a:cxn ang="0">
                        <a:pos x="46" y="109"/>
                      </a:cxn>
                      <a:cxn ang="0">
                        <a:pos x="64" y="76"/>
                      </a:cxn>
                      <a:cxn ang="0">
                        <a:pos x="85" y="50"/>
                      </a:cxn>
                      <a:cxn ang="0">
                        <a:pos x="115" y="32"/>
                      </a:cxn>
                      <a:cxn ang="0">
                        <a:pos x="158" y="26"/>
                      </a:cxn>
                      <a:cxn ang="0">
                        <a:pos x="254" y="0"/>
                      </a:cxn>
                      <a:cxn ang="0">
                        <a:pos x="271" y="0"/>
                      </a:cxn>
                      <a:cxn ang="0">
                        <a:pos x="271" y="17"/>
                      </a:cxn>
                      <a:cxn ang="0">
                        <a:pos x="271" y="17"/>
                      </a:cxn>
                    </a:cxnLst>
                    <a:rect l="0" t="0" r="r" b="b"/>
                    <a:pathLst>
                      <a:path w="271" h="649">
                        <a:moveTo>
                          <a:pt x="271" y="17"/>
                        </a:moveTo>
                        <a:lnTo>
                          <a:pt x="240" y="42"/>
                        </a:lnTo>
                        <a:lnTo>
                          <a:pt x="194" y="54"/>
                        </a:lnTo>
                        <a:lnTo>
                          <a:pt x="100" y="96"/>
                        </a:lnTo>
                        <a:lnTo>
                          <a:pt x="55" y="166"/>
                        </a:lnTo>
                        <a:lnTo>
                          <a:pt x="41" y="242"/>
                        </a:lnTo>
                        <a:lnTo>
                          <a:pt x="50" y="402"/>
                        </a:lnTo>
                        <a:lnTo>
                          <a:pt x="65" y="531"/>
                        </a:lnTo>
                        <a:lnTo>
                          <a:pt x="78" y="561"/>
                        </a:lnTo>
                        <a:lnTo>
                          <a:pt x="97" y="605"/>
                        </a:lnTo>
                        <a:lnTo>
                          <a:pt x="107" y="642"/>
                        </a:lnTo>
                        <a:lnTo>
                          <a:pt x="93" y="649"/>
                        </a:lnTo>
                        <a:lnTo>
                          <a:pt x="54" y="608"/>
                        </a:lnTo>
                        <a:lnTo>
                          <a:pt x="24" y="543"/>
                        </a:lnTo>
                        <a:lnTo>
                          <a:pt x="0" y="370"/>
                        </a:lnTo>
                        <a:lnTo>
                          <a:pt x="4" y="275"/>
                        </a:lnTo>
                        <a:lnTo>
                          <a:pt x="19" y="186"/>
                        </a:lnTo>
                        <a:lnTo>
                          <a:pt x="46" y="109"/>
                        </a:lnTo>
                        <a:lnTo>
                          <a:pt x="64" y="76"/>
                        </a:lnTo>
                        <a:lnTo>
                          <a:pt x="85" y="50"/>
                        </a:lnTo>
                        <a:lnTo>
                          <a:pt x="115" y="32"/>
                        </a:lnTo>
                        <a:lnTo>
                          <a:pt x="158" y="26"/>
                        </a:lnTo>
                        <a:lnTo>
                          <a:pt x="254" y="0"/>
                        </a:lnTo>
                        <a:lnTo>
                          <a:pt x="271" y="0"/>
                        </a:lnTo>
                        <a:lnTo>
                          <a:pt x="271" y="17"/>
                        </a:lnTo>
                        <a:lnTo>
                          <a:pt x="271" y="17"/>
                        </a:lnTo>
                        <a:close/>
                      </a:path>
                    </a:pathLst>
                  </a:custGeom>
                  <a:solidFill>
                    <a:srgbClr val="000000"/>
                  </a:solidFill>
                  <a:ln w="9525">
                    <a:noFill/>
                    <a:round/>
                    <a:headEnd/>
                    <a:tailEnd/>
                  </a:ln>
                </p:spPr>
                <p:txBody>
                  <a:bodyPr/>
                  <a:lstStyle/>
                  <a:p>
                    <a:pPr>
                      <a:defRPr/>
                    </a:pPr>
                    <a:endParaRPr lang="en-US">
                      <a:cs typeface="+mn-cs"/>
                    </a:endParaRPr>
                  </a:p>
                </p:txBody>
              </p:sp>
              <p:sp>
                <p:nvSpPr>
                  <p:cNvPr id="124" name="Freeform 353"/>
                  <p:cNvSpPr>
                    <a:spLocks/>
                  </p:cNvSpPr>
                  <p:nvPr/>
                </p:nvSpPr>
                <p:spPr bwMode="auto">
                  <a:xfrm>
                    <a:off x="2861" y="3533"/>
                    <a:ext cx="46" cy="76"/>
                  </a:xfrm>
                  <a:custGeom>
                    <a:avLst/>
                    <a:gdLst/>
                    <a:ahLst/>
                    <a:cxnLst>
                      <a:cxn ang="0">
                        <a:pos x="104" y="0"/>
                      </a:cxn>
                      <a:cxn ang="0">
                        <a:pos x="166" y="44"/>
                      </a:cxn>
                      <a:cxn ang="0">
                        <a:pos x="208" y="126"/>
                      </a:cxn>
                      <a:cxn ang="0">
                        <a:pos x="226" y="220"/>
                      </a:cxn>
                      <a:cxn ang="0">
                        <a:pos x="218" y="295"/>
                      </a:cxn>
                      <a:cxn ang="0">
                        <a:pos x="202" y="324"/>
                      </a:cxn>
                      <a:cxn ang="0">
                        <a:pos x="180" y="349"/>
                      </a:cxn>
                      <a:cxn ang="0">
                        <a:pos x="154" y="368"/>
                      </a:cxn>
                      <a:cxn ang="0">
                        <a:pos x="121" y="380"/>
                      </a:cxn>
                      <a:cxn ang="0">
                        <a:pos x="72" y="371"/>
                      </a:cxn>
                      <a:cxn ang="0">
                        <a:pos x="36" y="328"/>
                      </a:cxn>
                      <a:cxn ang="0">
                        <a:pos x="0" y="220"/>
                      </a:cxn>
                      <a:cxn ang="0">
                        <a:pos x="7" y="205"/>
                      </a:cxn>
                      <a:cxn ang="0">
                        <a:pos x="22" y="213"/>
                      </a:cxn>
                      <a:cxn ang="0">
                        <a:pos x="51" y="276"/>
                      </a:cxn>
                      <a:cxn ang="0">
                        <a:pos x="73" y="305"/>
                      </a:cxn>
                      <a:cxn ang="0">
                        <a:pos x="105" y="315"/>
                      </a:cxn>
                      <a:cxn ang="0">
                        <a:pos x="166" y="274"/>
                      </a:cxn>
                      <a:cxn ang="0">
                        <a:pos x="181" y="162"/>
                      </a:cxn>
                      <a:cxn ang="0">
                        <a:pos x="159" y="79"/>
                      </a:cxn>
                      <a:cxn ang="0">
                        <a:pos x="135" y="50"/>
                      </a:cxn>
                      <a:cxn ang="0">
                        <a:pos x="97" y="24"/>
                      </a:cxn>
                      <a:cxn ang="0">
                        <a:pos x="89" y="9"/>
                      </a:cxn>
                      <a:cxn ang="0">
                        <a:pos x="104" y="0"/>
                      </a:cxn>
                      <a:cxn ang="0">
                        <a:pos x="104" y="0"/>
                      </a:cxn>
                    </a:cxnLst>
                    <a:rect l="0" t="0" r="r" b="b"/>
                    <a:pathLst>
                      <a:path w="226" h="380">
                        <a:moveTo>
                          <a:pt x="104" y="0"/>
                        </a:moveTo>
                        <a:lnTo>
                          <a:pt x="166" y="44"/>
                        </a:lnTo>
                        <a:lnTo>
                          <a:pt x="208" y="126"/>
                        </a:lnTo>
                        <a:lnTo>
                          <a:pt x="226" y="220"/>
                        </a:lnTo>
                        <a:lnTo>
                          <a:pt x="218" y="295"/>
                        </a:lnTo>
                        <a:lnTo>
                          <a:pt x="202" y="324"/>
                        </a:lnTo>
                        <a:lnTo>
                          <a:pt x="180" y="349"/>
                        </a:lnTo>
                        <a:lnTo>
                          <a:pt x="154" y="368"/>
                        </a:lnTo>
                        <a:lnTo>
                          <a:pt x="121" y="380"/>
                        </a:lnTo>
                        <a:lnTo>
                          <a:pt x="72" y="371"/>
                        </a:lnTo>
                        <a:lnTo>
                          <a:pt x="36" y="328"/>
                        </a:lnTo>
                        <a:lnTo>
                          <a:pt x="0" y="220"/>
                        </a:lnTo>
                        <a:lnTo>
                          <a:pt x="7" y="205"/>
                        </a:lnTo>
                        <a:lnTo>
                          <a:pt x="22" y="213"/>
                        </a:lnTo>
                        <a:lnTo>
                          <a:pt x="51" y="276"/>
                        </a:lnTo>
                        <a:lnTo>
                          <a:pt x="73" y="305"/>
                        </a:lnTo>
                        <a:lnTo>
                          <a:pt x="105" y="315"/>
                        </a:lnTo>
                        <a:lnTo>
                          <a:pt x="166" y="274"/>
                        </a:lnTo>
                        <a:lnTo>
                          <a:pt x="181" y="162"/>
                        </a:lnTo>
                        <a:lnTo>
                          <a:pt x="159" y="79"/>
                        </a:lnTo>
                        <a:lnTo>
                          <a:pt x="135" y="50"/>
                        </a:lnTo>
                        <a:lnTo>
                          <a:pt x="97" y="24"/>
                        </a:lnTo>
                        <a:lnTo>
                          <a:pt x="89" y="9"/>
                        </a:lnTo>
                        <a:lnTo>
                          <a:pt x="104" y="0"/>
                        </a:lnTo>
                        <a:lnTo>
                          <a:pt x="104" y="0"/>
                        </a:lnTo>
                        <a:close/>
                      </a:path>
                    </a:pathLst>
                  </a:custGeom>
                  <a:solidFill>
                    <a:srgbClr val="000000"/>
                  </a:solidFill>
                  <a:ln w="9525">
                    <a:noFill/>
                    <a:round/>
                    <a:headEnd/>
                    <a:tailEnd/>
                  </a:ln>
                </p:spPr>
                <p:txBody>
                  <a:bodyPr/>
                  <a:lstStyle/>
                  <a:p>
                    <a:pPr>
                      <a:defRPr/>
                    </a:pPr>
                    <a:endParaRPr lang="en-US">
                      <a:cs typeface="+mn-cs"/>
                    </a:endParaRPr>
                  </a:p>
                </p:txBody>
              </p:sp>
              <p:sp>
                <p:nvSpPr>
                  <p:cNvPr id="125" name="Freeform 354"/>
                  <p:cNvSpPr>
                    <a:spLocks/>
                  </p:cNvSpPr>
                  <p:nvPr/>
                </p:nvSpPr>
                <p:spPr bwMode="auto">
                  <a:xfrm>
                    <a:off x="2810" y="3474"/>
                    <a:ext cx="54" cy="66"/>
                  </a:xfrm>
                  <a:custGeom>
                    <a:avLst/>
                    <a:gdLst/>
                    <a:ahLst/>
                    <a:cxnLst>
                      <a:cxn ang="0">
                        <a:pos x="268" y="18"/>
                      </a:cxn>
                      <a:cxn ang="0">
                        <a:pos x="225" y="33"/>
                      </a:cxn>
                      <a:cxn ang="0">
                        <a:pos x="164" y="37"/>
                      </a:cxn>
                      <a:cxn ang="0">
                        <a:pos x="103" y="52"/>
                      </a:cxn>
                      <a:cxn ang="0">
                        <a:pos x="57" y="102"/>
                      </a:cxn>
                      <a:cxn ang="0">
                        <a:pos x="42" y="136"/>
                      </a:cxn>
                      <a:cxn ang="0">
                        <a:pos x="57" y="228"/>
                      </a:cxn>
                      <a:cxn ang="0">
                        <a:pos x="78" y="277"/>
                      </a:cxn>
                      <a:cxn ang="0">
                        <a:pos x="103" y="308"/>
                      </a:cxn>
                      <a:cxn ang="0">
                        <a:pos x="109" y="325"/>
                      </a:cxn>
                      <a:cxn ang="0">
                        <a:pos x="92" y="330"/>
                      </a:cxn>
                      <a:cxn ang="0">
                        <a:pos x="36" y="300"/>
                      </a:cxn>
                      <a:cxn ang="0">
                        <a:pos x="2" y="194"/>
                      </a:cxn>
                      <a:cxn ang="0">
                        <a:pos x="0" y="165"/>
                      </a:cxn>
                      <a:cxn ang="0">
                        <a:pos x="2" y="136"/>
                      </a:cxn>
                      <a:cxn ang="0">
                        <a:pos x="14" y="84"/>
                      </a:cxn>
                      <a:cxn ang="0">
                        <a:pos x="28" y="61"/>
                      </a:cxn>
                      <a:cxn ang="0">
                        <a:pos x="47" y="44"/>
                      </a:cxn>
                      <a:cxn ang="0">
                        <a:pos x="92" y="20"/>
                      </a:cxn>
                      <a:cxn ang="0">
                        <a:pos x="196" y="10"/>
                      </a:cxn>
                      <a:cxn ang="0">
                        <a:pos x="253" y="0"/>
                      </a:cxn>
                      <a:cxn ang="0">
                        <a:pos x="271" y="1"/>
                      </a:cxn>
                      <a:cxn ang="0">
                        <a:pos x="268" y="18"/>
                      </a:cxn>
                      <a:cxn ang="0">
                        <a:pos x="268" y="18"/>
                      </a:cxn>
                    </a:cxnLst>
                    <a:rect l="0" t="0" r="r" b="b"/>
                    <a:pathLst>
                      <a:path w="271" h="330">
                        <a:moveTo>
                          <a:pt x="268" y="18"/>
                        </a:moveTo>
                        <a:lnTo>
                          <a:pt x="225" y="33"/>
                        </a:lnTo>
                        <a:lnTo>
                          <a:pt x="164" y="37"/>
                        </a:lnTo>
                        <a:lnTo>
                          <a:pt x="103" y="52"/>
                        </a:lnTo>
                        <a:lnTo>
                          <a:pt x="57" y="102"/>
                        </a:lnTo>
                        <a:lnTo>
                          <a:pt x="42" y="136"/>
                        </a:lnTo>
                        <a:lnTo>
                          <a:pt x="57" y="228"/>
                        </a:lnTo>
                        <a:lnTo>
                          <a:pt x="78" y="277"/>
                        </a:lnTo>
                        <a:lnTo>
                          <a:pt x="103" y="308"/>
                        </a:lnTo>
                        <a:lnTo>
                          <a:pt x="109" y="325"/>
                        </a:lnTo>
                        <a:lnTo>
                          <a:pt x="92" y="330"/>
                        </a:lnTo>
                        <a:lnTo>
                          <a:pt x="36" y="300"/>
                        </a:lnTo>
                        <a:lnTo>
                          <a:pt x="2" y="194"/>
                        </a:lnTo>
                        <a:lnTo>
                          <a:pt x="0" y="165"/>
                        </a:lnTo>
                        <a:lnTo>
                          <a:pt x="2" y="136"/>
                        </a:lnTo>
                        <a:lnTo>
                          <a:pt x="14" y="84"/>
                        </a:lnTo>
                        <a:lnTo>
                          <a:pt x="28" y="61"/>
                        </a:lnTo>
                        <a:lnTo>
                          <a:pt x="47" y="44"/>
                        </a:lnTo>
                        <a:lnTo>
                          <a:pt x="92" y="20"/>
                        </a:lnTo>
                        <a:lnTo>
                          <a:pt x="196" y="10"/>
                        </a:lnTo>
                        <a:lnTo>
                          <a:pt x="253" y="0"/>
                        </a:lnTo>
                        <a:lnTo>
                          <a:pt x="271" y="1"/>
                        </a:lnTo>
                        <a:lnTo>
                          <a:pt x="268" y="18"/>
                        </a:lnTo>
                        <a:lnTo>
                          <a:pt x="268" y="18"/>
                        </a:lnTo>
                        <a:close/>
                      </a:path>
                    </a:pathLst>
                  </a:custGeom>
                  <a:solidFill>
                    <a:srgbClr val="000000"/>
                  </a:solidFill>
                  <a:ln w="9525">
                    <a:noFill/>
                    <a:round/>
                    <a:headEnd/>
                    <a:tailEnd/>
                  </a:ln>
                </p:spPr>
                <p:txBody>
                  <a:bodyPr/>
                  <a:lstStyle/>
                  <a:p>
                    <a:pPr>
                      <a:defRPr/>
                    </a:pPr>
                    <a:endParaRPr lang="en-US">
                      <a:cs typeface="+mn-cs"/>
                    </a:endParaRPr>
                  </a:p>
                </p:txBody>
              </p:sp>
              <p:sp>
                <p:nvSpPr>
                  <p:cNvPr id="126" name="Freeform 355"/>
                  <p:cNvSpPr>
                    <a:spLocks/>
                  </p:cNvSpPr>
                  <p:nvPr/>
                </p:nvSpPr>
                <p:spPr bwMode="auto">
                  <a:xfrm>
                    <a:off x="2827" y="3510"/>
                    <a:ext cx="22" cy="34"/>
                  </a:xfrm>
                  <a:custGeom>
                    <a:avLst/>
                    <a:gdLst/>
                    <a:ahLst/>
                    <a:cxnLst>
                      <a:cxn ang="0">
                        <a:pos x="23" y="85"/>
                      </a:cxn>
                      <a:cxn ang="0">
                        <a:pos x="39" y="152"/>
                      </a:cxn>
                      <a:cxn ang="0">
                        <a:pos x="34" y="169"/>
                      </a:cxn>
                      <a:cxn ang="0">
                        <a:pos x="17" y="163"/>
                      </a:cxn>
                      <a:cxn ang="0">
                        <a:pos x="0" y="89"/>
                      </a:cxn>
                      <a:cxn ang="0">
                        <a:pos x="6" y="13"/>
                      </a:cxn>
                      <a:cxn ang="0">
                        <a:pos x="16" y="0"/>
                      </a:cxn>
                      <a:cxn ang="0">
                        <a:pos x="29" y="9"/>
                      </a:cxn>
                      <a:cxn ang="0">
                        <a:pos x="62" y="76"/>
                      </a:cxn>
                      <a:cxn ang="0">
                        <a:pos x="81" y="104"/>
                      </a:cxn>
                      <a:cxn ang="0">
                        <a:pos x="106" y="137"/>
                      </a:cxn>
                      <a:cxn ang="0">
                        <a:pos x="104" y="163"/>
                      </a:cxn>
                      <a:cxn ang="0">
                        <a:pos x="79" y="160"/>
                      </a:cxn>
                      <a:cxn ang="0">
                        <a:pos x="23" y="85"/>
                      </a:cxn>
                      <a:cxn ang="0">
                        <a:pos x="23" y="85"/>
                      </a:cxn>
                    </a:cxnLst>
                    <a:rect l="0" t="0" r="r" b="b"/>
                    <a:pathLst>
                      <a:path w="106" h="169">
                        <a:moveTo>
                          <a:pt x="23" y="85"/>
                        </a:moveTo>
                        <a:lnTo>
                          <a:pt x="39" y="152"/>
                        </a:lnTo>
                        <a:lnTo>
                          <a:pt x="34" y="169"/>
                        </a:lnTo>
                        <a:lnTo>
                          <a:pt x="17" y="163"/>
                        </a:lnTo>
                        <a:lnTo>
                          <a:pt x="0" y="89"/>
                        </a:lnTo>
                        <a:lnTo>
                          <a:pt x="6" y="13"/>
                        </a:lnTo>
                        <a:lnTo>
                          <a:pt x="16" y="0"/>
                        </a:lnTo>
                        <a:lnTo>
                          <a:pt x="29" y="9"/>
                        </a:lnTo>
                        <a:lnTo>
                          <a:pt x="62" y="76"/>
                        </a:lnTo>
                        <a:lnTo>
                          <a:pt x="81" y="104"/>
                        </a:lnTo>
                        <a:lnTo>
                          <a:pt x="106" y="137"/>
                        </a:lnTo>
                        <a:lnTo>
                          <a:pt x="104" y="163"/>
                        </a:lnTo>
                        <a:lnTo>
                          <a:pt x="79" y="160"/>
                        </a:lnTo>
                        <a:lnTo>
                          <a:pt x="23" y="85"/>
                        </a:lnTo>
                        <a:lnTo>
                          <a:pt x="23" y="85"/>
                        </a:lnTo>
                        <a:close/>
                      </a:path>
                    </a:pathLst>
                  </a:custGeom>
                  <a:solidFill>
                    <a:srgbClr val="000000"/>
                  </a:solidFill>
                  <a:ln w="9525">
                    <a:noFill/>
                    <a:round/>
                    <a:headEnd/>
                    <a:tailEnd/>
                  </a:ln>
                </p:spPr>
                <p:txBody>
                  <a:bodyPr/>
                  <a:lstStyle/>
                  <a:p>
                    <a:pPr>
                      <a:defRPr/>
                    </a:pPr>
                    <a:endParaRPr lang="en-US">
                      <a:cs typeface="+mn-cs"/>
                    </a:endParaRPr>
                  </a:p>
                </p:txBody>
              </p:sp>
              <p:sp>
                <p:nvSpPr>
                  <p:cNvPr id="127" name="Freeform 356"/>
                  <p:cNvSpPr>
                    <a:spLocks/>
                  </p:cNvSpPr>
                  <p:nvPr/>
                </p:nvSpPr>
                <p:spPr bwMode="auto">
                  <a:xfrm>
                    <a:off x="2836" y="3533"/>
                    <a:ext cx="46" cy="123"/>
                  </a:xfrm>
                  <a:custGeom>
                    <a:avLst/>
                    <a:gdLst/>
                    <a:ahLst/>
                    <a:cxnLst>
                      <a:cxn ang="0">
                        <a:pos x="44" y="12"/>
                      </a:cxn>
                      <a:cxn ang="0">
                        <a:pos x="29" y="78"/>
                      </a:cxn>
                      <a:cxn ang="0">
                        <a:pos x="40" y="124"/>
                      </a:cxn>
                      <a:cxn ang="0">
                        <a:pos x="47" y="160"/>
                      </a:cxn>
                      <a:cxn ang="0">
                        <a:pos x="40" y="198"/>
                      </a:cxn>
                      <a:cxn ang="0">
                        <a:pos x="34" y="279"/>
                      </a:cxn>
                      <a:cxn ang="0">
                        <a:pos x="56" y="331"/>
                      </a:cxn>
                      <a:cxn ang="0">
                        <a:pos x="84" y="386"/>
                      </a:cxn>
                      <a:cxn ang="0">
                        <a:pos x="112" y="496"/>
                      </a:cxn>
                      <a:cxn ang="0">
                        <a:pos x="121" y="522"/>
                      </a:cxn>
                      <a:cxn ang="0">
                        <a:pos x="150" y="546"/>
                      </a:cxn>
                      <a:cxn ang="0">
                        <a:pos x="214" y="572"/>
                      </a:cxn>
                      <a:cxn ang="0">
                        <a:pos x="230" y="596"/>
                      </a:cxn>
                      <a:cxn ang="0">
                        <a:pos x="222" y="609"/>
                      </a:cxn>
                      <a:cxn ang="0">
                        <a:pos x="204" y="613"/>
                      </a:cxn>
                      <a:cxn ang="0">
                        <a:pos x="162" y="607"/>
                      </a:cxn>
                      <a:cxn ang="0">
                        <a:pos x="105" y="574"/>
                      </a:cxn>
                      <a:cxn ang="0">
                        <a:pos x="85" y="533"/>
                      </a:cxn>
                      <a:cxn ang="0">
                        <a:pos x="85" y="490"/>
                      </a:cxn>
                      <a:cxn ang="0">
                        <a:pos x="86" y="454"/>
                      </a:cxn>
                      <a:cxn ang="0">
                        <a:pos x="75" y="417"/>
                      </a:cxn>
                      <a:cxn ang="0">
                        <a:pos x="53" y="373"/>
                      </a:cxn>
                      <a:cxn ang="0">
                        <a:pos x="11" y="286"/>
                      </a:cxn>
                      <a:cxn ang="0">
                        <a:pos x="18" y="207"/>
                      </a:cxn>
                      <a:cxn ang="0">
                        <a:pos x="19" y="136"/>
                      </a:cxn>
                      <a:cxn ang="0">
                        <a:pos x="0" y="71"/>
                      </a:cxn>
                      <a:cxn ang="0">
                        <a:pos x="19" y="12"/>
                      </a:cxn>
                      <a:cxn ang="0">
                        <a:pos x="31" y="0"/>
                      </a:cxn>
                      <a:cxn ang="0">
                        <a:pos x="44" y="12"/>
                      </a:cxn>
                      <a:cxn ang="0">
                        <a:pos x="44" y="12"/>
                      </a:cxn>
                    </a:cxnLst>
                    <a:rect l="0" t="0" r="r" b="b"/>
                    <a:pathLst>
                      <a:path w="230" h="613">
                        <a:moveTo>
                          <a:pt x="44" y="12"/>
                        </a:moveTo>
                        <a:lnTo>
                          <a:pt x="29" y="78"/>
                        </a:lnTo>
                        <a:lnTo>
                          <a:pt x="40" y="124"/>
                        </a:lnTo>
                        <a:lnTo>
                          <a:pt x="47" y="160"/>
                        </a:lnTo>
                        <a:lnTo>
                          <a:pt x="40" y="198"/>
                        </a:lnTo>
                        <a:lnTo>
                          <a:pt x="34" y="279"/>
                        </a:lnTo>
                        <a:lnTo>
                          <a:pt x="56" y="331"/>
                        </a:lnTo>
                        <a:lnTo>
                          <a:pt x="84" y="386"/>
                        </a:lnTo>
                        <a:lnTo>
                          <a:pt x="112" y="496"/>
                        </a:lnTo>
                        <a:lnTo>
                          <a:pt x="121" y="522"/>
                        </a:lnTo>
                        <a:lnTo>
                          <a:pt x="150" y="546"/>
                        </a:lnTo>
                        <a:lnTo>
                          <a:pt x="214" y="572"/>
                        </a:lnTo>
                        <a:lnTo>
                          <a:pt x="230" y="596"/>
                        </a:lnTo>
                        <a:lnTo>
                          <a:pt x="222" y="609"/>
                        </a:lnTo>
                        <a:lnTo>
                          <a:pt x="204" y="613"/>
                        </a:lnTo>
                        <a:lnTo>
                          <a:pt x="162" y="607"/>
                        </a:lnTo>
                        <a:lnTo>
                          <a:pt x="105" y="574"/>
                        </a:lnTo>
                        <a:lnTo>
                          <a:pt x="85" y="533"/>
                        </a:lnTo>
                        <a:lnTo>
                          <a:pt x="85" y="490"/>
                        </a:lnTo>
                        <a:lnTo>
                          <a:pt x="86" y="454"/>
                        </a:lnTo>
                        <a:lnTo>
                          <a:pt x="75" y="417"/>
                        </a:lnTo>
                        <a:lnTo>
                          <a:pt x="53" y="373"/>
                        </a:lnTo>
                        <a:lnTo>
                          <a:pt x="11" y="286"/>
                        </a:lnTo>
                        <a:lnTo>
                          <a:pt x="18" y="207"/>
                        </a:lnTo>
                        <a:lnTo>
                          <a:pt x="19" y="136"/>
                        </a:lnTo>
                        <a:lnTo>
                          <a:pt x="0" y="71"/>
                        </a:lnTo>
                        <a:lnTo>
                          <a:pt x="19" y="12"/>
                        </a:lnTo>
                        <a:lnTo>
                          <a:pt x="31" y="0"/>
                        </a:lnTo>
                        <a:lnTo>
                          <a:pt x="44" y="12"/>
                        </a:lnTo>
                        <a:lnTo>
                          <a:pt x="44" y="12"/>
                        </a:lnTo>
                        <a:close/>
                      </a:path>
                    </a:pathLst>
                  </a:custGeom>
                  <a:solidFill>
                    <a:srgbClr val="000000"/>
                  </a:solidFill>
                  <a:ln w="9525">
                    <a:noFill/>
                    <a:round/>
                    <a:headEnd/>
                    <a:tailEnd/>
                  </a:ln>
                </p:spPr>
                <p:txBody>
                  <a:bodyPr/>
                  <a:lstStyle/>
                  <a:p>
                    <a:pPr>
                      <a:defRPr/>
                    </a:pPr>
                    <a:endParaRPr lang="en-US">
                      <a:cs typeface="+mn-cs"/>
                    </a:endParaRPr>
                  </a:p>
                </p:txBody>
              </p:sp>
              <p:sp>
                <p:nvSpPr>
                  <p:cNvPr id="128" name="Freeform 357"/>
                  <p:cNvSpPr>
                    <a:spLocks/>
                  </p:cNvSpPr>
                  <p:nvPr/>
                </p:nvSpPr>
                <p:spPr bwMode="auto">
                  <a:xfrm>
                    <a:off x="2876" y="3618"/>
                    <a:ext cx="20" cy="37"/>
                  </a:xfrm>
                  <a:custGeom>
                    <a:avLst/>
                    <a:gdLst/>
                    <a:ahLst/>
                    <a:cxnLst>
                      <a:cxn ang="0">
                        <a:pos x="5" y="173"/>
                      </a:cxn>
                      <a:cxn ang="0">
                        <a:pos x="0" y="138"/>
                      </a:cxn>
                      <a:cxn ang="0">
                        <a:pos x="14" y="99"/>
                      </a:cxn>
                      <a:cxn ang="0">
                        <a:pos x="31" y="65"/>
                      </a:cxn>
                      <a:cxn ang="0">
                        <a:pos x="53" y="31"/>
                      </a:cxn>
                      <a:cxn ang="0">
                        <a:pos x="81" y="1"/>
                      </a:cxn>
                      <a:cxn ang="0">
                        <a:pos x="98" y="0"/>
                      </a:cxn>
                      <a:cxn ang="0">
                        <a:pos x="99" y="17"/>
                      </a:cxn>
                      <a:cxn ang="0">
                        <a:pos x="68" y="81"/>
                      </a:cxn>
                      <a:cxn ang="0">
                        <a:pos x="46" y="150"/>
                      </a:cxn>
                      <a:cxn ang="0">
                        <a:pos x="28" y="177"/>
                      </a:cxn>
                      <a:cxn ang="0">
                        <a:pos x="15" y="187"/>
                      </a:cxn>
                      <a:cxn ang="0">
                        <a:pos x="5" y="173"/>
                      </a:cxn>
                      <a:cxn ang="0">
                        <a:pos x="5" y="173"/>
                      </a:cxn>
                    </a:cxnLst>
                    <a:rect l="0" t="0" r="r" b="b"/>
                    <a:pathLst>
                      <a:path w="99" h="187">
                        <a:moveTo>
                          <a:pt x="5" y="173"/>
                        </a:moveTo>
                        <a:lnTo>
                          <a:pt x="0" y="138"/>
                        </a:lnTo>
                        <a:lnTo>
                          <a:pt x="14" y="99"/>
                        </a:lnTo>
                        <a:lnTo>
                          <a:pt x="31" y="65"/>
                        </a:lnTo>
                        <a:lnTo>
                          <a:pt x="53" y="31"/>
                        </a:lnTo>
                        <a:lnTo>
                          <a:pt x="81" y="1"/>
                        </a:lnTo>
                        <a:lnTo>
                          <a:pt x="98" y="0"/>
                        </a:lnTo>
                        <a:lnTo>
                          <a:pt x="99" y="17"/>
                        </a:lnTo>
                        <a:lnTo>
                          <a:pt x="68" y="81"/>
                        </a:lnTo>
                        <a:lnTo>
                          <a:pt x="46" y="150"/>
                        </a:lnTo>
                        <a:lnTo>
                          <a:pt x="28" y="177"/>
                        </a:lnTo>
                        <a:lnTo>
                          <a:pt x="15" y="187"/>
                        </a:lnTo>
                        <a:lnTo>
                          <a:pt x="5" y="173"/>
                        </a:lnTo>
                        <a:lnTo>
                          <a:pt x="5" y="173"/>
                        </a:lnTo>
                        <a:close/>
                      </a:path>
                    </a:pathLst>
                  </a:custGeom>
                  <a:solidFill>
                    <a:srgbClr val="000000"/>
                  </a:solidFill>
                  <a:ln w="9525">
                    <a:noFill/>
                    <a:round/>
                    <a:headEnd/>
                    <a:tailEnd/>
                  </a:ln>
                </p:spPr>
                <p:txBody>
                  <a:bodyPr/>
                  <a:lstStyle/>
                  <a:p>
                    <a:pPr>
                      <a:defRPr/>
                    </a:pPr>
                    <a:endParaRPr lang="en-US">
                      <a:cs typeface="+mn-cs"/>
                    </a:endParaRPr>
                  </a:p>
                </p:txBody>
              </p:sp>
              <p:sp>
                <p:nvSpPr>
                  <p:cNvPr id="129" name="Freeform 358"/>
                  <p:cNvSpPr>
                    <a:spLocks/>
                  </p:cNvSpPr>
                  <p:nvPr/>
                </p:nvSpPr>
                <p:spPr bwMode="auto">
                  <a:xfrm>
                    <a:off x="2825" y="3585"/>
                    <a:ext cx="41" cy="55"/>
                  </a:xfrm>
                  <a:custGeom>
                    <a:avLst/>
                    <a:gdLst/>
                    <a:ahLst/>
                    <a:cxnLst>
                      <a:cxn ang="0">
                        <a:pos x="204" y="20"/>
                      </a:cxn>
                      <a:cxn ang="0">
                        <a:pos x="185" y="44"/>
                      </a:cxn>
                      <a:cxn ang="0">
                        <a:pos x="157" y="72"/>
                      </a:cxn>
                      <a:cxn ang="0">
                        <a:pos x="106" y="120"/>
                      </a:cxn>
                      <a:cxn ang="0">
                        <a:pos x="64" y="179"/>
                      </a:cxn>
                      <a:cxn ang="0">
                        <a:pos x="35" y="233"/>
                      </a:cxn>
                      <a:cxn ang="0">
                        <a:pos x="42" y="248"/>
                      </a:cxn>
                      <a:cxn ang="0">
                        <a:pos x="45" y="275"/>
                      </a:cxn>
                      <a:cxn ang="0">
                        <a:pos x="20" y="277"/>
                      </a:cxn>
                      <a:cxn ang="0">
                        <a:pos x="0" y="249"/>
                      </a:cxn>
                      <a:cxn ang="0">
                        <a:pos x="3" y="214"/>
                      </a:cxn>
                      <a:cxn ang="0">
                        <a:pos x="23" y="173"/>
                      </a:cxn>
                      <a:cxn ang="0">
                        <a:pos x="55" y="130"/>
                      </a:cxn>
                      <a:cxn ang="0">
                        <a:pos x="93" y="90"/>
                      </a:cxn>
                      <a:cxn ang="0">
                        <a:pos x="133" y="52"/>
                      </a:cxn>
                      <a:cxn ang="0">
                        <a:pos x="188" y="0"/>
                      </a:cxn>
                      <a:cxn ang="0">
                        <a:pos x="204" y="0"/>
                      </a:cxn>
                      <a:cxn ang="0">
                        <a:pos x="204" y="20"/>
                      </a:cxn>
                      <a:cxn ang="0">
                        <a:pos x="204" y="20"/>
                      </a:cxn>
                    </a:cxnLst>
                    <a:rect l="0" t="0" r="r" b="b"/>
                    <a:pathLst>
                      <a:path w="204" h="277">
                        <a:moveTo>
                          <a:pt x="204" y="20"/>
                        </a:moveTo>
                        <a:lnTo>
                          <a:pt x="185" y="44"/>
                        </a:lnTo>
                        <a:lnTo>
                          <a:pt x="157" y="72"/>
                        </a:lnTo>
                        <a:lnTo>
                          <a:pt x="106" y="120"/>
                        </a:lnTo>
                        <a:lnTo>
                          <a:pt x="64" y="179"/>
                        </a:lnTo>
                        <a:lnTo>
                          <a:pt x="35" y="233"/>
                        </a:lnTo>
                        <a:lnTo>
                          <a:pt x="42" y="248"/>
                        </a:lnTo>
                        <a:lnTo>
                          <a:pt x="45" y="275"/>
                        </a:lnTo>
                        <a:lnTo>
                          <a:pt x="20" y="277"/>
                        </a:lnTo>
                        <a:lnTo>
                          <a:pt x="0" y="249"/>
                        </a:lnTo>
                        <a:lnTo>
                          <a:pt x="3" y="214"/>
                        </a:lnTo>
                        <a:lnTo>
                          <a:pt x="23" y="173"/>
                        </a:lnTo>
                        <a:lnTo>
                          <a:pt x="55" y="130"/>
                        </a:lnTo>
                        <a:lnTo>
                          <a:pt x="93" y="90"/>
                        </a:lnTo>
                        <a:lnTo>
                          <a:pt x="133" y="52"/>
                        </a:lnTo>
                        <a:lnTo>
                          <a:pt x="188" y="0"/>
                        </a:lnTo>
                        <a:lnTo>
                          <a:pt x="204" y="0"/>
                        </a:lnTo>
                        <a:lnTo>
                          <a:pt x="204" y="20"/>
                        </a:lnTo>
                        <a:lnTo>
                          <a:pt x="204" y="20"/>
                        </a:lnTo>
                        <a:close/>
                      </a:path>
                    </a:pathLst>
                  </a:custGeom>
                  <a:solidFill>
                    <a:srgbClr val="000000"/>
                  </a:solidFill>
                  <a:ln w="9525">
                    <a:noFill/>
                    <a:round/>
                    <a:headEnd/>
                    <a:tailEnd/>
                  </a:ln>
                </p:spPr>
                <p:txBody>
                  <a:bodyPr/>
                  <a:lstStyle/>
                  <a:p>
                    <a:pPr>
                      <a:defRPr/>
                    </a:pPr>
                    <a:endParaRPr lang="en-US">
                      <a:cs typeface="+mn-cs"/>
                    </a:endParaRPr>
                  </a:p>
                </p:txBody>
              </p:sp>
              <p:sp>
                <p:nvSpPr>
                  <p:cNvPr id="130" name="Freeform 359"/>
                  <p:cNvSpPr>
                    <a:spLocks/>
                  </p:cNvSpPr>
                  <p:nvPr/>
                </p:nvSpPr>
                <p:spPr bwMode="auto">
                  <a:xfrm>
                    <a:off x="2838" y="3628"/>
                    <a:ext cx="10" cy="18"/>
                  </a:xfrm>
                  <a:custGeom>
                    <a:avLst/>
                    <a:gdLst/>
                    <a:ahLst/>
                    <a:cxnLst>
                      <a:cxn ang="0">
                        <a:pos x="9" y="0"/>
                      </a:cxn>
                      <a:cxn ang="0">
                        <a:pos x="37" y="5"/>
                      </a:cxn>
                      <a:cxn ang="0">
                        <a:pos x="53" y="25"/>
                      </a:cxn>
                      <a:cxn ang="0">
                        <a:pos x="49" y="57"/>
                      </a:cxn>
                      <a:cxn ang="0">
                        <a:pos x="31" y="84"/>
                      </a:cxn>
                      <a:cxn ang="0">
                        <a:pos x="6" y="88"/>
                      </a:cxn>
                      <a:cxn ang="0">
                        <a:pos x="2" y="62"/>
                      </a:cxn>
                      <a:cxn ang="0">
                        <a:pos x="23" y="29"/>
                      </a:cxn>
                      <a:cxn ang="0">
                        <a:pos x="15" y="23"/>
                      </a:cxn>
                      <a:cxn ang="0">
                        <a:pos x="0" y="13"/>
                      </a:cxn>
                      <a:cxn ang="0">
                        <a:pos x="9" y="0"/>
                      </a:cxn>
                      <a:cxn ang="0">
                        <a:pos x="9" y="0"/>
                      </a:cxn>
                    </a:cxnLst>
                    <a:rect l="0" t="0" r="r" b="b"/>
                    <a:pathLst>
                      <a:path w="53" h="88">
                        <a:moveTo>
                          <a:pt x="9" y="0"/>
                        </a:moveTo>
                        <a:lnTo>
                          <a:pt x="37" y="5"/>
                        </a:lnTo>
                        <a:lnTo>
                          <a:pt x="53" y="25"/>
                        </a:lnTo>
                        <a:lnTo>
                          <a:pt x="49" y="57"/>
                        </a:lnTo>
                        <a:lnTo>
                          <a:pt x="31" y="84"/>
                        </a:lnTo>
                        <a:lnTo>
                          <a:pt x="6" y="88"/>
                        </a:lnTo>
                        <a:lnTo>
                          <a:pt x="2" y="62"/>
                        </a:lnTo>
                        <a:lnTo>
                          <a:pt x="23" y="29"/>
                        </a:lnTo>
                        <a:lnTo>
                          <a:pt x="15" y="23"/>
                        </a:lnTo>
                        <a:lnTo>
                          <a:pt x="0" y="13"/>
                        </a:lnTo>
                        <a:lnTo>
                          <a:pt x="9" y="0"/>
                        </a:lnTo>
                        <a:lnTo>
                          <a:pt x="9" y="0"/>
                        </a:lnTo>
                        <a:close/>
                      </a:path>
                    </a:pathLst>
                  </a:custGeom>
                  <a:solidFill>
                    <a:srgbClr val="000000"/>
                  </a:solidFill>
                  <a:ln w="9525">
                    <a:noFill/>
                    <a:round/>
                    <a:headEnd/>
                    <a:tailEnd/>
                  </a:ln>
                </p:spPr>
                <p:txBody>
                  <a:bodyPr/>
                  <a:lstStyle/>
                  <a:p>
                    <a:pPr>
                      <a:defRPr/>
                    </a:pPr>
                    <a:endParaRPr lang="en-US">
                      <a:cs typeface="+mn-cs"/>
                    </a:endParaRPr>
                  </a:p>
                </p:txBody>
              </p:sp>
              <p:sp>
                <p:nvSpPr>
                  <p:cNvPr id="131" name="Freeform 360"/>
                  <p:cNvSpPr>
                    <a:spLocks/>
                  </p:cNvSpPr>
                  <p:nvPr/>
                </p:nvSpPr>
                <p:spPr bwMode="auto">
                  <a:xfrm>
                    <a:off x="2828" y="3640"/>
                    <a:ext cx="17" cy="5"/>
                  </a:xfrm>
                  <a:custGeom>
                    <a:avLst/>
                    <a:gdLst/>
                    <a:ahLst/>
                    <a:cxnLst>
                      <a:cxn ang="0">
                        <a:pos x="17" y="1"/>
                      </a:cxn>
                      <a:cxn ang="0">
                        <a:pos x="69" y="0"/>
                      </a:cxn>
                      <a:cxn ang="0">
                        <a:pos x="85" y="9"/>
                      </a:cxn>
                      <a:cxn ang="0">
                        <a:pos x="76" y="26"/>
                      </a:cxn>
                      <a:cxn ang="0">
                        <a:pos x="5" y="22"/>
                      </a:cxn>
                      <a:cxn ang="0">
                        <a:pos x="0" y="6"/>
                      </a:cxn>
                      <a:cxn ang="0">
                        <a:pos x="17" y="1"/>
                      </a:cxn>
                      <a:cxn ang="0">
                        <a:pos x="17" y="1"/>
                      </a:cxn>
                    </a:cxnLst>
                    <a:rect l="0" t="0" r="r" b="b"/>
                    <a:pathLst>
                      <a:path w="85" h="26">
                        <a:moveTo>
                          <a:pt x="17" y="1"/>
                        </a:moveTo>
                        <a:lnTo>
                          <a:pt x="69" y="0"/>
                        </a:lnTo>
                        <a:lnTo>
                          <a:pt x="85" y="9"/>
                        </a:lnTo>
                        <a:lnTo>
                          <a:pt x="76" y="26"/>
                        </a:lnTo>
                        <a:lnTo>
                          <a:pt x="5" y="22"/>
                        </a:lnTo>
                        <a:lnTo>
                          <a:pt x="0" y="6"/>
                        </a:lnTo>
                        <a:lnTo>
                          <a:pt x="17" y="1"/>
                        </a:lnTo>
                        <a:lnTo>
                          <a:pt x="17" y="1"/>
                        </a:lnTo>
                        <a:close/>
                      </a:path>
                    </a:pathLst>
                  </a:custGeom>
                  <a:solidFill>
                    <a:srgbClr val="000000"/>
                  </a:solidFill>
                  <a:ln w="9525">
                    <a:noFill/>
                    <a:round/>
                    <a:headEnd/>
                    <a:tailEnd/>
                  </a:ln>
                </p:spPr>
                <p:txBody>
                  <a:bodyPr/>
                  <a:lstStyle/>
                  <a:p>
                    <a:pPr>
                      <a:defRPr/>
                    </a:pPr>
                    <a:endParaRPr lang="en-US">
                      <a:cs typeface="+mn-cs"/>
                    </a:endParaRPr>
                  </a:p>
                </p:txBody>
              </p:sp>
              <p:sp>
                <p:nvSpPr>
                  <p:cNvPr id="132" name="Freeform 361"/>
                  <p:cNvSpPr>
                    <a:spLocks/>
                  </p:cNvSpPr>
                  <p:nvPr/>
                </p:nvSpPr>
                <p:spPr bwMode="auto">
                  <a:xfrm>
                    <a:off x="2673" y="3730"/>
                    <a:ext cx="36" cy="13"/>
                  </a:xfrm>
                  <a:custGeom>
                    <a:avLst/>
                    <a:gdLst/>
                    <a:ahLst/>
                    <a:cxnLst>
                      <a:cxn ang="0">
                        <a:pos x="171" y="24"/>
                      </a:cxn>
                      <a:cxn ang="0">
                        <a:pos x="132" y="40"/>
                      </a:cxn>
                      <a:cxn ang="0">
                        <a:pos x="96" y="54"/>
                      </a:cxn>
                      <a:cxn ang="0">
                        <a:pos x="29" y="61"/>
                      </a:cxn>
                      <a:cxn ang="0">
                        <a:pos x="0" y="41"/>
                      </a:cxn>
                      <a:cxn ang="0">
                        <a:pos x="4" y="25"/>
                      </a:cxn>
                      <a:cxn ang="0">
                        <a:pos x="20" y="13"/>
                      </a:cxn>
                      <a:cxn ang="0">
                        <a:pos x="168" y="0"/>
                      </a:cxn>
                      <a:cxn ang="0">
                        <a:pos x="181" y="10"/>
                      </a:cxn>
                      <a:cxn ang="0">
                        <a:pos x="171" y="24"/>
                      </a:cxn>
                      <a:cxn ang="0">
                        <a:pos x="171" y="24"/>
                      </a:cxn>
                    </a:cxnLst>
                    <a:rect l="0" t="0" r="r" b="b"/>
                    <a:pathLst>
                      <a:path w="181" h="61">
                        <a:moveTo>
                          <a:pt x="171" y="24"/>
                        </a:moveTo>
                        <a:lnTo>
                          <a:pt x="132" y="40"/>
                        </a:lnTo>
                        <a:lnTo>
                          <a:pt x="96" y="54"/>
                        </a:lnTo>
                        <a:lnTo>
                          <a:pt x="29" y="61"/>
                        </a:lnTo>
                        <a:lnTo>
                          <a:pt x="0" y="41"/>
                        </a:lnTo>
                        <a:lnTo>
                          <a:pt x="4" y="25"/>
                        </a:lnTo>
                        <a:lnTo>
                          <a:pt x="20" y="13"/>
                        </a:lnTo>
                        <a:lnTo>
                          <a:pt x="168" y="0"/>
                        </a:lnTo>
                        <a:lnTo>
                          <a:pt x="181" y="10"/>
                        </a:lnTo>
                        <a:lnTo>
                          <a:pt x="171" y="24"/>
                        </a:lnTo>
                        <a:lnTo>
                          <a:pt x="171" y="24"/>
                        </a:lnTo>
                        <a:close/>
                      </a:path>
                    </a:pathLst>
                  </a:custGeom>
                  <a:solidFill>
                    <a:srgbClr val="000000"/>
                  </a:solidFill>
                  <a:ln w="9525">
                    <a:noFill/>
                    <a:round/>
                    <a:headEnd/>
                    <a:tailEnd/>
                  </a:ln>
                </p:spPr>
                <p:txBody>
                  <a:bodyPr/>
                  <a:lstStyle/>
                  <a:p>
                    <a:pPr>
                      <a:defRPr/>
                    </a:pPr>
                    <a:endParaRPr lang="en-US">
                      <a:cs typeface="+mn-cs"/>
                    </a:endParaRPr>
                  </a:p>
                </p:txBody>
              </p:sp>
              <p:sp>
                <p:nvSpPr>
                  <p:cNvPr id="133" name="Freeform 362"/>
                  <p:cNvSpPr>
                    <a:spLocks/>
                  </p:cNvSpPr>
                  <p:nvPr/>
                </p:nvSpPr>
                <p:spPr bwMode="auto">
                  <a:xfrm>
                    <a:off x="2521" y="3746"/>
                    <a:ext cx="70" cy="19"/>
                  </a:xfrm>
                  <a:custGeom>
                    <a:avLst/>
                    <a:gdLst/>
                    <a:ahLst/>
                    <a:cxnLst>
                      <a:cxn ang="0">
                        <a:pos x="327" y="48"/>
                      </a:cxn>
                      <a:cxn ang="0">
                        <a:pos x="264" y="67"/>
                      </a:cxn>
                      <a:cxn ang="0">
                        <a:pos x="140" y="81"/>
                      </a:cxn>
                      <a:cxn ang="0">
                        <a:pos x="14" y="93"/>
                      </a:cxn>
                      <a:cxn ang="0">
                        <a:pos x="0" y="82"/>
                      </a:cxn>
                      <a:cxn ang="0">
                        <a:pos x="11" y="68"/>
                      </a:cxn>
                      <a:cxn ang="0">
                        <a:pos x="72" y="52"/>
                      </a:cxn>
                      <a:cxn ang="0">
                        <a:pos x="168" y="29"/>
                      </a:cxn>
                      <a:cxn ang="0">
                        <a:pos x="263" y="9"/>
                      </a:cxn>
                      <a:cxn ang="0">
                        <a:pos x="321" y="0"/>
                      </a:cxn>
                      <a:cxn ang="0">
                        <a:pos x="348" y="20"/>
                      </a:cxn>
                      <a:cxn ang="0">
                        <a:pos x="345" y="36"/>
                      </a:cxn>
                      <a:cxn ang="0">
                        <a:pos x="327" y="48"/>
                      </a:cxn>
                      <a:cxn ang="0">
                        <a:pos x="327" y="48"/>
                      </a:cxn>
                    </a:cxnLst>
                    <a:rect l="0" t="0" r="r" b="b"/>
                    <a:pathLst>
                      <a:path w="348" h="93">
                        <a:moveTo>
                          <a:pt x="327" y="48"/>
                        </a:moveTo>
                        <a:lnTo>
                          <a:pt x="264" y="67"/>
                        </a:lnTo>
                        <a:lnTo>
                          <a:pt x="140" y="81"/>
                        </a:lnTo>
                        <a:lnTo>
                          <a:pt x="14" y="93"/>
                        </a:lnTo>
                        <a:lnTo>
                          <a:pt x="0" y="82"/>
                        </a:lnTo>
                        <a:lnTo>
                          <a:pt x="11" y="68"/>
                        </a:lnTo>
                        <a:lnTo>
                          <a:pt x="72" y="52"/>
                        </a:lnTo>
                        <a:lnTo>
                          <a:pt x="168" y="29"/>
                        </a:lnTo>
                        <a:lnTo>
                          <a:pt x="263" y="9"/>
                        </a:lnTo>
                        <a:lnTo>
                          <a:pt x="321" y="0"/>
                        </a:lnTo>
                        <a:lnTo>
                          <a:pt x="348" y="20"/>
                        </a:lnTo>
                        <a:lnTo>
                          <a:pt x="345" y="36"/>
                        </a:lnTo>
                        <a:lnTo>
                          <a:pt x="327" y="48"/>
                        </a:lnTo>
                        <a:lnTo>
                          <a:pt x="327" y="48"/>
                        </a:lnTo>
                        <a:close/>
                      </a:path>
                    </a:pathLst>
                  </a:custGeom>
                  <a:solidFill>
                    <a:srgbClr val="000000"/>
                  </a:solidFill>
                  <a:ln w="9525">
                    <a:noFill/>
                    <a:round/>
                    <a:headEnd/>
                    <a:tailEnd/>
                  </a:ln>
                </p:spPr>
                <p:txBody>
                  <a:bodyPr/>
                  <a:lstStyle/>
                  <a:p>
                    <a:pPr>
                      <a:defRPr/>
                    </a:pPr>
                    <a:endParaRPr lang="en-US">
                      <a:cs typeface="+mn-cs"/>
                    </a:endParaRPr>
                  </a:p>
                </p:txBody>
              </p:sp>
              <p:sp>
                <p:nvSpPr>
                  <p:cNvPr id="134" name="Freeform 363"/>
                  <p:cNvSpPr>
                    <a:spLocks/>
                  </p:cNvSpPr>
                  <p:nvPr/>
                </p:nvSpPr>
                <p:spPr bwMode="auto">
                  <a:xfrm>
                    <a:off x="2544" y="3566"/>
                    <a:ext cx="35" cy="34"/>
                  </a:xfrm>
                  <a:custGeom>
                    <a:avLst/>
                    <a:gdLst/>
                    <a:ahLst/>
                    <a:cxnLst>
                      <a:cxn ang="0">
                        <a:pos x="22" y="8"/>
                      </a:cxn>
                      <a:cxn ang="0">
                        <a:pos x="60" y="93"/>
                      </a:cxn>
                      <a:cxn ang="0">
                        <a:pos x="69" y="121"/>
                      </a:cxn>
                      <a:cxn ang="0">
                        <a:pos x="89" y="136"/>
                      </a:cxn>
                      <a:cxn ang="0">
                        <a:pos x="158" y="130"/>
                      </a:cxn>
                      <a:cxn ang="0">
                        <a:pos x="172" y="140"/>
                      </a:cxn>
                      <a:cxn ang="0">
                        <a:pos x="160" y="154"/>
                      </a:cxn>
                      <a:cxn ang="0">
                        <a:pos x="96" y="167"/>
                      </a:cxn>
                      <a:cxn ang="0">
                        <a:pos x="57" y="147"/>
                      </a:cxn>
                      <a:cxn ang="0">
                        <a:pos x="39" y="104"/>
                      </a:cxn>
                      <a:cxn ang="0">
                        <a:pos x="0" y="16"/>
                      </a:cxn>
                      <a:cxn ang="0">
                        <a:pos x="7" y="0"/>
                      </a:cxn>
                      <a:cxn ang="0">
                        <a:pos x="22" y="8"/>
                      </a:cxn>
                      <a:cxn ang="0">
                        <a:pos x="22" y="8"/>
                      </a:cxn>
                    </a:cxnLst>
                    <a:rect l="0" t="0" r="r" b="b"/>
                    <a:pathLst>
                      <a:path w="172" h="167">
                        <a:moveTo>
                          <a:pt x="22" y="8"/>
                        </a:moveTo>
                        <a:lnTo>
                          <a:pt x="60" y="93"/>
                        </a:lnTo>
                        <a:lnTo>
                          <a:pt x="69" y="121"/>
                        </a:lnTo>
                        <a:lnTo>
                          <a:pt x="89" y="136"/>
                        </a:lnTo>
                        <a:lnTo>
                          <a:pt x="158" y="130"/>
                        </a:lnTo>
                        <a:lnTo>
                          <a:pt x="172" y="140"/>
                        </a:lnTo>
                        <a:lnTo>
                          <a:pt x="160" y="154"/>
                        </a:lnTo>
                        <a:lnTo>
                          <a:pt x="96" y="167"/>
                        </a:lnTo>
                        <a:lnTo>
                          <a:pt x="57" y="147"/>
                        </a:lnTo>
                        <a:lnTo>
                          <a:pt x="39" y="104"/>
                        </a:lnTo>
                        <a:lnTo>
                          <a:pt x="0" y="16"/>
                        </a:lnTo>
                        <a:lnTo>
                          <a:pt x="7" y="0"/>
                        </a:lnTo>
                        <a:lnTo>
                          <a:pt x="22" y="8"/>
                        </a:lnTo>
                        <a:lnTo>
                          <a:pt x="22" y="8"/>
                        </a:lnTo>
                        <a:close/>
                      </a:path>
                    </a:pathLst>
                  </a:custGeom>
                  <a:solidFill>
                    <a:srgbClr val="000000"/>
                  </a:solidFill>
                  <a:ln w="9525">
                    <a:noFill/>
                    <a:round/>
                    <a:headEnd/>
                    <a:tailEnd/>
                  </a:ln>
                </p:spPr>
                <p:txBody>
                  <a:bodyPr/>
                  <a:lstStyle/>
                  <a:p>
                    <a:pPr>
                      <a:defRPr/>
                    </a:pPr>
                    <a:endParaRPr lang="en-US">
                      <a:cs typeface="+mn-cs"/>
                    </a:endParaRPr>
                  </a:p>
                </p:txBody>
              </p:sp>
              <p:sp>
                <p:nvSpPr>
                  <p:cNvPr id="135" name="Freeform 364"/>
                  <p:cNvSpPr>
                    <a:spLocks/>
                  </p:cNvSpPr>
                  <p:nvPr/>
                </p:nvSpPr>
                <p:spPr bwMode="auto">
                  <a:xfrm>
                    <a:off x="2555" y="3559"/>
                    <a:ext cx="14" cy="30"/>
                  </a:xfrm>
                  <a:custGeom>
                    <a:avLst/>
                    <a:gdLst/>
                    <a:ahLst/>
                    <a:cxnLst>
                      <a:cxn ang="0">
                        <a:pos x="39" y="13"/>
                      </a:cxn>
                      <a:cxn ang="0">
                        <a:pos x="32" y="71"/>
                      </a:cxn>
                      <a:cxn ang="0">
                        <a:pos x="49" y="103"/>
                      </a:cxn>
                      <a:cxn ang="0">
                        <a:pos x="70" y="136"/>
                      </a:cxn>
                      <a:cxn ang="0">
                        <a:pos x="68" y="153"/>
                      </a:cxn>
                      <a:cxn ang="0">
                        <a:pos x="51" y="149"/>
                      </a:cxn>
                      <a:cxn ang="0">
                        <a:pos x="0" y="78"/>
                      </a:cxn>
                      <a:cxn ang="0">
                        <a:pos x="4" y="44"/>
                      </a:cxn>
                      <a:cxn ang="0">
                        <a:pos x="15" y="12"/>
                      </a:cxn>
                      <a:cxn ang="0">
                        <a:pos x="28" y="0"/>
                      </a:cxn>
                      <a:cxn ang="0">
                        <a:pos x="39" y="13"/>
                      </a:cxn>
                      <a:cxn ang="0">
                        <a:pos x="39" y="13"/>
                      </a:cxn>
                    </a:cxnLst>
                    <a:rect l="0" t="0" r="r" b="b"/>
                    <a:pathLst>
                      <a:path w="70" h="153">
                        <a:moveTo>
                          <a:pt x="39" y="13"/>
                        </a:moveTo>
                        <a:lnTo>
                          <a:pt x="32" y="71"/>
                        </a:lnTo>
                        <a:lnTo>
                          <a:pt x="49" y="103"/>
                        </a:lnTo>
                        <a:lnTo>
                          <a:pt x="70" y="136"/>
                        </a:lnTo>
                        <a:lnTo>
                          <a:pt x="68" y="153"/>
                        </a:lnTo>
                        <a:lnTo>
                          <a:pt x="51" y="149"/>
                        </a:lnTo>
                        <a:lnTo>
                          <a:pt x="0" y="78"/>
                        </a:lnTo>
                        <a:lnTo>
                          <a:pt x="4" y="44"/>
                        </a:lnTo>
                        <a:lnTo>
                          <a:pt x="15" y="12"/>
                        </a:lnTo>
                        <a:lnTo>
                          <a:pt x="28" y="0"/>
                        </a:lnTo>
                        <a:lnTo>
                          <a:pt x="39" y="13"/>
                        </a:lnTo>
                        <a:lnTo>
                          <a:pt x="39" y="13"/>
                        </a:lnTo>
                        <a:close/>
                      </a:path>
                    </a:pathLst>
                  </a:custGeom>
                  <a:solidFill>
                    <a:srgbClr val="000000"/>
                  </a:solidFill>
                  <a:ln w="9525">
                    <a:noFill/>
                    <a:round/>
                    <a:headEnd/>
                    <a:tailEnd/>
                  </a:ln>
                </p:spPr>
                <p:txBody>
                  <a:bodyPr/>
                  <a:lstStyle/>
                  <a:p>
                    <a:pPr>
                      <a:defRPr/>
                    </a:pPr>
                    <a:endParaRPr lang="en-US">
                      <a:cs typeface="+mn-cs"/>
                    </a:endParaRPr>
                  </a:p>
                </p:txBody>
              </p:sp>
              <p:sp>
                <p:nvSpPr>
                  <p:cNvPr id="136" name="Freeform 365"/>
                  <p:cNvSpPr>
                    <a:spLocks/>
                  </p:cNvSpPr>
                  <p:nvPr/>
                </p:nvSpPr>
                <p:spPr bwMode="auto">
                  <a:xfrm>
                    <a:off x="2559" y="3556"/>
                    <a:ext cx="23" cy="18"/>
                  </a:xfrm>
                  <a:custGeom>
                    <a:avLst/>
                    <a:gdLst/>
                    <a:ahLst/>
                    <a:cxnLst>
                      <a:cxn ang="0">
                        <a:pos x="76" y="32"/>
                      </a:cxn>
                      <a:cxn ang="0">
                        <a:pos x="11" y="29"/>
                      </a:cxn>
                      <a:cxn ang="0">
                        <a:pos x="0" y="16"/>
                      </a:cxn>
                      <a:cxn ang="0">
                        <a:pos x="12" y="5"/>
                      </a:cxn>
                      <a:cxn ang="0">
                        <a:pos x="96" y="0"/>
                      </a:cxn>
                      <a:cxn ang="0">
                        <a:pos x="112" y="18"/>
                      </a:cxn>
                      <a:cxn ang="0">
                        <a:pos x="98" y="78"/>
                      </a:cxn>
                      <a:cxn ang="0">
                        <a:pos x="81" y="90"/>
                      </a:cxn>
                      <a:cxn ang="0">
                        <a:pos x="69" y="73"/>
                      </a:cxn>
                      <a:cxn ang="0">
                        <a:pos x="76" y="32"/>
                      </a:cxn>
                      <a:cxn ang="0">
                        <a:pos x="76" y="32"/>
                      </a:cxn>
                    </a:cxnLst>
                    <a:rect l="0" t="0" r="r" b="b"/>
                    <a:pathLst>
                      <a:path w="112" h="90">
                        <a:moveTo>
                          <a:pt x="76" y="32"/>
                        </a:moveTo>
                        <a:lnTo>
                          <a:pt x="11" y="29"/>
                        </a:lnTo>
                        <a:lnTo>
                          <a:pt x="0" y="16"/>
                        </a:lnTo>
                        <a:lnTo>
                          <a:pt x="12" y="5"/>
                        </a:lnTo>
                        <a:lnTo>
                          <a:pt x="96" y="0"/>
                        </a:lnTo>
                        <a:lnTo>
                          <a:pt x="112" y="18"/>
                        </a:lnTo>
                        <a:lnTo>
                          <a:pt x="98" y="78"/>
                        </a:lnTo>
                        <a:lnTo>
                          <a:pt x="81" y="90"/>
                        </a:lnTo>
                        <a:lnTo>
                          <a:pt x="69" y="73"/>
                        </a:lnTo>
                        <a:lnTo>
                          <a:pt x="76" y="32"/>
                        </a:lnTo>
                        <a:lnTo>
                          <a:pt x="76" y="32"/>
                        </a:lnTo>
                        <a:close/>
                      </a:path>
                    </a:pathLst>
                  </a:custGeom>
                  <a:solidFill>
                    <a:srgbClr val="000000"/>
                  </a:solidFill>
                  <a:ln w="9525">
                    <a:noFill/>
                    <a:round/>
                    <a:headEnd/>
                    <a:tailEnd/>
                  </a:ln>
                </p:spPr>
                <p:txBody>
                  <a:bodyPr/>
                  <a:lstStyle/>
                  <a:p>
                    <a:pPr>
                      <a:defRPr/>
                    </a:pPr>
                    <a:endParaRPr lang="en-US">
                      <a:cs typeface="+mn-cs"/>
                    </a:endParaRPr>
                  </a:p>
                </p:txBody>
              </p:sp>
              <p:sp>
                <p:nvSpPr>
                  <p:cNvPr id="137" name="Freeform 366"/>
                  <p:cNvSpPr>
                    <a:spLocks/>
                  </p:cNvSpPr>
                  <p:nvPr/>
                </p:nvSpPr>
                <p:spPr bwMode="auto">
                  <a:xfrm>
                    <a:off x="2575" y="3572"/>
                    <a:ext cx="20" cy="16"/>
                  </a:xfrm>
                  <a:custGeom>
                    <a:avLst/>
                    <a:gdLst/>
                    <a:ahLst/>
                    <a:cxnLst>
                      <a:cxn ang="0">
                        <a:pos x="17" y="0"/>
                      </a:cxn>
                      <a:cxn ang="0">
                        <a:pos x="46" y="25"/>
                      </a:cxn>
                      <a:cxn ang="0">
                        <a:pos x="95" y="54"/>
                      </a:cxn>
                      <a:cxn ang="0">
                        <a:pos x="101" y="70"/>
                      </a:cxn>
                      <a:cxn ang="0">
                        <a:pos x="84" y="76"/>
                      </a:cxn>
                      <a:cxn ang="0">
                        <a:pos x="39" y="50"/>
                      </a:cxn>
                      <a:cxn ang="0">
                        <a:pos x="0" y="16"/>
                      </a:cxn>
                      <a:cxn ang="0">
                        <a:pos x="0" y="0"/>
                      </a:cxn>
                      <a:cxn ang="0">
                        <a:pos x="17" y="0"/>
                      </a:cxn>
                      <a:cxn ang="0">
                        <a:pos x="17" y="0"/>
                      </a:cxn>
                    </a:cxnLst>
                    <a:rect l="0" t="0" r="r" b="b"/>
                    <a:pathLst>
                      <a:path w="101" h="76">
                        <a:moveTo>
                          <a:pt x="17" y="0"/>
                        </a:moveTo>
                        <a:lnTo>
                          <a:pt x="46" y="25"/>
                        </a:lnTo>
                        <a:lnTo>
                          <a:pt x="95" y="54"/>
                        </a:lnTo>
                        <a:lnTo>
                          <a:pt x="101" y="70"/>
                        </a:lnTo>
                        <a:lnTo>
                          <a:pt x="84" y="76"/>
                        </a:lnTo>
                        <a:lnTo>
                          <a:pt x="39" y="50"/>
                        </a:lnTo>
                        <a:lnTo>
                          <a:pt x="0" y="16"/>
                        </a:lnTo>
                        <a:lnTo>
                          <a:pt x="0" y="0"/>
                        </a:lnTo>
                        <a:lnTo>
                          <a:pt x="17" y="0"/>
                        </a:lnTo>
                        <a:lnTo>
                          <a:pt x="17" y="0"/>
                        </a:lnTo>
                        <a:close/>
                      </a:path>
                    </a:pathLst>
                  </a:custGeom>
                  <a:solidFill>
                    <a:srgbClr val="000000"/>
                  </a:solidFill>
                  <a:ln w="9525">
                    <a:noFill/>
                    <a:round/>
                    <a:headEnd/>
                    <a:tailEnd/>
                  </a:ln>
                </p:spPr>
                <p:txBody>
                  <a:bodyPr/>
                  <a:lstStyle/>
                  <a:p>
                    <a:pPr>
                      <a:defRPr/>
                    </a:pPr>
                    <a:endParaRPr lang="en-US">
                      <a:cs typeface="+mn-cs"/>
                    </a:endParaRPr>
                  </a:p>
                </p:txBody>
              </p:sp>
              <p:sp>
                <p:nvSpPr>
                  <p:cNvPr id="138" name="Freeform 367"/>
                  <p:cNvSpPr>
                    <a:spLocks/>
                  </p:cNvSpPr>
                  <p:nvPr/>
                </p:nvSpPr>
                <p:spPr bwMode="auto">
                  <a:xfrm>
                    <a:off x="2556" y="3570"/>
                    <a:ext cx="22" cy="8"/>
                  </a:xfrm>
                  <a:custGeom>
                    <a:avLst/>
                    <a:gdLst/>
                    <a:ahLst/>
                    <a:cxnLst>
                      <a:cxn ang="0">
                        <a:pos x="13" y="6"/>
                      </a:cxn>
                      <a:cxn ang="0">
                        <a:pos x="37" y="0"/>
                      </a:cxn>
                      <a:cxn ang="0">
                        <a:pos x="95" y="1"/>
                      </a:cxn>
                      <a:cxn ang="0">
                        <a:pos x="110" y="10"/>
                      </a:cxn>
                      <a:cxn ang="0">
                        <a:pos x="100" y="24"/>
                      </a:cxn>
                      <a:cxn ang="0">
                        <a:pos x="35" y="42"/>
                      </a:cxn>
                      <a:cxn ang="0">
                        <a:pos x="11" y="30"/>
                      </a:cxn>
                      <a:cxn ang="0">
                        <a:pos x="0" y="16"/>
                      </a:cxn>
                      <a:cxn ang="0">
                        <a:pos x="13" y="6"/>
                      </a:cxn>
                      <a:cxn ang="0">
                        <a:pos x="13" y="6"/>
                      </a:cxn>
                    </a:cxnLst>
                    <a:rect l="0" t="0" r="r" b="b"/>
                    <a:pathLst>
                      <a:path w="110" h="42">
                        <a:moveTo>
                          <a:pt x="13" y="6"/>
                        </a:moveTo>
                        <a:lnTo>
                          <a:pt x="37" y="0"/>
                        </a:lnTo>
                        <a:lnTo>
                          <a:pt x="95" y="1"/>
                        </a:lnTo>
                        <a:lnTo>
                          <a:pt x="110" y="10"/>
                        </a:lnTo>
                        <a:lnTo>
                          <a:pt x="100" y="24"/>
                        </a:lnTo>
                        <a:lnTo>
                          <a:pt x="35" y="42"/>
                        </a:lnTo>
                        <a:lnTo>
                          <a:pt x="11" y="30"/>
                        </a:lnTo>
                        <a:lnTo>
                          <a:pt x="0" y="16"/>
                        </a:lnTo>
                        <a:lnTo>
                          <a:pt x="13" y="6"/>
                        </a:lnTo>
                        <a:lnTo>
                          <a:pt x="13" y="6"/>
                        </a:lnTo>
                        <a:close/>
                      </a:path>
                    </a:pathLst>
                  </a:custGeom>
                  <a:solidFill>
                    <a:srgbClr val="000000"/>
                  </a:solidFill>
                  <a:ln w="9525">
                    <a:noFill/>
                    <a:round/>
                    <a:headEnd/>
                    <a:tailEnd/>
                  </a:ln>
                </p:spPr>
                <p:txBody>
                  <a:bodyPr/>
                  <a:lstStyle/>
                  <a:p>
                    <a:pPr>
                      <a:defRPr/>
                    </a:pPr>
                    <a:endParaRPr lang="en-US">
                      <a:cs typeface="+mn-cs"/>
                    </a:endParaRPr>
                  </a:p>
                </p:txBody>
              </p:sp>
              <p:sp>
                <p:nvSpPr>
                  <p:cNvPr id="139" name="Freeform 368"/>
                  <p:cNvSpPr>
                    <a:spLocks/>
                  </p:cNvSpPr>
                  <p:nvPr/>
                </p:nvSpPr>
                <p:spPr bwMode="auto">
                  <a:xfrm>
                    <a:off x="2570" y="3583"/>
                    <a:ext cx="26" cy="9"/>
                  </a:xfrm>
                  <a:custGeom>
                    <a:avLst/>
                    <a:gdLst/>
                    <a:ahLst/>
                    <a:cxnLst>
                      <a:cxn ang="0">
                        <a:pos x="9" y="22"/>
                      </a:cxn>
                      <a:cxn ang="0">
                        <a:pos x="63" y="8"/>
                      </a:cxn>
                      <a:cxn ang="0">
                        <a:pos x="118" y="0"/>
                      </a:cxn>
                      <a:cxn ang="0">
                        <a:pos x="132" y="10"/>
                      </a:cxn>
                      <a:cxn ang="0">
                        <a:pos x="120" y="24"/>
                      </a:cxn>
                      <a:cxn ang="0">
                        <a:pos x="77" y="31"/>
                      </a:cxn>
                      <a:cxn ang="0">
                        <a:pos x="14" y="46"/>
                      </a:cxn>
                      <a:cxn ang="0">
                        <a:pos x="0" y="37"/>
                      </a:cxn>
                      <a:cxn ang="0">
                        <a:pos x="9" y="22"/>
                      </a:cxn>
                      <a:cxn ang="0">
                        <a:pos x="9" y="22"/>
                      </a:cxn>
                    </a:cxnLst>
                    <a:rect l="0" t="0" r="r" b="b"/>
                    <a:pathLst>
                      <a:path w="132" h="46">
                        <a:moveTo>
                          <a:pt x="9" y="22"/>
                        </a:moveTo>
                        <a:lnTo>
                          <a:pt x="63" y="8"/>
                        </a:lnTo>
                        <a:lnTo>
                          <a:pt x="118" y="0"/>
                        </a:lnTo>
                        <a:lnTo>
                          <a:pt x="132" y="10"/>
                        </a:lnTo>
                        <a:lnTo>
                          <a:pt x="120" y="24"/>
                        </a:lnTo>
                        <a:lnTo>
                          <a:pt x="77" y="31"/>
                        </a:lnTo>
                        <a:lnTo>
                          <a:pt x="14" y="46"/>
                        </a:lnTo>
                        <a:lnTo>
                          <a:pt x="0" y="37"/>
                        </a:lnTo>
                        <a:lnTo>
                          <a:pt x="9" y="22"/>
                        </a:lnTo>
                        <a:lnTo>
                          <a:pt x="9" y="22"/>
                        </a:lnTo>
                        <a:close/>
                      </a:path>
                    </a:pathLst>
                  </a:custGeom>
                  <a:solidFill>
                    <a:srgbClr val="000000"/>
                  </a:solidFill>
                  <a:ln w="9525">
                    <a:noFill/>
                    <a:round/>
                    <a:headEnd/>
                    <a:tailEnd/>
                  </a:ln>
                </p:spPr>
                <p:txBody>
                  <a:bodyPr/>
                  <a:lstStyle/>
                  <a:p>
                    <a:pPr>
                      <a:defRPr/>
                    </a:pPr>
                    <a:endParaRPr lang="en-US">
                      <a:cs typeface="+mn-cs"/>
                    </a:endParaRPr>
                  </a:p>
                </p:txBody>
              </p:sp>
              <p:sp>
                <p:nvSpPr>
                  <p:cNvPr id="140" name="Freeform 369"/>
                  <p:cNvSpPr>
                    <a:spLocks/>
                  </p:cNvSpPr>
                  <p:nvPr/>
                </p:nvSpPr>
                <p:spPr bwMode="auto">
                  <a:xfrm>
                    <a:off x="2560" y="3626"/>
                    <a:ext cx="40" cy="40"/>
                  </a:xfrm>
                  <a:custGeom>
                    <a:avLst/>
                    <a:gdLst/>
                    <a:ahLst/>
                    <a:cxnLst>
                      <a:cxn ang="0">
                        <a:pos x="73" y="170"/>
                      </a:cxn>
                      <a:cxn ang="0">
                        <a:pos x="183" y="140"/>
                      </a:cxn>
                      <a:cxn ang="0">
                        <a:pos x="198" y="148"/>
                      </a:cxn>
                      <a:cxn ang="0">
                        <a:pos x="190" y="163"/>
                      </a:cxn>
                      <a:cxn ang="0">
                        <a:pos x="127" y="182"/>
                      </a:cxn>
                      <a:cxn ang="0">
                        <a:pos x="65" y="198"/>
                      </a:cxn>
                      <a:cxn ang="0">
                        <a:pos x="50" y="188"/>
                      </a:cxn>
                      <a:cxn ang="0">
                        <a:pos x="22" y="101"/>
                      </a:cxn>
                      <a:cxn ang="0">
                        <a:pos x="0" y="14"/>
                      </a:cxn>
                      <a:cxn ang="0">
                        <a:pos x="10" y="0"/>
                      </a:cxn>
                      <a:cxn ang="0">
                        <a:pos x="25" y="9"/>
                      </a:cxn>
                      <a:cxn ang="0">
                        <a:pos x="49" y="89"/>
                      </a:cxn>
                      <a:cxn ang="0">
                        <a:pos x="73" y="170"/>
                      </a:cxn>
                      <a:cxn ang="0">
                        <a:pos x="73" y="170"/>
                      </a:cxn>
                    </a:cxnLst>
                    <a:rect l="0" t="0" r="r" b="b"/>
                    <a:pathLst>
                      <a:path w="198" h="198">
                        <a:moveTo>
                          <a:pt x="73" y="170"/>
                        </a:moveTo>
                        <a:lnTo>
                          <a:pt x="183" y="140"/>
                        </a:lnTo>
                        <a:lnTo>
                          <a:pt x="198" y="148"/>
                        </a:lnTo>
                        <a:lnTo>
                          <a:pt x="190" y="163"/>
                        </a:lnTo>
                        <a:lnTo>
                          <a:pt x="127" y="182"/>
                        </a:lnTo>
                        <a:lnTo>
                          <a:pt x="65" y="198"/>
                        </a:lnTo>
                        <a:lnTo>
                          <a:pt x="50" y="188"/>
                        </a:lnTo>
                        <a:lnTo>
                          <a:pt x="22" y="101"/>
                        </a:lnTo>
                        <a:lnTo>
                          <a:pt x="0" y="14"/>
                        </a:lnTo>
                        <a:lnTo>
                          <a:pt x="10" y="0"/>
                        </a:lnTo>
                        <a:lnTo>
                          <a:pt x="25" y="9"/>
                        </a:lnTo>
                        <a:lnTo>
                          <a:pt x="49" y="89"/>
                        </a:lnTo>
                        <a:lnTo>
                          <a:pt x="73" y="170"/>
                        </a:lnTo>
                        <a:lnTo>
                          <a:pt x="73" y="170"/>
                        </a:lnTo>
                        <a:close/>
                      </a:path>
                    </a:pathLst>
                  </a:custGeom>
                  <a:solidFill>
                    <a:srgbClr val="000000"/>
                  </a:solidFill>
                  <a:ln w="9525">
                    <a:noFill/>
                    <a:round/>
                    <a:headEnd/>
                    <a:tailEnd/>
                  </a:ln>
                </p:spPr>
                <p:txBody>
                  <a:bodyPr/>
                  <a:lstStyle/>
                  <a:p>
                    <a:pPr>
                      <a:defRPr/>
                    </a:pPr>
                    <a:endParaRPr lang="en-US">
                      <a:cs typeface="+mn-cs"/>
                    </a:endParaRPr>
                  </a:p>
                </p:txBody>
              </p:sp>
              <p:sp>
                <p:nvSpPr>
                  <p:cNvPr id="141" name="Freeform 370"/>
                  <p:cNvSpPr>
                    <a:spLocks/>
                  </p:cNvSpPr>
                  <p:nvPr/>
                </p:nvSpPr>
                <p:spPr bwMode="auto">
                  <a:xfrm>
                    <a:off x="2570" y="3615"/>
                    <a:ext cx="14" cy="39"/>
                  </a:xfrm>
                  <a:custGeom>
                    <a:avLst/>
                    <a:gdLst/>
                    <a:ahLst/>
                    <a:cxnLst>
                      <a:cxn ang="0">
                        <a:pos x="32" y="85"/>
                      </a:cxn>
                      <a:cxn ang="0">
                        <a:pos x="69" y="180"/>
                      </a:cxn>
                      <a:cxn ang="0">
                        <a:pos x="61" y="195"/>
                      </a:cxn>
                      <a:cxn ang="0">
                        <a:pos x="46" y="187"/>
                      </a:cxn>
                      <a:cxn ang="0">
                        <a:pos x="28" y="157"/>
                      </a:cxn>
                      <a:cxn ang="0">
                        <a:pos x="0" y="89"/>
                      </a:cxn>
                      <a:cxn ang="0">
                        <a:pos x="10" y="56"/>
                      </a:cxn>
                      <a:cxn ang="0">
                        <a:pos x="25" y="12"/>
                      </a:cxn>
                      <a:cxn ang="0">
                        <a:pos x="38" y="0"/>
                      </a:cxn>
                      <a:cxn ang="0">
                        <a:pos x="50" y="13"/>
                      </a:cxn>
                      <a:cxn ang="0">
                        <a:pos x="32" y="85"/>
                      </a:cxn>
                      <a:cxn ang="0">
                        <a:pos x="32" y="85"/>
                      </a:cxn>
                    </a:cxnLst>
                    <a:rect l="0" t="0" r="r" b="b"/>
                    <a:pathLst>
                      <a:path w="69" h="195">
                        <a:moveTo>
                          <a:pt x="32" y="85"/>
                        </a:moveTo>
                        <a:lnTo>
                          <a:pt x="69" y="180"/>
                        </a:lnTo>
                        <a:lnTo>
                          <a:pt x="61" y="195"/>
                        </a:lnTo>
                        <a:lnTo>
                          <a:pt x="46" y="187"/>
                        </a:lnTo>
                        <a:lnTo>
                          <a:pt x="28" y="157"/>
                        </a:lnTo>
                        <a:lnTo>
                          <a:pt x="0" y="89"/>
                        </a:lnTo>
                        <a:lnTo>
                          <a:pt x="10" y="56"/>
                        </a:lnTo>
                        <a:lnTo>
                          <a:pt x="25" y="12"/>
                        </a:lnTo>
                        <a:lnTo>
                          <a:pt x="38" y="0"/>
                        </a:lnTo>
                        <a:lnTo>
                          <a:pt x="50" y="13"/>
                        </a:lnTo>
                        <a:lnTo>
                          <a:pt x="32" y="85"/>
                        </a:lnTo>
                        <a:lnTo>
                          <a:pt x="32" y="85"/>
                        </a:lnTo>
                        <a:close/>
                      </a:path>
                    </a:pathLst>
                  </a:custGeom>
                  <a:solidFill>
                    <a:srgbClr val="000000"/>
                  </a:solidFill>
                  <a:ln w="9525">
                    <a:noFill/>
                    <a:round/>
                    <a:headEnd/>
                    <a:tailEnd/>
                  </a:ln>
                </p:spPr>
                <p:txBody>
                  <a:bodyPr/>
                  <a:lstStyle/>
                  <a:p>
                    <a:pPr>
                      <a:defRPr/>
                    </a:pPr>
                    <a:endParaRPr lang="en-US">
                      <a:cs typeface="+mn-cs"/>
                    </a:endParaRPr>
                  </a:p>
                </p:txBody>
              </p:sp>
              <p:sp>
                <p:nvSpPr>
                  <p:cNvPr id="142" name="Freeform 371"/>
                  <p:cNvSpPr>
                    <a:spLocks/>
                  </p:cNvSpPr>
                  <p:nvPr/>
                </p:nvSpPr>
                <p:spPr bwMode="auto">
                  <a:xfrm>
                    <a:off x="2576" y="3612"/>
                    <a:ext cx="24" cy="25"/>
                  </a:xfrm>
                  <a:custGeom>
                    <a:avLst/>
                    <a:gdLst/>
                    <a:ahLst/>
                    <a:cxnLst>
                      <a:cxn ang="0">
                        <a:pos x="79" y="36"/>
                      </a:cxn>
                      <a:cxn ang="0">
                        <a:pos x="15" y="42"/>
                      </a:cxn>
                      <a:cxn ang="0">
                        <a:pos x="0" y="35"/>
                      </a:cxn>
                      <a:cxn ang="0">
                        <a:pos x="7" y="20"/>
                      </a:cxn>
                      <a:cxn ang="0">
                        <a:pos x="104" y="0"/>
                      </a:cxn>
                      <a:cxn ang="0">
                        <a:pos x="121" y="7"/>
                      </a:cxn>
                      <a:cxn ang="0">
                        <a:pos x="121" y="25"/>
                      </a:cxn>
                      <a:cxn ang="0">
                        <a:pos x="103" y="74"/>
                      </a:cxn>
                      <a:cxn ang="0">
                        <a:pos x="79" y="119"/>
                      </a:cxn>
                      <a:cxn ang="0">
                        <a:pos x="64" y="126"/>
                      </a:cxn>
                      <a:cxn ang="0">
                        <a:pos x="56" y="112"/>
                      </a:cxn>
                      <a:cxn ang="0">
                        <a:pos x="62" y="73"/>
                      </a:cxn>
                      <a:cxn ang="0">
                        <a:pos x="79" y="36"/>
                      </a:cxn>
                      <a:cxn ang="0">
                        <a:pos x="79" y="36"/>
                      </a:cxn>
                    </a:cxnLst>
                    <a:rect l="0" t="0" r="r" b="b"/>
                    <a:pathLst>
                      <a:path w="121" h="126">
                        <a:moveTo>
                          <a:pt x="79" y="36"/>
                        </a:moveTo>
                        <a:lnTo>
                          <a:pt x="15" y="42"/>
                        </a:lnTo>
                        <a:lnTo>
                          <a:pt x="0" y="35"/>
                        </a:lnTo>
                        <a:lnTo>
                          <a:pt x="7" y="20"/>
                        </a:lnTo>
                        <a:lnTo>
                          <a:pt x="104" y="0"/>
                        </a:lnTo>
                        <a:lnTo>
                          <a:pt x="121" y="7"/>
                        </a:lnTo>
                        <a:lnTo>
                          <a:pt x="121" y="25"/>
                        </a:lnTo>
                        <a:lnTo>
                          <a:pt x="103" y="74"/>
                        </a:lnTo>
                        <a:lnTo>
                          <a:pt x="79" y="119"/>
                        </a:lnTo>
                        <a:lnTo>
                          <a:pt x="64" y="126"/>
                        </a:lnTo>
                        <a:lnTo>
                          <a:pt x="56" y="112"/>
                        </a:lnTo>
                        <a:lnTo>
                          <a:pt x="62" y="73"/>
                        </a:lnTo>
                        <a:lnTo>
                          <a:pt x="79" y="36"/>
                        </a:lnTo>
                        <a:lnTo>
                          <a:pt x="79" y="36"/>
                        </a:lnTo>
                        <a:close/>
                      </a:path>
                    </a:pathLst>
                  </a:custGeom>
                  <a:solidFill>
                    <a:srgbClr val="000000"/>
                  </a:solidFill>
                  <a:ln w="9525">
                    <a:noFill/>
                    <a:round/>
                    <a:headEnd/>
                    <a:tailEnd/>
                  </a:ln>
                </p:spPr>
                <p:txBody>
                  <a:bodyPr/>
                  <a:lstStyle/>
                  <a:p>
                    <a:pPr>
                      <a:defRPr/>
                    </a:pPr>
                    <a:endParaRPr lang="en-US">
                      <a:cs typeface="+mn-cs"/>
                    </a:endParaRPr>
                  </a:p>
                </p:txBody>
              </p:sp>
              <p:sp>
                <p:nvSpPr>
                  <p:cNvPr id="143" name="Freeform 372"/>
                  <p:cNvSpPr>
                    <a:spLocks/>
                  </p:cNvSpPr>
                  <p:nvPr/>
                </p:nvSpPr>
                <p:spPr bwMode="auto">
                  <a:xfrm>
                    <a:off x="2576" y="3631"/>
                    <a:ext cx="20" cy="7"/>
                  </a:xfrm>
                  <a:custGeom>
                    <a:avLst/>
                    <a:gdLst/>
                    <a:ahLst/>
                    <a:cxnLst>
                      <a:cxn ang="0">
                        <a:pos x="12" y="11"/>
                      </a:cxn>
                      <a:cxn ang="0">
                        <a:pos x="31" y="5"/>
                      </a:cxn>
                      <a:cxn ang="0">
                        <a:pos x="69" y="0"/>
                      </a:cxn>
                      <a:cxn ang="0">
                        <a:pos x="99" y="11"/>
                      </a:cxn>
                      <a:cxn ang="0">
                        <a:pos x="75" y="32"/>
                      </a:cxn>
                      <a:cxn ang="0">
                        <a:pos x="35" y="37"/>
                      </a:cxn>
                      <a:cxn ang="0">
                        <a:pos x="12" y="36"/>
                      </a:cxn>
                      <a:cxn ang="0">
                        <a:pos x="0" y="23"/>
                      </a:cxn>
                      <a:cxn ang="0">
                        <a:pos x="12" y="11"/>
                      </a:cxn>
                      <a:cxn ang="0">
                        <a:pos x="12" y="11"/>
                      </a:cxn>
                    </a:cxnLst>
                    <a:rect l="0" t="0" r="r" b="b"/>
                    <a:pathLst>
                      <a:path w="99" h="37">
                        <a:moveTo>
                          <a:pt x="12" y="11"/>
                        </a:moveTo>
                        <a:lnTo>
                          <a:pt x="31" y="5"/>
                        </a:lnTo>
                        <a:lnTo>
                          <a:pt x="69" y="0"/>
                        </a:lnTo>
                        <a:lnTo>
                          <a:pt x="99" y="11"/>
                        </a:lnTo>
                        <a:lnTo>
                          <a:pt x="75" y="32"/>
                        </a:lnTo>
                        <a:lnTo>
                          <a:pt x="35" y="37"/>
                        </a:lnTo>
                        <a:lnTo>
                          <a:pt x="12" y="36"/>
                        </a:lnTo>
                        <a:lnTo>
                          <a:pt x="0" y="23"/>
                        </a:lnTo>
                        <a:lnTo>
                          <a:pt x="12" y="11"/>
                        </a:lnTo>
                        <a:lnTo>
                          <a:pt x="12" y="11"/>
                        </a:lnTo>
                        <a:close/>
                      </a:path>
                    </a:pathLst>
                  </a:custGeom>
                  <a:solidFill>
                    <a:srgbClr val="000000"/>
                  </a:solidFill>
                  <a:ln w="9525">
                    <a:noFill/>
                    <a:round/>
                    <a:headEnd/>
                    <a:tailEnd/>
                  </a:ln>
                </p:spPr>
                <p:txBody>
                  <a:bodyPr/>
                  <a:lstStyle/>
                  <a:p>
                    <a:pPr>
                      <a:defRPr/>
                    </a:pPr>
                    <a:endParaRPr lang="en-US">
                      <a:cs typeface="+mn-cs"/>
                    </a:endParaRPr>
                  </a:p>
                </p:txBody>
              </p:sp>
              <p:sp>
                <p:nvSpPr>
                  <p:cNvPr id="144" name="Freeform 373"/>
                  <p:cNvSpPr>
                    <a:spLocks/>
                  </p:cNvSpPr>
                  <p:nvPr/>
                </p:nvSpPr>
                <p:spPr bwMode="auto">
                  <a:xfrm>
                    <a:off x="2589" y="3633"/>
                    <a:ext cx="17" cy="16"/>
                  </a:xfrm>
                  <a:custGeom>
                    <a:avLst/>
                    <a:gdLst/>
                    <a:ahLst/>
                    <a:cxnLst>
                      <a:cxn ang="0">
                        <a:pos x="18" y="0"/>
                      </a:cxn>
                      <a:cxn ang="0">
                        <a:pos x="86" y="54"/>
                      </a:cxn>
                      <a:cxn ang="0">
                        <a:pos x="83" y="82"/>
                      </a:cxn>
                      <a:cxn ang="0">
                        <a:pos x="54" y="79"/>
                      </a:cxn>
                      <a:cxn ang="0">
                        <a:pos x="28" y="54"/>
                      </a:cxn>
                      <a:cxn ang="0">
                        <a:pos x="5" y="23"/>
                      </a:cxn>
                      <a:cxn ang="0">
                        <a:pos x="0" y="6"/>
                      </a:cxn>
                      <a:cxn ang="0">
                        <a:pos x="18" y="0"/>
                      </a:cxn>
                      <a:cxn ang="0">
                        <a:pos x="18" y="0"/>
                      </a:cxn>
                    </a:cxnLst>
                    <a:rect l="0" t="0" r="r" b="b"/>
                    <a:pathLst>
                      <a:path w="86" h="82">
                        <a:moveTo>
                          <a:pt x="18" y="0"/>
                        </a:moveTo>
                        <a:lnTo>
                          <a:pt x="86" y="54"/>
                        </a:lnTo>
                        <a:lnTo>
                          <a:pt x="83" y="82"/>
                        </a:lnTo>
                        <a:lnTo>
                          <a:pt x="54" y="79"/>
                        </a:lnTo>
                        <a:lnTo>
                          <a:pt x="28" y="54"/>
                        </a:lnTo>
                        <a:lnTo>
                          <a:pt x="5" y="23"/>
                        </a:lnTo>
                        <a:lnTo>
                          <a:pt x="0" y="6"/>
                        </a:lnTo>
                        <a:lnTo>
                          <a:pt x="18" y="0"/>
                        </a:lnTo>
                        <a:lnTo>
                          <a:pt x="18" y="0"/>
                        </a:lnTo>
                        <a:close/>
                      </a:path>
                    </a:pathLst>
                  </a:custGeom>
                  <a:solidFill>
                    <a:srgbClr val="000000"/>
                  </a:solidFill>
                  <a:ln w="9525">
                    <a:noFill/>
                    <a:round/>
                    <a:headEnd/>
                    <a:tailEnd/>
                  </a:ln>
                </p:spPr>
                <p:txBody>
                  <a:bodyPr/>
                  <a:lstStyle/>
                  <a:p>
                    <a:pPr>
                      <a:defRPr/>
                    </a:pPr>
                    <a:endParaRPr lang="en-US">
                      <a:cs typeface="+mn-cs"/>
                    </a:endParaRPr>
                  </a:p>
                </p:txBody>
              </p:sp>
              <p:sp>
                <p:nvSpPr>
                  <p:cNvPr id="145" name="Freeform 374"/>
                  <p:cNvSpPr>
                    <a:spLocks/>
                  </p:cNvSpPr>
                  <p:nvPr/>
                </p:nvSpPr>
                <p:spPr bwMode="auto">
                  <a:xfrm>
                    <a:off x="2579" y="3646"/>
                    <a:ext cx="26" cy="9"/>
                  </a:xfrm>
                  <a:custGeom>
                    <a:avLst/>
                    <a:gdLst/>
                    <a:ahLst/>
                    <a:cxnLst>
                      <a:cxn ang="0">
                        <a:pos x="10" y="21"/>
                      </a:cxn>
                      <a:cxn ang="0">
                        <a:pos x="40" y="16"/>
                      </a:cxn>
                      <a:cxn ang="0">
                        <a:pos x="115" y="0"/>
                      </a:cxn>
                      <a:cxn ang="0">
                        <a:pos x="129" y="10"/>
                      </a:cxn>
                      <a:cxn ang="0">
                        <a:pos x="118" y="23"/>
                      </a:cxn>
                      <a:cxn ang="0">
                        <a:pos x="89" y="29"/>
                      </a:cxn>
                      <a:cxn ang="0">
                        <a:pos x="13" y="45"/>
                      </a:cxn>
                      <a:cxn ang="0">
                        <a:pos x="0" y="34"/>
                      </a:cxn>
                      <a:cxn ang="0">
                        <a:pos x="10" y="21"/>
                      </a:cxn>
                      <a:cxn ang="0">
                        <a:pos x="10" y="21"/>
                      </a:cxn>
                    </a:cxnLst>
                    <a:rect l="0" t="0" r="r" b="b"/>
                    <a:pathLst>
                      <a:path w="129" h="45">
                        <a:moveTo>
                          <a:pt x="10" y="21"/>
                        </a:moveTo>
                        <a:lnTo>
                          <a:pt x="40" y="16"/>
                        </a:lnTo>
                        <a:lnTo>
                          <a:pt x="115" y="0"/>
                        </a:lnTo>
                        <a:lnTo>
                          <a:pt x="129" y="10"/>
                        </a:lnTo>
                        <a:lnTo>
                          <a:pt x="118" y="23"/>
                        </a:lnTo>
                        <a:lnTo>
                          <a:pt x="89" y="29"/>
                        </a:lnTo>
                        <a:lnTo>
                          <a:pt x="13" y="45"/>
                        </a:lnTo>
                        <a:lnTo>
                          <a:pt x="0" y="34"/>
                        </a:lnTo>
                        <a:lnTo>
                          <a:pt x="10" y="21"/>
                        </a:lnTo>
                        <a:lnTo>
                          <a:pt x="10" y="21"/>
                        </a:lnTo>
                        <a:close/>
                      </a:path>
                    </a:pathLst>
                  </a:custGeom>
                  <a:solidFill>
                    <a:srgbClr val="000000"/>
                  </a:solidFill>
                  <a:ln w="9525">
                    <a:noFill/>
                    <a:round/>
                    <a:headEnd/>
                    <a:tailEnd/>
                  </a:ln>
                </p:spPr>
                <p:txBody>
                  <a:bodyPr/>
                  <a:lstStyle/>
                  <a:p>
                    <a:pPr>
                      <a:defRPr/>
                    </a:pPr>
                    <a:endParaRPr lang="en-US">
                      <a:cs typeface="+mn-cs"/>
                    </a:endParaRPr>
                  </a:p>
                </p:txBody>
              </p:sp>
              <p:sp>
                <p:nvSpPr>
                  <p:cNvPr id="146" name="Freeform 375"/>
                  <p:cNvSpPr>
                    <a:spLocks/>
                  </p:cNvSpPr>
                  <p:nvPr/>
                </p:nvSpPr>
                <p:spPr bwMode="auto">
                  <a:xfrm>
                    <a:off x="2500" y="3616"/>
                    <a:ext cx="38" cy="39"/>
                  </a:xfrm>
                  <a:custGeom>
                    <a:avLst/>
                    <a:gdLst/>
                    <a:ahLst/>
                    <a:cxnLst>
                      <a:cxn ang="0">
                        <a:pos x="49" y="114"/>
                      </a:cxn>
                      <a:cxn ang="0">
                        <a:pos x="113" y="133"/>
                      </a:cxn>
                      <a:cxn ang="0">
                        <a:pos x="177" y="148"/>
                      </a:cxn>
                      <a:cxn ang="0">
                        <a:pos x="187" y="166"/>
                      </a:cxn>
                      <a:cxn ang="0">
                        <a:pos x="175" y="192"/>
                      </a:cxn>
                      <a:cxn ang="0">
                        <a:pos x="130" y="197"/>
                      </a:cxn>
                      <a:cxn ang="0">
                        <a:pos x="102" y="187"/>
                      </a:cxn>
                      <a:cxn ang="0">
                        <a:pos x="60" y="168"/>
                      </a:cxn>
                      <a:cxn ang="0">
                        <a:pos x="22" y="145"/>
                      </a:cxn>
                      <a:cxn ang="0">
                        <a:pos x="0" y="99"/>
                      </a:cxn>
                      <a:cxn ang="0">
                        <a:pos x="7" y="50"/>
                      </a:cxn>
                      <a:cxn ang="0">
                        <a:pos x="21" y="16"/>
                      </a:cxn>
                      <a:cxn ang="0">
                        <a:pos x="54" y="0"/>
                      </a:cxn>
                      <a:cxn ang="0">
                        <a:pos x="76" y="16"/>
                      </a:cxn>
                      <a:cxn ang="0">
                        <a:pos x="37" y="63"/>
                      </a:cxn>
                      <a:cxn ang="0">
                        <a:pos x="35" y="81"/>
                      </a:cxn>
                      <a:cxn ang="0">
                        <a:pos x="37" y="90"/>
                      </a:cxn>
                      <a:cxn ang="0">
                        <a:pos x="49" y="114"/>
                      </a:cxn>
                      <a:cxn ang="0">
                        <a:pos x="49" y="114"/>
                      </a:cxn>
                    </a:cxnLst>
                    <a:rect l="0" t="0" r="r" b="b"/>
                    <a:pathLst>
                      <a:path w="187" h="197">
                        <a:moveTo>
                          <a:pt x="49" y="114"/>
                        </a:moveTo>
                        <a:lnTo>
                          <a:pt x="113" y="133"/>
                        </a:lnTo>
                        <a:lnTo>
                          <a:pt x="177" y="148"/>
                        </a:lnTo>
                        <a:lnTo>
                          <a:pt x="187" y="166"/>
                        </a:lnTo>
                        <a:lnTo>
                          <a:pt x="175" y="192"/>
                        </a:lnTo>
                        <a:lnTo>
                          <a:pt x="130" y="197"/>
                        </a:lnTo>
                        <a:lnTo>
                          <a:pt x="102" y="187"/>
                        </a:lnTo>
                        <a:lnTo>
                          <a:pt x="60" y="168"/>
                        </a:lnTo>
                        <a:lnTo>
                          <a:pt x="22" y="145"/>
                        </a:lnTo>
                        <a:lnTo>
                          <a:pt x="0" y="99"/>
                        </a:lnTo>
                        <a:lnTo>
                          <a:pt x="7" y="50"/>
                        </a:lnTo>
                        <a:lnTo>
                          <a:pt x="21" y="16"/>
                        </a:lnTo>
                        <a:lnTo>
                          <a:pt x="54" y="0"/>
                        </a:lnTo>
                        <a:lnTo>
                          <a:pt x="76" y="16"/>
                        </a:lnTo>
                        <a:lnTo>
                          <a:pt x="37" y="63"/>
                        </a:lnTo>
                        <a:lnTo>
                          <a:pt x="35" y="81"/>
                        </a:lnTo>
                        <a:lnTo>
                          <a:pt x="37" y="90"/>
                        </a:lnTo>
                        <a:lnTo>
                          <a:pt x="49" y="114"/>
                        </a:lnTo>
                        <a:lnTo>
                          <a:pt x="49" y="114"/>
                        </a:lnTo>
                        <a:close/>
                      </a:path>
                    </a:pathLst>
                  </a:custGeom>
                  <a:solidFill>
                    <a:srgbClr val="000000"/>
                  </a:solidFill>
                  <a:ln w="9525">
                    <a:noFill/>
                    <a:round/>
                    <a:headEnd/>
                    <a:tailEnd/>
                  </a:ln>
                </p:spPr>
                <p:txBody>
                  <a:bodyPr/>
                  <a:lstStyle/>
                  <a:p>
                    <a:pPr>
                      <a:defRPr/>
                    </a:pPr>
                    <a:endParaRPr lang="en-US">
                      <a:cs typeface="+mn-cs"/>
                    </a:endParaRPr>
                  </a:p>
                </p:txBody>
              </p:sp>
              <p:sp>
                <p:nvSpPr>
                  <p:cNvPr id="147" name="Freeform 376"/>
                  <p:cNvSpPr>
                    <a:spLocks/>
                  </p:cNvSpPr>
                  <p:nvPr/>
                </p:nvSpPr>
                <p:spPr bwMode="auto">
                  <a:xfrm>
                    <a:off x="2516" y="3621"/>
                    <a:ext cx="35" cy="34"/>
                  </a:xfrm>
                  <a:custGeom>
                    <a:avLst/>
                    <a:gdLst/>
                    <a:ahLst/>
                    <a:cxnLst>
                      <a:cxn ang="0">
                        <a:pos x="48" y="19"/>
                      </a:cxn>
                      <a:cxn ang="0">
                        <a:pos x="42" y="75"/>
                      </a:cxn>
                      <a:cxn ang="0">
                        <a:pos x="56" y="103"/>
                      </a:cxn>
                      <a:cxn ang="0">
                        <a:pos x="75" y="117"/>
                      </a:cxn>
                      <a:cxn ang="0">
                        <a:pos x="122" y="112"/>
                      </a:cxn>
                      <a:cxn ang="0">
                        <a:pos x="137" y="85"/>
                      </a:cxn>
                      <a:cxn ang="0">
                        <a:pos x="130" y="48"/>
                      </a:cxn>
                      <a:cxn ang="0">
                        <a:pos x="116" y="18"/>
                      </a:cxn>
                      <a:cxn ang="0">
                        <a:pos x="122" y="3"/>
                      </a:cxn>
                      <a:cxn ang="0">
                        <a:pos x="144" y="8"/>
                      </a:cxn>
                      <a:cxn ang="0">
                        <a:pos x="173" y="48"/>
                      </a:cxn>
                      <a:cxn ang="0">
                        <a:pos x="179" y="96"/>
                      </a:cxn>
                      <a:cxn ang="0">
                        <a:pos x="164" y="130"/>
                      </a:cxn>
                      <a:cxn ang="0">
                        <a:pos x="138" y="154"/>
                      </a:cxn>
                      <a:cxn ang="0">
                        <a:pos x="67" y="168"/>
                      </a:cxn>
                      <a:cxn ang="0">
                        <a:pos x="35" y="152"/>
                      </a:cxn>
                      <a:cxn ang="0">
                        <a:pos x="14" y="120"/>
                      </a:cxn>
                      <a:cxn ang="0">
                        <a:pos x="0" y="56"/>
                      </a:cxn>
                      <a:cxn ang="0">
                        <a:pos x="10" y="25"/>
                      </a:cxn>
                      <a:cxn ang="0">
                        <a:pos x="33" y="0"/>
                      </a:cxn>
                      <a:cxn ang="0">
                        <a:pos x="49" y="1"/>
                      </a:cxn>
                      <a:cxn ang="0">
                        <a:pos x="48" y="19"/>
                      </a:cxn>
                      <a:cxn ang="0">
                        <a:pos x="48" y="19"/>
                      </a:cxn>
                    </a:cxnLst>
                    <a:rect l="0" t="0" r="r" b="b"/>
                    <a:pathLst>
                      <a:path w="179" h="168">
                        <a:moveTo>
                          <a:pt x="48" y="19"/>
                        </a:moveTo>
                        <a:lnTo>
                          <a:pt x="42" y="75"/>
                        </a:lnTo>
                        <a:lnTo>
                          <a:pt x="56" y="103"/>
                        </a:lnTo>
                        <a:lnTo>
                          <a:pt x="75" y="117"/>
                        </a:lnTo>
                        <a:lnTo>
                          <a:pt x="122" y="112"/>
                        </a:lnTo>
                        <a:lnTo>
                          <a:pt x="137" y="85"/>
                        </a:lnTo>
                        <a:lnTo>
                          <a:pt x="130" y="48"/>
                        </a:lnTo>
                        <a:lnTo>
                          <a:pt x="116" y="18"/>
                        </a:lnTo>
                        <a:lnTo>
                          <a:pt x="122" y="3"/>
                        </a:lnTo>
                        <a:lnTo>
                          <a:pt x="144" y="8"/>
                        </a:lnTo>
                        <a:lnTo>
                          <a:pt x="173" y="48"/>
                        </a:lnTo>
                        <a:lnTo>
                          <a:pt x="179" y="96"/>
                        </a:lnTo>
                        <a:lnTo>
                          <a:pt x="164" y="130"/>
                        </a:lnTo>
                        <a:lnTo>
                          <a:pt x="138" y="154"/>
                        </a:lnTo>
                        <a:lnTo>
                          <a:pt x="67" y="168"/>
                        </a:lnTo>
                        <a:lnTo>
                          <a:pt x="35" y="152"/>
                        </a:lnTo>
                        <a:lnTo>
                          <a:pt x="14" y="120"/>
                        </a:lnTo>
                        <a:lnTo>
                          <a:pt x="0" y="56"/>
                        </a:lnTo>
                        <a:lnTo>
                          <a:pt x="10" y="25"/>
                        </a:lnTo>
                        <a:lnTo>
                          <a:pt x="33" y="0"/>
                        </a:lnTo>
                        <a:lnTo>
                          <a:pt x="49" y="1"/>
                        </a:lnTo>
                        <a:lnTo>
                          <a:pt x="48" y="19"/>
                        </a:lnTo>
                        <a:lnTo>
                          <a:pt x="48" y="19"/>
                        </a:lnTo>
                        <a:close/>
                      </a:path>
                    </a:pathLst>
                  </a:custGeom>
                  <a:solidFill>
                    <a:srgbClr val="000000"/>
                  </a:solidFill>
                  <a:ln w="9525">
                    <a:noFill/>
                    <a:round/>
                    <a:headEnd/>
                    <a:tailEnd/>
                  </a:ln>
                </p:spPr>
                <p:txBody>
                  <a:bodyPr/>
                  <a:lstStyle/>
                  <a:p>
                    <a:pPr>
                      <a:defRPr/>
                    </a:pPr>
                    <a:endParaRPr lang="en-US">
                      <a:cs typeface="+mn-cs"/>
                    </a:endParaRPr>
                  </a:p>
                </p:txBody>
              </p:sp>
              <p:sp>
                <p:nvSpPr>
                  <p:cNvPr id="148" name="Freeform 377"/>
                  <p:cNvSpPr>
                    <a:spLocks/>
                  </p:cNvSpPr>
                  <p:nvPr/>
                </p:nvSpPr>
                <p:spPr bwMode="auto">
                  <a:xfrm>
                    <a:off x="2523" y="3671"/>
                    <a:ext cx="29" cy="42"/>
                  </a:xfrm>
                  <a:custGeom>
                    <a:avLst/>
                    <a:gdLst/>
                    <a:ahLst/>
                    <a:cxnLst>
                      <a:cxn ang="0">
                        <a:pos x="96" y="20"/>
                      </a:cxn>
                      <a:cxn ang="0">
                        <a:pos x="25" y="62"/>
                      </a:cxn>
                      <a:cxn ang="0">
                        <a:pos x="25" y="83"/>
                      </a:cxn>
                      <a:cxn ang="0">
                        <a:pos x="44" y="113"/>
                      </a:cxn>
                      <a:cxn ang="0">
                        <a:pos x="84" y="132"/>
                      </a:cxn>
                      <a:cxn ang="0">
                        <a:pos x="105" y="157"/>
                      </a:cxn>
                      <a:cxn ang="0">
                        <a:pos x="129" y="169"/>
                      </a:cxn>
                      <a:cxn ang="0">
                        <a:pos x="147" y="187"/>
                      </a:cxn>
                      <a:cxn ang="0">
                        <a:pos x="142" y="209"/>
                      </a:cxn>
                      <a:cxn ang="0">
                        <a:pos x="89" y="197"/>
                      </a:cxn>
                      <a:cxn ang="0">
                        <a:pos x="37" y="173"/>
                      </a:cxn>
                      <a:cxn ang="0">
                        <a:pos x="5" y="134"/>
                      </a:cxn>
                      <a:cxn ang="0">
                        <a:pos x="0" y="83"/>
                      </a:cxn>
                      <a:cxn ang="0">
                        <a:pos x="6" y="47"/>
                      </a:cxn>
                      <a:cxn ang="0">
                        <a:pos x="42" y="19"/>
                      </a:cxn>
                      <a:cxn ang="0">
                        <a:pos x="84" y="0"/>
                      </a:cxn>
                      <a:cxn ang="0">
                        <a:pos x="101" y="4"/>
                      </a:cxn>
                      <a:cxn ang="0">
                        <a:pos x="96" y="20"/>
                      </a:cxn>
                      <a:cxn ang="0">
                        <a:pos x="96" y="20"/>
                      </a:cxn>
                    </a:cxnLst>
                    <a:rect l="0" t="0" r="r" b="b"/>
                    <a:pathLst>
                      <a:path w="147" h="209">
                        <a:moveTo>
                          <a:pt x="96" y="20"/>
                        </a:moveTo>
                        <a:lnTo>
                          <a:pt x="25" y="62"/>
                        </a:lnTo>
                        <a:lnTo>
                          <a:pt x="25" y="83"/>
                        </a:lnTo>
                        <a:lnTo>
                          <a:pt x="44" y="113"/>
                        </a:lnTo>
                        <a:lnTo>
                          <a:pt x="84" y="132"/>
                        </a:lnTo>
                        <a:lnTo>
                          <a:pt x="105" y="157"/>
                        </a:lnTo>
                        <a:lnTo>
                          <a:pt x="129" y="169"/>
                        </a:lnTo>
                        <a:lnTo>
                          <a:pt x="147" y="187"/>
                        </a:lnTo>
                        <a:lnTo>
                          <a:pt x="142" y="209"/>
                        </a:lnTo>
                        <a:lnTo>
                          <a:pt x="89" y="197"/>
                        </a:lnTo>
                        <a:lnTo>
                          <a:pt x="37" y="173"/>
                        </a:lnTo>
                        <a:lnTo>
                          <a:pt x="5" y="134"/>
                        </a:lnTo>
                        <a:lnTo>
                          <a:pt x="0" y="83"/>
                        </a:lnTo>
                        <a:lnTo>
                          <a:pt x="6" y="47"/>
                        </a:lnTo>
                        <a:lnTo>
                          <a:pt x="42" y="19"/>
                        </a:lnTo>
                        <a:lnTo>
                          <a:pt x="84" y="0"/>
                        </a:lnTo>
                        <a:lnTo>
                          <a:pt x="101" y="4"/>
                        </a:lnTo>
                        <a:lnTo>
                          <a:pt x="96" y="20"/>
                        </a:lnTo>
                        <a:lnTo>
                          <a:pt x="96" y="20"/>
                        </a:lnTo>
                        <a:close/>
                      </a:path>
                    </a:pathLst>
                  </a:custGeom>
                  <a:solidFill>
                    <a:srgbClr val="000000"/>
                  </a:solidFill>
                  <a:ln w="9525">
                    <a:noFill/>
                    <a:round/>
                    <a:headEnd/>
                    <a:tailEnd/>
                  </a:ln>
                </p:spPr>
                <p:txBody>
                  <a:bodyPr/>
                  <a:lstStyle/>
                  <a:p>
                    <a:pPr>
                      <a:defRPr/>
                    </a:pPr>
                    <a:endParaRPr lang="en-US">
                      <a:cs typeface="+mn-cs"/>
                    </a:endParaRPr>
                  </a:p>
                </p:txBody>
              </p:sp>
              <p:sp>
                <p:nvSpPr>
                  <p:cNvPr id="149" name="Freeform 378"/>
                  <p:cNvSpPr>
                    <a:spLocks/>
                  </p:cNvSpPr>
                  <p:nvPr/>
                </p:nvSpPr>
                <p:spPr bwMode="auto">
                  <a:xfrm>
                    <a:off x="2539" y="3679"/>
                    <a:ext cx="30" cy="34"/>
                  </a:xfrm>
                  <a:custGeom>
                    <a:avLst/>
                    <a:gdLst/>
                    <a:ahLst/>
                    <a:cxnLst>
                      <a:cxn ang="0">
                        <a:pos x="34" y="30"/>
                      </a:cxn>
                      <a:cxn ang="0">
                        <a:pos x="32" y="92"/>
                      </a:cxn>
                      <a:cxn ang="0">
                        <a:pos x="47" y="115"/>
                      </a:cxn>
                      <a:cxn ang="0">
                        <a:pos x="73" y="121"/>
                      </a:cxn>
                      <a:cxn ang="0">
                        <a:pos x="112" y="77"/>
                      </a:cxn>
                      <a:cxn ang="0">
                        <a:pos x="112" y="46"/>
                      </a:cxn>
                      <a:cxn ang="0">
                        <a:pos x="97" y="19"/>
                      </a:cxn>
                      <a:cxn ang="0">
                        <a:pos x="93" y="3"/>
                      </a:cxn>
                      <a:cxn ang="0">
                        <a:pos x="110" y="0"/>
                      </a:cxn>
                      <a:cxn ang="0">
                        <a:pos x="145" y="38"/>
                      </a:cxn>
                      <a:cxn ang="0">
                        <a:pos x="152" y="91"/>
                      </a:cxn>
                      <a:cxn ang="0">
                        <a:pos x="133" y="140"/>
                      </a:cxn>
                      <a:cxn ang="0">
                        <a:pos x="113" y="159"/>
                      </a:cxn>
                      <a:cxn ang="0">
                        <a:pos x="88" y="171"/>
                      </a:cxn>
                      <a:cxn ang="0">
                        <a:pos x="42" y="159"/>
                      </a:cxn>
                      <a:cxn ang="0">
                        <a:pos x="11" y="115"/>
                      </a:cxn>
                      <a:cxn ang="0">
                        <a:pos x="0" y="60"/>
                      </a:cxn>
                      <a:cxn ang="0">
                        <a:pos x="15" y="15"/>
                      </a:cxn>
                      <a:cxn ang="0">
                        <a:pos x="32" y="13"/>
                      </a:cxn>
                      <a:cxn ang="0">
                        <a:pos x="34" y="30"/>
                      </a:cxn>
                      <a:cxn ang="0">
                        <a:pos x="34" y="30"/>
                      </a:cxn>
                    </a:cxnLst>
                    <a:rect l="0" t="0" r="r" b="b"/>
                    <a:pathLst>
                      <a:path w="152" h="171">
                        <a:moveTo>
                          <a:pt x="34" y="30"/>
                        </a:moveTo>
                        <a:lnTo>
                          <a:pt x="32" y="92"/>
                        </a:lnTo>
                        <a:lnTo>
                          <a:pt x="47" y="115"/>
                        </a:lnTo>
                        <a:lnTo>
                          <a:pt x="73" y="121"/>
                        </a:lnTo>
                        <a:lnTo>
                          <a:pt x="112" y="77"/>
                        </a:lnTo>
                        <a:lnTo>
                          <a:pt x="112" y="46"/>
                        </a:lnTo>
                        <a:lnTo>
                          <a:pt x="97" y="19"/>
                        </a:lnTo>
                        <a:lnTo>
                          <a:pt x="93" y="3"/>
                        </a:lnTo>
                        <a:lnTo>
                          <a:pt x="110" y="0"/>
                        </a:lnTo>
                        <a:lnTo>
                          <a:pt x="145" y="38"/>
                        </a:lnTo>
                        <a:lnTo>
                          <a:pt x="152" y="91"/>
                        </a:lnTo>
                        <a:lnTo>
                          <a:pt x="133" y="140"/>
                        </a:lnTo>
                        <a:lnTo>
                          <a:pt x="113" y="159"/>
                        </a:lnTo>
                        <a:lnTo>
                          <a:pt x="88" y="171"/>
                        </a:lnTo>
                        <a:lnTo>
                          <a:pt x="42" y="159"/>
                        </a:lnTo>
                        <a:lnTo>
                          <a:pt x="11" y="115"/>
                        </a:lnTo>
                        <a:lnTo>
                          <a:pt x="0" y="60"/>
                        </a:lnTo>
                        <a:lnTo>
                          <a:pt x="15" y="15"/>
                        </a:lnTo>
                        <a:lnTo>
                          <a:pt x="32" y="13"/>
                        </a:lnTo>
                        <a:lnTo>
                          <a:pt x="34" y="30"/>
                        </a:lnTo>
                        <a:lnTo>
                          <a:pt x="34" y="30"/>
                        </a:lnTo>
                        <a:close/>
                      </a:path>
                    </a:pathLst>
                  </a:custGeom>
                  <a:solidFill>
                    <a:srgbClr val="000000"/>
                  </a:solidFill>
                  <a:ln w="9525">
                    <a:noFill/>
                    <a:round/>
                    <a:headEnd/>
                    <a:tailEnd/>
                  </a:ln>
                </p:spPr>
                <p:txBody>
                  <a:bodyPr/>
                  <a:lstStyle/>
                  <a:p>
                    <a:pPr>
                      <a:defRPr/>
                    </a:pPr>
                    <a:endParaRPr lang="en-US">
                      <a:cs typeface="+mn-cs"/>
                    </a:endParaRPr>
                  </a:p>
                </p:txBody>
              </p:sp>
              <p:sp>
                <p:nvSpPr>
                  <p:cNvPr id="150" name="Freeform 379"/>
                  <p:cNvSpPr>
                    <a:spLocks/>
                  </p:cNvSpPr>
                  <p:nvPr/>
                </p:nvSpPr>
                <p:spPr bwMode="auto">
                  <a:xfrm>
                    <a:off x="2628" y="3678"/>
                    <a:ext cx="15" cy="13"/>
                  </a:xfrm>
                  <a:custGeom>
                    <a:avLst/>
                    <a:gdLst/>
                    <a:ahLst/>
                    <a:cxnLst>
                      <a:cxn ang="0">
                        <a:pos x="5" y="46"/>
                      </a:cxn>
                      <a:cxn ang="0">
                        <a:pos x="53" y="0"/>
                      </a:cxn>
                      <a:cxn ang="0">
                        <a:pos x="74" y="5"/>
                      </a:cxn>
                      <a:cxn ang="0">
                        <a:pos x="69" y="26"/>
                      </a:cxn>
                      <a:cxn ang="0">
                        <a:pos x="44" y="48"/>
                      </a:cxn>
                      <a:cxn ang="0">
                        <a:pos x="16" y="68"/>
                      </a:cxn>
                      <a:cxn ang="0">
                        <a:pos x="0" y="64"/>
                      </a:cxn>
                      <a:cxn ang="0">
                        <a:pos x="5" y="46"/>
                      </a:cxn>
                      <a:cxn ang="0">
                        <a:pos x="5" y="46"/>
                      </a:cxn>
                    </a:cxnLst>
                    <a:rect l="0" t="0" r="r" b="b"/>
                    <a:pathLst>
                      <a:path w="74" h="68">
                        <a:moveTo>
                          <a:pt x="5" y="46"/>
                        </a:moveTo>
                        <a:lnTo>
                          <a:pt x="53" y="0"/>
                        </a:lnTo>
                        <a:lnTo>
                          <a:pt x="74" y="5"/>
                        </a:lnTo>
                        <a:lnTo>
                          <a:pt x="69" y="26"/>
                        </a:lnTo>
                        <a:lnTo>
                          <a:pt x="44" y="48"/>
                        </a:lnTo>
                        <a:lnTo>
                          <a:pt x="16" y="68"/>
                        </a:lnTo>
                        <a:lnTo>
                          <a:pt x="0" y="64"/>
                        </a:lnTo>
                        <a:lnTo>
                          <a:pt x="5" y="46"/>
                        </a:lnTo>
                        <a:lnTo>
                          <a:pt x="5" y="46"/>
                        </a:lnTo>
                        <a:close/>
                      </a:path>
                    </a:pathLst>
                  </a:custGeom>
                  <a:solidFill>
                    <a:srgbClr val="000000"/>
                  </a:solidFill>
                  <a:ln w="9525">
                    <a:noFill/>
                    <a:round/>
                    <a:headEnd/>
                    <a:tailEnd/>
                  </a:ln>
                </p:spPr>
                <p:txBody>
                  <a:bodyPr/>
                  <a:lstStyle/>
                  <a:p>
                    <a:pPr>
                      <a:defRPr/>
                    </a:pPr>
                    <a:endParaRPr lang="en-US">
                      <a:cs typeface="+mn-cs"/>
                    </a:endParaRPr>
                  </a:p>
                </p:txBody>
              </p:sp>
              <p:sp>
                <p:nvSpPr>
                  <p:cNvPr id="151" name="Freeform 380"/>
                  <p:cNvSpPr>
                    <a:spLocks/>
                  </p:cNvSpPr>
                  <p:nvPr/>
                </p:nvSpPr>
                <p:spPr bwMode="auto">
                  <a:xfrm>
                    <a:off x="2638" y="3672"/>
                    <a:ext cx="26" cy="26"/>
                  </a:xfrm>
                  <a:custGeom>
                    <a:avLst/>
                    <a:gdLst/>
                    <a:ahLst/>
                    <a:cxnLst>
                      <a:cxn ang="0">
                        <a:pos x="17" y="121"/>
                      </a:cxn>
                      <a:cxn ang="0">
                        <a:pos x="0" y="56"/>
                      </a:cxn>
                      <a:cxn ang="0">
                        <a:pos x="10" y="23"/>
                      </a:cxn>
                      <a:cxn ang="0">
                        <a:pos x="34" y="0"/>
                      </a:cxn>
                      <a:cxn ang="0">
                        <a:pos x="66" y="14"/>
                      </a:cxn>
                      <a:cxn ang="0">
                        <a:pos x="82" y="50"/>
                      </a:cxn>
                      <a:cxn ang="0">
                        <a:pos x="103" y="84"/>
                      </a:cxn>
                      <a:cxn ang="0">
                        <a:pos x="131" y="112"/>
                      </a:cxn>
                      <a:cxn ang="0">
                        <a:pos x="131" y="130"/>
                      </a:cxn>
                      <a:cxn ang="0">
                        <a:pos x="114" y="128"/>
                      </a:cxn>
                      <a:cxn ang="0">
                        <a:pos x="58" y="54"/>
                      </a:cxn>
                      <a:cxn ang="0">
                        <a:pos x="56" y="34"/>
                      </a:cxn>
                      <a:cxn ang="0">
                        <a:pos x="44" y="22"/>
                      </a:cxn>
                      <a:cxn ang="0">
                        <a:pos x="27" y="61"/>
                      </a:cxn>
                      <a:cxn ang="0">
                        <a:pos x="42" y="106"/>
                      </a:cxn>
                      <a:cxn ang="0">
                        <a:pos x="36" y="127"/>
                      </a:cxn>
                      <a:cxn ang="0">
                        <a:pos x="17" y="121"/>
                      </a:cxn>
                      <a:cxn ang="0">
                        <a:pos x="17" y="121"/>
                      </a:cxn>
                    </a:cxnLst>
                    <a:rect l="0" t="0" r="r" b="b"/>
                    <a:pathLst>
                      <a:path w="131" h="130">
                        <a:moveTo>
                          <a:pt x="17" y="121"/>
                        </a:moveTo>
                        <a:lnTo>
                          <a:pt x="0" y="56"/>
                        </a:lnTo>
                        <a:lnTo>
                          <a:pt x="10" y="23"/>
                        </a:lnTo>
                        <a:lnTo>
                          <a:pt x="34" y="0"/>
                        </a:lnTo>
                        <a:lnTo>
                          <a:pt x="66" y="14"/>
                        </a:lnTo>
                        <a:lnTo>
                          <a:pt x="82" y="50"/>
                        </a:lnTo>
                        <a:lnTo>
                          <a:pt x="103" y="84"/>
                        </a:lnTo>
                        <a:lnTo>
                          <a:pt x="131" y="112"/>
                        </a:lnTo>
                        <a:lnTo>
                          <a:pt x="131" y="130"/>
                        </a:lnTo>
                        <a:lnTo>
                          <a:pt x="114" y="128"/>
                        </a:lnTo>
                        <a:lnTo>
                          <a:pt x="58" y="54"/>
                        </a:lnTo>
                        <a:lnTo>
                          <a:pt x="56" y="34"/>
                        </a:lnTo>
                        <a:lnTo>
                          <a:pt x="44" y="22"/>
                        </a:lnTo>
                        <a:lnTo>
                          <a:pt x="27" y="61"/>
                        </a:lnTo>
                        <a:lnTo>
                          <a:pt x="42" y="106"/>
                        </a:lnTo>
                        <a:lnTo>
                          <a:pt x="36" y="127"/>
                        </a:lnTo>
                        <a:lnTo>
                          <a:pt x="17" y="121"/>
                        </a:lnTo>
                        <a:lnTo>
                          <a:pt x="17" y="121"/>
                        </a:lnTo>
                        <a:close/>
                      </a:path>
                    </a:pathLst>
                  </a:custGeom>
                  <a:solidFill>
                    <a:srgbClr val="000000"/>
                  </a:solidFill>
                  <a:ln w="9525">
                    <a:noFill/>
                    <a:round/>
                    <a:headEnd/>
                    <a:tailEnd/>
                  </a:ln>
                </p:spPr>
                <p:txBody>
                  <a:bodyPr/>
                  <a:lstStyle/>
                  <a:p>
                    <a:pPr>
                      <a:defRPr/>
                    </a:pPr>
                    <a:endParaRPr lang="en-US">
                      <a:cs typeface="+mn-cs"/>
                    </a:endParaRPr>
                  </a:p>
                </p:txBody>
              </p:sp>
              <p:sp>
                <p:nvSpPr>
                  <p:cNvPr id="152" name="Freeform 381"/>
                  <p:cNvSpPr>
                    <a:spLocks/>
                  </p:cNvSpPr>
                  <p:nvPr/>
                </p:nvSpPr>
                <p:spPr bwMode="auto">
                  <a:xfrm>
                    <a:off x="2637" y="3572"/>
                    <a:ext cx="47" cy="47"/>
                  </a:xfrm>
                  <a:custGeom>
                    <a:avLst/>
                    <a:gdLst/>
                    <a:ahLst/>
                    <a:cxnLst>
                      <a:cxn ang="0">
                        <a:pos x="118" y="27"/>
                      </a:cxn>
                      <a:cxn ang="0">
                        <a:pos x="85" y="88"/>
                      </a:cxn>
                      <a:cxn ang="0">
                        <a:pos x="30" y="117"/>
                      </a:cxn>
                      <a:cxn ang="0">
                        <a:pos x="69" y="143"/>
                      </a:cxn>
                      <a:cxn ang="0">
                        <a:pos x="67" y="192"/>
                      </a:cxn>
                      <a:cxn ang="0">
                        <a:pos x="107" y="171"/>
                      </a:cxn>
                      <a:cxn ang="0">
                        <a:pos x="149" y="201"/>
                      </a:cxn>
                      <a:cxn ang="0">
                        <a:pos x="152" y="153"/>
                      </a:cxn>
                      <a:cxn ang="0">
                        <a:pos x="164" y="136"/>
                      </a:cxn>
                      <a:cxn ang="0">
                        <a:pos x="209" y="116"/>
                      </a:cxn>
                      <a:cxn ang="0">
                        <a:pos x="158" y="97"/>
                      </a:cxn>
                      <a:cxn ang="0">
                        <a:pos x="152" y="81"/>
                      </a:cxn>
                      <a:cxn ang="0">
                        <a:pos x="168" y="75"/>
                      </a:cxn>
                      <a:cxn ang="0">
                        <a:pos x="237" y="106"/>
                      </a:cxn>
                      <a:cxn ang="0">
                        <a:pos x="237" y="131"/>
                      </a:cxn>
                      <a:cxn ang="0">
                        <a:pos x="208" y="148"/>
                      </a:cxn>
                      <a:cxn ang="0">
                        <a:pos x="175" y="155"/>
                      </a:cxn>
                      <a:cxn ang="0">
                        <a:pos x="173" y="226"/>
                      </a:cxn>
                      <a:cxn ang="0">
                        <a:pos x="157" y="235"/>
                      </a:cxn>
                      <a:cxn ang="0">
                        <a:pos x="108" y="190"/>
                      </a:cxn>
                      <a:cxn ang="0">
                        <a:pos x="82" y="213"/>
                      </a:cxn>
                      <a:cxn ang="0">
                        <a:pos x="50" y="230"/>
                      </a:cxn>
                      <a:cxn ang="0">
                        <a:pos x="34" y="229"/>
                      </a:cxn>
                      <a:cxn ang="0">
                        <a:pos x="31" y="216"/>
                      </a:cxn>
                      <a:cxn ang="0">
                        <a:pos x="38" y="181"/>
                      </a:cxn>
                      <a:cxn ang="0">
                        <a:pos x="48" y="157"/>
                      </a:cxn>
                      <a:cxn ang="0">
                        <a:pos x="8" y="127"/>
                      </a:cxn>
                      <a:cxn ang="0">
                        <a:pos x="0" y="113"/>
                      </a:cxn>
                      <a:cxn ang="0">
                        <a:pos x="11" y="102"/>
                      </a:cxn>
                      <a:cxn ang="0">
                        <a:pos x="64" y="80"/>
                      </a:cxn>
                      <a:cxn ang="0">
                        <a:pos x="83" y="42"/>
                      </a:cxn>
                      <a:cxn ang="0">
                        <a:pos x="100" y="11"/>
                      </a:cxn>
                      <a:cxn ang="0">
                        <a:pos x="121" y="0"/>
                      </a:cxn>
                      <a:cxn ang="0">
                        <a:pos x="145" y="59"/>
                      </a:cxn>
                      <a:cxn ang="0">
                        <a:pos x="135" y="73"/>
                      </a:cxn>
                      <a:cxn ang="0">
                        <a:pos x="122" y="63"/>
                      </a:cxn>
                      <a:cxn ang="0">
                        <a:pos x="118" y="27"/>
                      </a:cxn>
                      <a:cxn ang="0">
                        <a:pos x="118" y="27"/>
                      </a:cxn>
                    </a:cxnLst>
                    <a:rect l="0" t="0" r="r" b="b"/>
                    <a:pathLst>
                      <a:path w="237" h="235">
                        <a:moveTo>
                          <a:pt x="118" y="27"/>
                        </a:moveTo>
                        <a:lnTo>
                          <a:pt x="85" y="88"/>
                        </a:lnTo>
                        <a:lnTo>
                          <a:pt x="30" y="117"/>
                        </a:lnTo>
                        <a:lnTo>
                          <a:pt x="69" y="143"/>
                        </a:lnTo>
                        <a:lnTo>
                          <a:pt x="67" y="192"/>
                        </a:lnTo>
                        <a:lnTo>
                          <a:pt x="107" y="171"/>
                        </a:lnTo>
                        <a:lnTo>
                          <a:pt x="149" y="201"/>
                        </a:lnTo>
                        <a:lnTo>
                          <a:pt x="152" y="153"/>
                        </a:lnTo>
                        <a:lnTo>
                          <a:pt x="164" y="136"/>
                        </a:lnTo>
                        <a:lnTo>
                          <a:pt x="209" y="116"/>
                        </a:lnTo>
                        <a:lnTo>
                          <a:pt x="158" y="97"/>
                        </a:lnTo>
                        <a:lnTo>
                          <a:pt x="152" y="81"/>
                        </a:lnTo>
                        <a:lnTo>
                          <a:pt x="168" y="75"/>
                        </a:lnTo>
                        <a:lnTo>
                          <a:pt x="237" y="106"/>
                        </a:lnTo>
                        <a:lnTo>
                          <a:pt x="237" y="131"/>
                        </a:lnTo>
                        <a:lnTo>
                          <a:pt x="208" y="148"/>
                        </a:lnTo>
                        <a:lnTo>
                          <a:pt x="175" y="155"/>
                        </a:lnTo>
                        <a:lnTo>
                          <a:pt x="173" y="226"/>
                        </a:lnTo>
                        <a:lnTo>
                          <a:pt x="157" y="235"/>
                        </a:lnTo>
                        <a:lnTo>
                          <a:pt x="108" y="190"/>
                        </a:lnTo>
                        <a:lnTo>
                          <a:pt x="82" y="213"/>
                        </a:lnTo>
                        <a:lnTo>
                          <a:pt x="50" y="230"/>
                        </a:lnTo>
                        <a:lnTo>
                          <a:pt x="34" y="229"/>
                        </a:lnTo>
                        <a:lnTo>
                          <a:pt x="31" y="216"/>
                        </a:lnTo>
                        <a:lnTo>
                          <a:pt x="38" y="181"/>
                        </a:lnTo>
                        <a:lnTo>
                          <a:pt x="48" y="157"/>
                        </a:lnTo>
                        <a:lnTo>
                          <a:pt x="8" y="127"/>
                        </a:lnTo>
                        <a:lnTo>
                          <a:pt x="0" y="113"/>
                        </a:lnTo>
                        <a:lnTo>
                          <a:pt x="11" y="102"/>
                        </a:lnTo>
                        <a:lnTo>
                          <a:pt x="64" y="80"/>
                        </a:lnTo>
                        <a:lnTo>
                          <a:pt x="83" y="42"/>
                        </a:lnTo>
                        <a:lnTo>
                          <a:pt x="100" y="11"/>
                        </a:lnTo>
                        <a:lnTo>
                          <a:pt x="121" y="0"/>
                        </a:lnTo>
                        <a:lnTo>
                          <a:pt x="145" y="59"/>
                        </a:lnTo>
                        <a:lnTo>
                          <a:pt x="135" y="73"/>
                        </a:lnTo>
                        <a:lnTo>
                          <a:pt x="122" y="63"/>
                        </a:lnTo>
                        <a:lnTo>
                          <a:pt x="118" y="27"/>
                        </a:lnTo>
                        <a:lnTo>
                          <a:pt x="118" y="27"/>
                        </a:lnTo>
                        <a:close/>
                      </a:path>
                    </a:pathLst>
                  </a:custGeom>
                  <a:solidFill>
                    <a:srgbClr val="000000"/>
                  </a:solidFill>
                  <a:ln w="9525">
                    <a:noFill/>
                    <a:round/>
                    <a:headEnd/>
                    <a:tailEnd/>
                  </a:ln>
                </p:spPr>
                <p:txBody>
                  <a:bodyPr/>
                  <a:lstStyle/>
                  <a:p>
                    <a:pPr>
                      <a:defRPr/>
                    </a:pPr>
                    <a:endParaRPr lang="en-US">
                      <a:cs typeface="+mn-cs"/>
                    </a:endParaRPr>
                  </a:p>
                </p:txBody>
              </p:sp>
              <p:sp>
                <p:nvSpPr>
                  <p:cNvPr id="153" name="Freeform 382"/>
                  <p:cNvSpPr>
                    <a:spLocks/>
                  </p:cNvSpPr>
                  <p:nvPr/>
                </p:nvSpPr>
                <p:spPr bwMode="auto">
                  <a:xfrm>
                    <a:off x="2598" y="3551"/>
                    <a:ext cx="23" cy="20"/>
                  </a:xfrm>
                  <a:custGeom>
                    <a:avLst/>
                    <a:gdLst/>
                    <a:ahLst/>
                    <a:cxnLst>
                      <a:cxn ang="0">
                        <a:pos x="37" y="20"/>
                      </a:cxn>
                      <a:cxn ang="0">
                        <a:pos x="31" y="53"/>
                      </a:cxn>
                      <a:cxn ang="0">
                        <a:pos x="89" y="53"/>
                      </a:cxn>
                      <a:cxn ang="0">
                        <a:pos x="114" y="74"/>
                      </a:cxn>
                      <a:cxn ang="0">
                        <a:pos x="111" y="92"/>
                      </a:cxn>
                      <a:cxn ang="0">
                        <a:pos x="92" y="101"/>
                      </a:cxn>
                      <a:cxn ang="0">
                        <a:pos x="13" y="77"/>
                      </a:cxn>
                      <a:cxn ang="0">
                        <a:pos x="0" y="36"/>
                      </a:cxn>
                      <a:cxn ang="0">
                        <a:pos x="8" y="15"/>
                      </a:cxn>
                      <a:cxn ang="0">
                        <a:pos x="23" y="0"/>
                      </a:cxn>
                      <a:cxn ang="0">
                        <a:pos x="40" y="4"/>
                      </a:cxn>
                      <a:cxn ang="0">
                        <a:pos x="37" y="20"/>
                      </a:cxn>
                      <a:cxn ang="0">
                        <a:pos x="37" y="20"/>
                      </a:cxn>
                    </a:cxnLst>
                    <a:rect l="0" t="0" r="r" b="b"/>
                    <a:pathLst>
                      <a:path w="114" h="101">
                        <a:moveTo>
                          <a:pt x="37" y="20"/>
                        </a:moveTo>
                        <a:lnTo>
                          <a:pt x="31" y="53"/>
                        </a:lnTo>
                        <a:lnTo>
                          <a:pt x="89" y="53"/>
                        </a:lnTo>
                        <a:lnTo>
                          <a:pt x="114" y="74"/>
                        </a:lnTo>
                        <a:lnTo>
                          <a:pt x="111" y="92"/>
                        </a:lnTo>
                        <a:lnTo>
                          <a:pt x="92" y="101"/>
                        </a:lnTo>
                        <a:lnTo>
                          <a:pt x="13" y="77"/>
                        </a:lnTo>
                        <a:lnTo>
                          <a:pt x="0" y="36"/>
                        </a:lnTo>
                        <a:lnTo>
                          <a:pt x="8" y="15"/>
                        </a:lnTo>
                        <a:lnTo>
                          <a:pt x="23" y="0"/>
                        </a:lnTo>
                        <a:lnTo>
                          <a:pt x="40" y="4"/>
                        </a:lnTo>
                        <a:lnTo>
                          <a:pt x="37" y="20"/>
                        </a:lnTo>
                        <a:lnTo>
                          <a:pt x="37" y="20"/>
                        </a:lnTo>
                        <a:close/>
                      </a:path>
                    </a:pathLst>
                  </a:custGeom>
                  <a:solidFill>
                    <a:srgbClr val="000000"/>
                  </a:solidFill>
                  <a:ln w="9525">
                    <a:noFill/>
                    <a:round/>
                    <a:headEnd/>
                    <a:tailEnd/>
                  </a:ln>
                </p:spPr>
                <p:txBody>
                  <a:bodyPr/>
                  <a:lstStyle/>
                  <a:p>
                    <a:pPr>
                      <a:defRPr/>
                    </a:pPr>
                    <a:endParaRPr lang="en-US">
                      <a:cs typeface="+mn-cs"/>
                    </a:endParaRPr>
                  </a:p>
                </p:txBody>
              </p:sp>
              <p:sp>
                <p:nvSpPr>
                  <p:cNvPr id="154" name="Freeform 383"/>
                  <p:cNvSpPr>
                    <a:spLocks/>
                  </p:cNvSpPr>
                  <p:nvPr/>
                </p:nvSpPr>
                <p:spPr bwMode="auto">
                  <a:xfrm>
                    <a:off x="2676" y="3700"/>
                    <a:ext cx="28" cy="22"/>
                  </a:xfrm>
                  <a:custGeom>
                    <a:avLst/>
                    <a:gdLst/>
                    <a:ahLst/>
                    <a:cxnLst>
                      <a:cxn ang="0">
                        <a:pos x="36" y="18"/>
                      </a:cxn>
                      <a:cxn ang="0">
                        <a:pos x="28" y="50"/>
                      </a:cxn>
                      <a:cxn ang="0">
                        <a:pos x="36" y="63"/>
                      </a:cxn>
                      <a:cxn ang="0">
                        <a:pos x="82" y="59"/>
                      </a:cxn>
                      <a:cxn ang="0">
                        <a:pos x="122" y="45"/>
                      </a:cxn>
                      <a:cxn ang="0">
                        <a:pos x="139" y="42"/>
                      </a:cxn>
                      <a:cxn ang="0">
                        <a:pos x="141" y="59"/>
                      </a:cxn>
                      <a:cxn ang="0">
                        <a:pos x="122" y="87"/>
                      </a:cxn>
                      <a:cxn ang="0">
                        <a:pos x="94" y="107"/>
                      </a:cxn>
                      <a:cxn ang="0">
                        <a:pos x="83" y="108"/>
                      </a:cxn>
                      <a:cxn ang="0">
                        <a:pos x="12" y="81"/>
                      </a:cxn>
                      <a:cxn ang="0">
                        <a:pos x="0" y="49"/>
                      </a:cxn>
                      <a:cxn ang="0">
                        <a:pos x="12" y="6"/>
                      </a:cxn>
                      <a:cxn ang="0">
                        <a:pos x="29" y="0"/>
                      </a:cxn>
                      <a:cxn ang="0">
                        <a:pos x="36" y="18"/>
                      </a:cxn>
                      <a:cxn ang="0">
                        <a:pos x="36" y="18"/>
                      </a:cxn>
                    </a:cxnLst>
                    <a:rect l="0" t="0" r="r" b="b"/>
                    <a:pathLst>
                      <a:path w="141" h="108">
                        <a:moveTo>
                          <a:pt x="36" y="18"/>
                        </a:moveTo>
                        <a:lnTo>
                          <a:pt x="28" y="50"/>
                        </a:lnTo>
                        <a:lnTo>
                          <a:pt x="36" y="63"/>
                        </a:lnTo>
                        <a:lnTo>
                          <a:pt x="82" y="59"/>
                        </a:lnTo>
                        <a:lnTo>
                          <a:pt x="122" y="45"/>
                        </a:lnTo>
                        <a:lnTo>
                          <a:pt x="139" y="42"/>
                        </a:lnTo>
                        <a:lnTo>
                          <a:pt x="141" y="59"/>
                        </a:lnTo>
                        <a:lnTo>
                          <a:pt x="122" y="87"/>
                        </a:lnTo>
                        <a:lnTo>
                          <a:pt x="94" y="107"/>
                        </a:lnTo>
                        <a:lnTo>
                          <a:pt x="83" y="108"/>
                        </a:lnTo>
                        <a:lnTo>
                          <a:pt x="12" y="81"/>
                        </a:lnTo>
                        <a:lnTo>
                          <a:pt x="0" y="49"/>
                        </a:lnTo>
                        <a:lnTo>
                          <a:pt x="12" y="6"/>
                        </a:lnTo>
                        <a:lnTo>
                          <a:pt x="29" y="0"/>
                        </a:lnTo>
                        <a:lnTo>
                          <a:pt x="36" y="18"/>
                        </a:lnTo>
                        <a:lnTo>
                          <a:pt x="36" y="18"/>
                        </a:lnTo>
                        <a:close/>
                      </a:path>
                    </a:pathLst>
                  </a:custGeom>
                  <a:solidFill>
                    <a:srgbClr val="000000"/>
                  </a:solidFill>
                  <a:ln w="9525">
                    <a:noFill/>
                    <a:round/>
                    <a:headEnd/>
                    <a:tailEnd/>
                  </a:ln>
                </p:spPr>
                <p:txBody>
                  <a:bodyPr/>
                  <a:lstStyle/>
                  <a:p>
                    <a:pPr>
                      <a:defRPr/>
                    </a:pPr>
                    <a:endParaRPr lang="en-US">
                      <a:cs typeface="+mn-cs"/>
                    </a:endParaRPr>
                  </a:p>
                </p:txBody>
              </p:sp>
              <p:sp>
                <p:nvSpPr>
                  <p:cNvPr id="155" name="Freeform 384"/>
                  <p:cNvSpPr>
                    <a:spLocks/>
                  </p:cNvSpPr>
                  <p:nvPr/>
                </p:nvSpPr>
                <p:spPr bwMode="auto">
                  <a:xfrm>
                    <a:off x="2800" y="3549"/>
                    <a:ext cx="23" cy="19"/>
                  </a:xfrm>
                  <a:custGeom>
                    <a:avLst/>
                    <a:gdLst/>
                    <a:ahLst/>
                    <a:cxnLst>
                      <a:cxn ang="0">
                        <a:pos x="33" y="16"/>
                      </a:cxn>
                      <a:cxn ang="0">
                        <a:pos x="29" y="29"/>
                      </a:cxn>
                      <a:cxn ang="0">
                        <a:pos x="33" y="40"/>
                      </a:cxn>
                      <a:cxn ang="0">
                        <a:pos x="84" y="43"/>
                      </a:cxn>
                      <a:cxn ang="0">
                        <a:pos x="113" y="53"/>
                      </a:cxn>
                      <a:cxn ang="0">
                        <a:pos x="107" y="69"/>
                      </a:cxn>
                      <a:cxn ang="0">
                        <a:pos x="89" y="82"/>
                      </a:cxn>
                      <a:cxn ang="0">
                        <a:pos x="47" y="94"/>
                      </a:cxn>
                      <a:cxn ang="0">
                        <a:pos x="9" y="84"/>
                      </a:cxn>
                      <a:cxn ang="0">
                        <a:pos x="0" y="46"/>
                      </a:cxn>
                      <a:cxn ang="0">
                        <a:pos x="10" y="7"/>
                      </a:cxn>
                      <a:cxn ang="0">
                        <a:pos x="26" y="0"/>
                      </a:cxn>
                      <a:cxn ang="0">
                        <a:pos x="33" y="16"/>
                      </a:cxn>
                      <a:cxn ang="0">
                        <a:pos x="33" y="16"/>
                      </a:cxn>
                    </a:cxnLst>
                    <a:rect l="0" t="0" r="r" b="b"/>
                    <a:pathLst>
                      <a:path w="113" h="94">
                        <a:moveTo>
                          <a:pt x="33" y="16"/>
                        </a:moveTo>
                        <a:lnTo>
                          <a:pt x="29" y="29"/>
                        </a:lnTo>
                        <a:lnTo>
                          <a:pt x="33" y="40"/>
                        </a:lnTo>
                        <a:lnTo>
                          <a:pt x="84" y="43"/>
                        </a:lnTo>
                        <a:lnTo>
                          <a:pt x="113" y="53"/>
                        </a:lnTo>
                        <a:lnTo>
                          <a:pt x="107" y="69"/>
                        </a:lnTo>
                        <a:lnTo>
                          <a:pt x="89" y="82"/>
                        </a:lnTo>
                        <a:lnTo>
                          <a:pt x="47" y="94"/>
                        </a:lnTo>
                        <a:lnTo>
                          <a:pt x="9" y="84"/>
                        </a:lnTo>
                        <a:lnTo>
                          <a:pt x="0" y="46"/>
                        </a:lnTo>
                        <a:lnTo>
                          <a:pt x="10" y="7"/>
                        </a:lnTo>
                        <a:lnTo>
                          <a:pt x="26" y="0"/>
                        </a:lnTo>
                        <a:lnTo>
                          <a:pt x="33" y="16"/>
                        </a:lnTo>
                        <a:lnTo>
                          <a:pt x="33" y="16"/>
                        </a:lnTo>
                        <a:close/>
                      </a:path>
                    </a:pathLst>
                  </a:custGeom>
                  <a:solidFill>
                    <a:srgbClr val="000000"/>
                  </a:solidFill>
                  <a:ln w="9525">
                    <a:noFill/>
                    <a:round/>
                    <a:headEnd/>
                    <a:tailEnd/>
                  </a:ln>
                </p:spPr>
                <p:txBody>
                  <a:bodyPr/>
                  <a:lstStyle/>
                  <a:p>
                    <a:pPr>
                      <a:defRPr/>
                    </a:pPr>
                    <a:endParaRPr lang="en-US">
                      <a:cs typeface="+mn-cs"/>
                    </a:endParaRPr>
                  </a:p>
                </p:txBody>
              </p:sp>
              <p:sp>
                <p:nvSpPr>
                  <p:cNvPr id="156" name="Freeform 385"/>
                  <p:cNvSpPr>
                    <a:spLocks/>
                  </p:cNvSpPr>
                  <p:nvPr/>
                </p:nvSpPr>
                <p:spPr bwMode="auto">
                  <a:xfrm>
                    <a:off x="2491" y="3424"/>
                    <a:ext cx="66" cy="47"/>
                  </a:xfrm>
                  <a:custGeom>
                    <a:avLst/>
                    <a:gdLst/>
                    <a:ahLst/>
                    <a:cxnLst>
                      <a:cxn ang="0">
                        <a:pos x="17" y="229"/>
                      </a:cxn>
                      <a:cxn ang="0">
                        <a:pos x="0" y="195"/>
                      </a:cxn>
                      <a:cxn ang="0">
                        <a:pos x="4" y="151"/>
                      </a:cxn>
                      <a:cxn ang="0">
                        <a:pos x="27" y="103"/>
                      </a:cxn>
                      <a:cxn ang="0">
                        <a:pos x="67" y="58"/>
                      </a:cxn>
                      <a:cxn ang="0">
                        <a:pos x="91" y="37"/>
                      </a:cxn>
                      <a:cxn ang="0">
                        <a:pos x="119" y="21"/>
                      </a:cxn>
                      <a:cxn ang="0">
                        <a:pos x="180" y="0"/>
                      </a:cxn>
                      <a:cxn ang="0">
                        <a:pos x="249" y="5"/>
                      </a:cxn>
                      <a:cxn ang="0">
                        <a:pos x="322" y="38"/>
                      </a:cxn>
                      <a:cxn ang="0">
                        <a:pos x="332" y="66"/>
                      </a:cxn>
                      <a:cxn ang="0">
                        <a:pos x="323" y="78"/>
                      </a:cxn>
                      <a:cxn ang="0">
                        <a:pos x="306" y="80"/>
                      </a:cxn>
                      <a:cxn ang="0">
                        <a:pos x="255" y="65"/>
                      </a:cxn>
                      <a:cxn ang="0">
                        <a:pos x="202" y="51"/>
                      </a:cxn>
                      <a:cxn ang="0">
                        <a:pos x="98" y="81"/>
                      </a:cxn>
                      <a:cxn ang="0">
                        <a:pos x="57" y="117"/>
                      </a:cxn>
                      <a:cxn ang="0">
                        <a:pos x="37" y="166"/>
                      </a:cxn>
                      <a:cxn ang="0">
                        <a:pos x="42" y="215"/>
                      </a:cxn>
                      <a:cxn ang="0">
                        <a:pos x="39" y="236"/>
                      </a:cxn>
                      <a:cxn ang="0">
                        <a:pos x="17" y="229"/>
                      </a:cxn>
                      <a:cxn ang="0">
                        <a:pos x="17" y="229"/>
                      </a:cxn>
                    </a:cxnLst>
                    <a:rect l="0" t="0" r="r" b="b"/>
                    <a:pathLst>
                      <a:path w="332" h="236">
                        <a:moveTo>
                          <a:pt x="17" y="229"/>
                        </a:moveTo>
                        <a:lnTo>
                          <a:pt x="0" y="195"/>
                        </a:lnTo>
                        <a:lnTo>
                          <a:pt x="4" y="151"/>
                        </a:lnTo>
                        <a:lnTo>
                          <a:pt x="27" y="103"/>
                        </a:lnTo>
                        <a:lnTo>
                          <a:pt x="67" y="58"/>
                        </a:lnTo>
                        <a:lnTo>
                          <a:pt x="91" y="37"/>
                        </a:lnTo>
                        <a:lnTo>
                          <a:pt x="119" y="21"/>
                        </a:lnTo>
                        <a:lnTo>
                          <a:pt x="180" y="0"/>
                        </a:lnTo>
                        <a:lnTo>
                          <a:pt x="249" y="5"/>
                        </a:lnTo>
                        <a:lnTo>
                          <a:pt x="322" y="38"/>
                        </a:lnTo>
                        <a:lnTo>
                          <a:pt x="332" y="66"/>
                        </a:lnTo>
                        <a:lnTo>
                          <a:pt x="323" y="78"/>
                        </a:lnTo>
                        <a:lnTo>
                          <a:pt x="306" y="80"/>
                        </a:lnTo>
                        <a:lnTo>
                          <a:pt x="255" y="65"/>
                        </a:lnTo>
                        <a:lnTo>
                          <a:pt x="202" y="51"/>
                        </a:lnTo>
                        <a:lnTo>
                          <a:pt x="98" y="81"/>
                        </a:lnTo>
                        <a:lnTo>
                          <a:pt x="57" y="117"/>
                        </a:lnTo>
                        <a:lnTo>
                          <a:pt x="37" y="166"/>
                        </a:lnTo>
                        <a:lnTo>
                          <a:pt x="42" y="215"/>
                        </a:lnTo>
                        <a:lnTo>
                          <a:pt x="39" y="236"/>
                        </a:lnTo>
                        <a:lnTo>
                          <a:pt x="17" y="229"/>
                        </a:lnTo>
                        <a:lnTo>
                          <a:pt x="17" y="229"/>
                        </a:lnTo>
                        <a:close/>
                      </a:path>
                    </a:pathLst>
                  </a:custGeom>
                  <a:solidFill>
                    <a:srgbClr val="000000"/>
                  </a:solidFill>
                  <a:ln w="9525">
                    <a:noFill/>
                    <a:round/>
                    <a:headEnd/>
                    <a:tailEnd/>
                  </a:ln>
                </p:spPr>
                <p:txBody>
                  <a:bodyPr/>
                  <a:lstStyle/>
                  <a:p>
                    <a:pPr>
                      <a:defRPr/>
                    </a:pPr>
                    <a:endParaRPr lang="en-US">
                      <a:cs typeface="+mn-cs"/>
                    </a:endParaRPr>
                  </a:p>
                </p:txBody>
              </p:sp>
              <p:sp>
                <p:nvSpPr>
                  <p:cNvPr id="157" name="Freeform 386"/>
                  <p:cNvSpPr>
                    <a:spLocks/>
                  </p:cNvSpPr>
                  <p:nvPr/>
                </p:nvSpPr>
                <p:spPr bwMode="auto">
                  <a:xfrm>
                    <a:off x="2644" y="3469"/>
                    <a:ext cx="5" cy="5"/>
                  </a:xfrm>
                  <a:custGeom>
                    <a:avLst/>
                    <a:gdLst/>
                    <a:ahLst/>
                    <a:cxnLst>
                      <a:cxn ang="0">
                        <a:pos x="0" y="13"/>
                      </a:cxn>
                      <a:cxn ang="0">
                        <a:pos x="13" y="0"/>
                      </a:cxn>
                      <a:cxn ang="0">
                        <a:pos x="25" y="13"/>
                      </a:cxn>
                      <a:cxn ang="0">
                        <a:pos x="13" y="25"/>
                      </a:cxn>
                      <a:cxn ang="0">
                        <a:pos x="0" y="13"/>
                      </a:cxn>
                      <a:cxn ang="0">
                        <a:pos x="0" y="13"/>
                      </a:cxn>
                    </a:cxnLst>
                    <a:rect l="0" t="0" r="r" b="b"/>
                    <a:pathLst>
                      <a:path w="25" h="25">
                        <a:moveTo>
                          <a:pt x="0" y="13"/>
                        </a:moveTo>
                        <a:lnTo>
                          <a:pt x="13" y="0"/>
                        </a:lnTo>
                        <a:lnTo>
                          <a:pt x="25" y="13"/>
                        </a:lnTo>
                        <a:lnTo>
                          <a:pt x="13" y="25"/>
                        </a:lnTo>
                        <a:lnTo>
                          <a:pt x="0" y="13"/>
                        </a:lnTo>
                        <a:lnTo>
                          <a:pt x="0" y="13"/>
                        </a:lnTo>
                        <a:close/>
                      </a:path>
                    </a:pathLst>
                  </a:custGeom>
                  <a:solidFill>
                    <a:srgbClr val="000000"/>
                  </a:solidFill>
                  <a:ln w="9525">
                    <a:noFill/>
                    <a:round/>
                    <a:headEnd/>
                    <a:tailEnd/>
                  </a:ln>
                </p:spPr>
                <p:txBody>
                  <a:bodyPr/>
                  <a:lstStyle/>
                  <a:p>
                    <a:pPr>
                      <a:defRPr/>
                    </a:pPr>
                    <a:endParaRPr lang="en-US">
                      <a:cs typeface="+mn-cs"/>
                    </a:endParaRPr>
                  </a:p>
                </p:txBody>
              </p:sp>
              <p:sp>
                <p:nvSpPr>
                  <p:cNvPr id="158" name="Freeform 387"/>
                  <p:cNvSpPr>
                    <a:spLocks/>
                  </p:cNvSpPr>
                  <p:nvPr/>
                </p:nvSpPr>
                <p:spPr bwMode="auto">
                  <a:xfrm>
                    <a:off x="2652" y="3469"/>
                    <a:ext cx="4" cy="4"/>
                  </a:xfrm>
                  <a:custGeom>
                    <a:avLst/>
                    <a:gdLst/>
                    <a:ahLst/>
                    <a:cxnLst>
                      <a:cxn ang="0">
                        <a:pos x="0" y="13"/>
                      </a:cxn>
                      <a:cxn ang="0">
                        <a:pos x="11" y="0"/>
                      </a:cxn>
                      <a:cxn ang="0">
                        <a:pos x="24" y="13"/>
                      </a:cxn>
                      <a:cxn ang="0">
                        <a:pos x="11" y="24"/>
                      </a:cxn>
                      <a:cxn ang="0">
                        <a:pos x="0" y="13"/>
                      </a:cxn>
                      <a:cxn ang="0">
                        <a:pos x="0" y="13"/>
                      </a:cxn>
                    </a:cxnLst>
                    <a:rect l="0" t="0" r="r" b="b"/>
                    <a:pathLst>
                      <a:path w="24" h="24">
                        <a:moveTo>
                          <a:pt x="0" y="13"/>
                        </a:moveTo>
                        <a:lnTo>
                          <a:pt x="11" y="0"/>
                        </a:lnTo>
                        <a:lnTo>
                          <a:pt x="24" y="13"/>
                        </a:lnTo>
                        <a:lnTo>
                          <a:pt x="11" y="24"/>
                        </a:lnTo>
                        <a:lnTo>
                          <a:pt x="0" y="13"/>
                        </a:lnTo>
                        <a:lnTo>
                          <a:pt x="0" y="13"/>
                        </a:lnTo>
                        <a:close/>
                      </a:path>
                    </a:pathLst>
                  </a:custGeom>
                  <a:solidFill>
                    <a:srgbClr val="000000"/>
                  </a:solidFill>
                  <a:ln w="9525">
                    <a:noFill/>
                    <a:round/>
                    <a:headEnd/>
                    <a:tailEnd/>
                  </a:ln>
                </p:spPr>
                <p:txBody>
                  <a:bodyPr/>
                  <a:lstStyle/>
                  <a:p>
                    <a:pPr>
                      <a:defRPr/>
                    </a:pPr>
                    <a:endParaRPr lang="en-US">
                      <a:cs typeface="+mn-cs"/>
                    </a:endParaRPr>
                  </a:p>
                </p:txBody>
              </p:sp>
              <p:sp>
                <p:nvSpPr>
                  <p:cNvPr id="159" name="Freeform 388"/>
                  <p:cNvSpPr>
                    <a:spLocks/>
                  </p:cNvSpPr>
                  <p:nvPr/>
                </p:nvSpPr>
                <p:spPr bwMode="auto">
                  <a:xfrm>
                    <a:off x="2660" y="3468"/>
                    <a:ext cx="5" cy="5"/>
                  </a:xfrm>
                  <a:custGeom>
                    <a:avLst/>
                    <a:gdLst/>
                    <a:ahLst/>
                    <a:cxnLst>
                      <a:cxn ang="0">
                        <a:pos x="0" y="12"/>
                      </a:cxn>
                      <a:cxn ang="0">
                        <a:pos x="13" y="0"/>
                      </a:cxn>
                      <a:cxn ang="0">
                        <a:pos x="25" y="12"/>
                      </a:cxn>
                      <a:cxn ang="0">
                        <a:pos x="13" y="24"/>
                      </a:cxn>
                      <a:cxn ang="0">
                        <a:pos x="0" y="12"/>
                      </a:cxn>
                      <a:cxn ang="0">
                        <a:pos x="0" y="12"/>
                      </a:cxn>
                    </a:cxnLst>
                    <a:rect l="0" t="0" r="r" b="b"/>
                    <a:pathLst>
                      <a:path w="25" h="24">
                        <a:moveTo>
                          <a:pt x="0" y="12"/>
                        </a:moveTo>
                        <a:lnTo>
                          <a:pt x="13" y="0"/>
                        </a:lnTo>
                        <a:lnTo>
                          <a:pt x="25" y="12"/>
                        </a:lnTo>
                        <a:lnTo>
                          <a:pt x="13" y="24"/>
                        </a:lnTo>
                        <a:lnTo>
                          <a:pt x="0" y="12"/>
                        </a:lnTo>
                        <a:lnTo>
                          <a:pt x="0" y="12"/>
                        </a:lnTo>
                        <a:close/>
                      </a:path>
                    </a:pathLst>
                  </a:custGeom>
                  <a:solidFill>
                    <a:srgbClr val="000000"/>
                  </a:solidFill>
                  <a:ln w="9525">
                    <a:noFill/>
                    <a:round/>
                    <a:headEnd/>
                    <a:tailEnd/>
                  </a:ln>
                </p:spPr>
                <p:txBody>
                  <a:bodyPr/>
                  <a:lstStyle/>
                  <a:p>
                    <a:pPr>
                      <a:defRPr/>
                    </a:pPr>
                    <a:endParaRPr lang="en-US">
                      <a:cs typeface="+mn-cs"/>
                    </a:endParaRPr>
                  </a:p>
                </p:txBody>
              </p:sp>
              <p:sp>
                <p:nvSpPr>
                  <p:cNvPr id="160" name="Freeform 389"/>
                  <p:cNvSpPr>
                    <a:spLocks/>
                  </p:cNvSpPr>
                  <p:nvPr/>
                </p:nvSpPr>
                <p:spPr bwMode="auto">
                  <a:xfrm>
                    <a:off x="2669" y="3466"/>
                    <a:ext cx="5" cy="5"/>
                  </a:xfrm>
                  <a:custGeom>
                    <a:avLst/>
                    <a:gdLst/>
                    <a:ahLst/>
                    <a:cxnLst>
                      <a:cxn ang="0">
                        <a:pos x="0" y="12"/>
                      </a:cxn>
                      <a:cxn ang="0">
                        <a:pos x="11" y="0"/>
                      </a:cxn>
                      <a:cxn ang="0">
                        <a:pos x="24" y="12"/>
                      </a:cxn>
                      <a:cxn ang="0">
                        <a:pos x="11" y="25"/>
                      </a:cxn>
                      <a:cxn ang="0">
                        <a:pos x="0" y="12"/>
                      </a:cxn>
                      <a:cxn ang="0">
                        <a:pos x="0" y="12"/>
                      </a:cxn>
                    </a:cxnLst>
                    <a:rect l="0" t="0" r="r" b="b"/>
                    <a:pathLst>
                      <a:path w="24" h="25">
                        <a:moveTo>
                          <a:pt x="0" y="12"/>
                        </a:moveTo>
                        <a:lnTo>
                          <a:pt x="11" y="0"/>
                        </a:lnTo>
                        <a:lnTo>
                          <a:pt x="24" y="12"/>
                        </a:lnTo>
                        <a:lnTo>
                          <a:pt x="11" y="25"/>
                        </a:lnTo>
                        <a:lnTo>
                          <a:pt x="0" y="12"/>
                        </a:lnTo>
                        <a:lnTo>
                          <a:pt x="0" y="12"/>
                        </a:lnTo>
                        <a:close/>
                      </a:path>
                    </a:pathLst>
                  </a:custGeom>
                  <a:solidFill>
                    <a:srgbClr val="000000"/>
                  </a:solidFill>
                  <a:ln w="9525">
                    <a:noFill/>
                    <a:round/>
                    <a:headEnd/>
                    <a:tailEnd/>
                  </a:ln>
                </p:spPr>
                <p:txBody>
                  <a:bodyPr/>
                  <a:lstStyle/>
                  <a:p>
                    <a:pPr>
                      <a:defRPr/>
                    </a:pPr>
                    <a:endParaRPr lang="en-US">
                      <a:cs typeface="+mn-cs"/>
                    </a:endParaRPr>
                  </a:p>
                </p:txBody>
              </p:sp>
              <p:sp>
                <p:nvSpPr>
                  <p:cNvPr id="161" name="Freeform 390"/>
                  <p:cNvSpPr>
                    <a:spLocks/>
                  </p:cNvSpPr>
                  <p:nvPr/>
                </p:nvSpPr>
                <p:spPr bwMode="auto">
                  <a:xfrm>
                    <a:off x="2677" y="3464"/>
                    <a:ext cx="5" cy="5"/>
                  </a:xfrm>
                  <a:custGeom>
                    <a:avLst/>
                    <a:gdLst/>
                    <a:ahLst/>
                    <a:cxnLst>
                      <a:cxn ang="0">
                        <a:pos x="0" y="12"/>
                      </a:cxn>
                      <a:cxn ang="0">
                        <a:pos x="12" y="0"/>
                      </a:cxn>
                      <a:cxn ang="0">
                        <a:pos x="24" y="12"/>
                      </a:cxn>
                      <a:cxn ang="0">
                        <a:pos x="12" y="25"/>
                      </a:cxn>
                      <a:cxn ang="0">
                        <a:pos x="0" y="12"/>
                      </a:cxn>
                      <a:cxn ang="0">
                        <a:pos x="0" y="12"/>
                      </a:cxn>
                    </a:cxnLst>
                    <a:rect l="0" t="0" r="r" b="b"/>
                    <a:pathLst>
                      <a:path w="24" h="25">
                        <a:moveTo>
                          <a:pt x="0" y="12"/>
                        </a:moveTo>
                        <a:lnTo>
                          <a:pt x="12" y="0"/>
                        </a:lnTo>
                        <a:lnTo>
                          <a:pt x="24" y="12"/>
                        </a:lnTo>
                        <a:lnTo>
                          <a:pt x="12" y="25"/>
                        </a:lnTo>
                        <a:lnTo>
                          <a:pt x="0" y="12"/>
                        </a:lnTo>
                        <a:lnTo>
                          <a:pt x="0" y="12"/>
                        </a:lnTo>
                        <a:close/>
                      </a:path>
                    </a:pathLst>
                  </a:custGeom>
                  <a:solidFill>
                    <a:srgbClr val="000000"/>
                  </a:solidFill>
                  <a:ln w="9525">
                    <a:noFill/>
                    <a:round/>
                    <a:headEnd/>
                    <a:tailEnd/>
                  </a:ln>
                </p:spPr>
                <p:txBody>
                  <a:bodyPr/>
                  <a:lstStyle/>
                  <a:p>
                    <a:pPr>
                      <a:defRPr/>
                    </a:pPr>
                    <a:endParaRPr lang="en-US">
                      <a:cs typeface="+mn-cs"/>
                    </a:endParaRPr>
                  </a:p>
                </p:txBody>
              </p:sp>
              <p:sp>
                <p:nvSpPr>
                  <p:cNvPr id="162" name="Freeform 391"/>
                  <p:cNvSpPr>
                    <a:spLocks/>
                  </p:cNvSpPr>
                  <p:nvPr/>
                </p:nvSpPr>
                <p:spPr bwMode="auto">
                  <a:xfrm>
                    <a:off x="2761" y="3430"/>
                    <a:ext cx="7" cy="7"/>
                  </a:xfrm>
                  <a:custGeom>
                    <a:avLst/>
                    <a:gdLst/>
                    <a:ahLst/>
                    <a:cxnLst>
                      <a:cxn ang="0">
                        <a:pos x="0" y="18"/>
                      </a:cxn>
                      <a:cxn ang="0">
                        <a:pos x="19" y="0"/>
                      </a:cxn>
                      <a:cxn ang="0">
                        <a:pos x="36" y="18"/>
                      </a:cxn>
                      <a:cxn ang="0">
                        <a:pos x="19" y="36"/>
                      </a:cxn>
                      <a:cxn ang="0">
                        <a:pos x="0" y="18"/>
                      </a:cxn>
                      <a:cxn ang="0">
                        <a:pos x="0" y="18"/>
                      </a:cxn>
                    </a:cxnLst>
                    <a:rect l="0" t="0" r="r" b="b"/>
                    <a:pathLst>
                      <a:path w="36" h="36">
                        <a:moveTo>
                          <a:pt x="0" y="18"/>
                        </a:moveTo>
                        <a:lnTo>
                          <a:pt x="19" y="0"/>
                        </a:lnTo>
                        <a:lnTo>
                          <a:pt x="36" y="18"/>
                        </a:lnTo>
                        <a:lnTo>
                          <a:pt x="19" y="36"/>
                        </a:lnTo>
                        <a:lnTo>
                          <a:pt x="0" y="18"/>
                        </a:lnTo>
                        <a:lnTo>
                          <a:pt x="0" y="18"/>
                        </a:lnTo>
                        <a:close/>
                      </a:path>
                    </a:pathLst>
                  </a:custGeom>
                  <a:solidFill>
                    <a:srgbClr val="000000"/>
                  </a:solidFill>
                  <a:ln w="9525">
                    <a:noFill/>
                    <a:round/>
                    <a:headEnd/>
                    <a:tailEnd/>
                  </a:ln>
                </p:spPr>
                <p:txBody>
                  <a:bodyPr/>
                  <a:lstStyle/>
                  <a:p>
                    <a:pPr>
                      <a:defRPr/>
                    </a:pPr>
                    <a:endParaRPr lang="en-US">
                      <a:cs typeface="+mn-cs"/>
                    </a:endParaRPr>
                  </a:p>
                </p:txBody>
              </p:sp>
              <p:sp>
                <p:nvSpPr>
                  <p:cNvPr id="163" name="Freeform 392"/>
                  <p:cNvSpPr>
                    <a:spLocks/>
                  </p:cNvSpPr>
                  <p:nvPr/>
                </p:nvSpPr>
                <p:spPr bwMode="auto">
                  <a:xfrm>
                    <a:off x="2694" y="3458"/>
                    <a:ext cx="6" cy="6"/>
                  </a:xfrm>
                  <a:custGeom>
                    <a:avLst/>
                    <a:gdLst/>
                    <a:ahLst/>
                    <a:cxnLst>
                      <a:cxn ang="0">
                        <a:pos x="0" y="15"/>
                      </a:cxn>
                      <a:cxn ang="0">
                        <a:pos x="15" y="0"/>
                      </a:cxn>
                      <a:cxn ang="0">
                        <a:pos x="30" y="15"/>
                      </a:cxn>
                      <a:cxn ang="0">
                        <a:pos x="15" y="30"/>
                      </a:cxn>
                      <a:cxn ang="0">
                        <a:pos x="0" y="15"/>
                      </a:cxn>
                      <a:cxn ang="0">
                        <a:pos x="0" y="15"/>
                      </a:cxn>
                    </a:cxnLst>
                    <a:rect l="0" t="0" r="r" b="b"/>
                    <a:pathLst>
                      <a:path w="30" h="30">
                        <a:moveTo>
                          <a:pt x="0" y="15"/>
                        </a:moveTo>
                        <a:lnTo>
                          <a:pt x="15" y="0"/>
                        </a:lnTo>
                        <a:lnTo>
                          <a:pt x="30" y="15"/>
                        </a:lnTo>
                        <a:lnTo>
                          <a:pt x="15" y="30"/>
                        </a:lnTo>
                        <a:lnTo>
                          <a:pt x="0" y="15"/>
                        </a:lnTo>
                        <a:lnTo>
                          <a:pt x="0" y="15"/>
                        </a:lnTo>
                        <a:close/>
                      </a:path>
                    </a:pathLst>
                  </a:custGeom>
                  <a:solidFill>
                    <a:srgbClr val="000000"/>
                  </a:solidFill>
                  <a:ln w="9525">
                    <a:noFill/>
                    <a:round/>
                    <a:headEnd/>
                    <a:tailEnd/>
                  </a:ln>
                </p:spPr>
                <p:txBody>
                  <a:bodyPr/>
                  <a:lstStyle/>
                  <a:p>
                    <a:pPr>
                      <a:defRPr/>
                    </a:pPr>
                    <a:endParaRPr lang="en-US">
                      <a:cs typeface="+mn-cs"/>
                    </a:endParaRPr>
                  </a:p>
                </p:txBody>
              </p:sp>
              <p:sp>
                <p:nvSpPr>
                  <p:cNvPr id="164" name="Freeform 393"/>
                  <p:cNvSpPr>
                    <a:spLocks/>
                  </p:cNvSpPr>
                  <p:nvPr/>
                </p:nvSpPr>
                <p:spPr bwMode="auto">
                  <a:xfrm>
                    <a:off x="2636" y="3470"/>
                    <a:ext cx="5" cy="5"/>
                  </a:xfrm>
                  <a:custGeom>
                    <a:avLst/>
                    <a:gdLst/>
                    <a:ahLst/>
                    <a:cxnLst>
                      <a:cxn ang="0">
                        <a:pos x="0" y="12"/>
                      </a:cxn>
                      <a:cxn ang="0">
                        <a:pos x="12" y="0"/>
                      </a:cxn>
                      <a:cxn ang="0">
                        <a:pos x="25" y="12"/>
                      </a:cxn>
                      <a:cxn ang="0">
                        <a:pos x="12" y="24"/>
                      </a:cxn>
                      <a:cxn ang="0">
                        <a:pos x="0" y="12"/>
                      </a:cxn>
                      <a:cxn ang="0">
                        <a:pos x="0" y="12"/>
                      </a:cxn>
                    </a:cxnLst>
                    <a:rect l="0" t="0" r="r" b="b"/>
                    <a:pathLst>
                      <a:path w="25" h="24">
                        <a:moveTo>
                          <a:pt x="0" y="12"/>
                        </a:moveTo>
                        <a:lnTo>
                          <a:pt x="12" y="0"/>
                        </a:lnTo>
                        <a:lnTo>
                          <a:pt x="25" y="12"/>
                        </a:lnTo>
                        <a:lnTo>
                          <a:pt x="12" y="24"/>
                        </a:lnTo>
                        <a:lnTo>
                          <a:pt x="0" y="12"/>
                        </a:lnTo>
                        <a:lnTo>
                          <a:pt x="0" y="12"/>
                        </a:lnTo>
                        <a:close/>
                      </a:path>
                    </a:pathLst>
                  </a:custGeom>
                  <a:solidFill>
                    <a:srgbClr val="000000"/>
                  </a:solidFill>
                  <a:ln w="9525">
                    <a:noFill/>
                    <a:round/>
                    <a:headEnd/>
                    <a:tailEnd/>
                  </a:ln>
                </p:spPr>
                <p:txBody>
                  <a:bodyPr/>
                  <a:lstStyle/>
                  <a:p>
                    <a:pPr>
                      <a:defRPr/>
                    </a:pPr>
                    <a:endParaRPr lang="en-US">
                      <a:cs typeface="+mn-cs"/>
                    </a:endParaRPr>
                  </a:p>
                </p:txBody>
              </p:sp>
              <p:sp>
                <p:nvSpPr>
                  <p:cNvPr id="165" name="Freeform 394"/>
                  <p:cNvSpPr>
                    <a:spLocks/>
                  </p:cNvSpPr>
                  <p:nvPr/>
                </p:nvSpPr>
                <p:spPr bwMode="auto">
                  <a:xfrm>
                    <a:off x="2686" y="3462"/>
                    <a:ext cx="5" cy="5"/>
                  </a:xfrm>
                  <a:custGeom>
                    <a:avLst/>
                    <a:gdLst/>
                    <a:ahLst/>
                    <a:cxnLst>
                      <a:cxn ang="0">
                        <a:pos x="3" y="22"/>
                      </a:cxn>
                      <a:cxn ang="0">
                        <a:pos x="0" y="17"/>
                      </a:cxn>
                      <a:cxn ang="0">
                        <a:pos x="8" y="0"/>
                      </a:cxn>
                      <a:cxn ang="0">
                        <a:pos x="25" y="7"/>
                      </a:cxn>
                      <a:cxn ang="0">
                        <a:pos x="26" y="14"/>
                      </a:cxn>
                      <a:cxn ang="0">
                        <a:pos x="19" y="29"/>
                      </a:cxn>
                      <a:cxn ang="0">
                        <a:pos x="3" y="22"/>
                      </a:cxn>
                      <a:cxn ang="0">
                        <a:pos x="3" y="22"/>
                      </a:cxn>
                    </a:cxnLst>
                    <a:rect l="0" t="0" r="r" b="b"/>
                    <a:pathLst>
                      <a:path w="26" h="29">
                        <a:moveTo>
                          <a:pt x="3" y="22"/>
                        </a:moveTo>
                        <a:lnTo>
                          <a:pt x="0" y="17"/>
                        </a:lnTo>
                        <a:lnTo>
                          <a:pt x="8" y="0"/>
                        </a:lnTo>
                        <a:lnTo>
                          <a:pt x="25" y="7"/>
                        </a:lnTo>
                        <a:lnTo>
                          <a:pt x="26" y="14"/>
                        </a:lnTo>
                        <a:lnTo>
                          <a:pt x="19" y="29"/>
                        </a:lnTo>
                        <a:lnTo>
                          <a:pt x="3" y="22"/>
                        </a:lnTo>
                        <a:lnTo>
                          <a:pt x="3" y="22"/>
                        </a:lnTo>
                        <a:close/>
                      </a:path>
                    </a:pathLst>
                  </a:custGeom>
                  <a:solidFill>
                    <a:srgbClr val="000000"/>
                  </a:solidFill>
                  <a:ln w="9525">
                    <a:noFill/>
                    <a:round/>
                    <a:headEnd/>
                    <a:tailEnd/>
                  </a:ln>
                </p:spPr>
                <p:txBody>
                  <a:bodyPr/>
                  <a:lstStyle/>
                  <a:p>
                    <a:pPr>
                      <a:defRPr/>
                    </a:pPr>
                    <a:endParaRPr lang="en-US">
                      <a:cs typeface="+mn-cs"/>
                    </a:endParaRPr>
                  </a:p>
                </p:txBody>
              </p:sp>
              <p:sp>
                <p:nvSpPr>
                  <p:cNvPr id="166" name="Freeform 395"/>
                  <p:cNvSpPr>
                    <a:spLocks/>
                  </p:cNvSpPr>
                  <p:nvPr/>
                </p:nvSpPr>
                <p:spPr bwMode="auto">
                  <a:xfrm>
                    <a:off x="2748" y="3435"/>
                    <a:ext cx="8" cy="8"/>
                  </a:xfrm>
                  <a:custGeom>
                    <a:avLst/>
                    <a:gdLst/>
                    <a:ahLst/>
                    <a:cxnLst>
                      <a:cxn ang="0">
                        <a:pos x="0" y="19"/>
                      </a:cxn>
                      <a:cxn ang="0">
                        <a:pos x="20" y="0"/>
                      </a:cxn>
                      <a:cxn ang="0">
                        <a:pos x="40" y="19"/>
                      </a:cxn>
                      <a:cxn ang="0">
                        <a:pos x="20" y="39"/>
                      </a:cxn>
                      <a:cxn ang="0">
                        <a:pos x="0" y="19"/>
                      </a:cxn>
                      <a:cxn ang="0">
                        <a:pos x="0" y="19"/>
                      </a:cxn>
                    </a:cxnLst>
                    <a:rect l="0" t="0" r="r" b="b"/>
                    <a:pathLst>
                      <a:path w="40" h="39">
                        <a:moveTo>
                          <a:pt x="0" y="19"/>
                        </a:moveTo>
                        <a:lnTo>
                          <a:pt x="20" y="0"/>
                        </a:lnTo>
                        <a:lnTo>
                          <a:pt x="40" y="19"/>
                        </a:lnTo>
                        <a:lnTo>
                          <a:pt x="20" y="39"/>
                        </a:lnTo>
                        <a:lnTo>
                          <a:pt x="0" y="19"/>
                        </a:lnTo>
                        <a:lnTo>
                          <a:pt x="0" y="19"/>
                        </a:lnTo>
                        <a:close/>
                      </a:path>
                    </a:pathLst>
                  </a:custGeom>
                  <a:solidFill>
                    <a:srgbClr val="000000"/>
                  </a:solidFill>
                  <a:ln w="9525">
                    <a:noFill/>
                    <a:round/>
                    <a:headEnd/>
                    <a:tailEnd/>
                  </a:ln>
                </p:spPr>
                <p:txBody>
                  <a:bodyPr/>
                  <a:lstStyle/>
                  <a:p>
                    <a:pPr>
                      <a:defRPr/>
                    </a:pPr>
                    <a:endParaRPr lang="en-US">
                      <a:cs typeface="+mn-cs"/>
                    </a:endParaRPr>
                  </a:p>
                </p:txBody>
              </p:sp>
              <p:sp>
                <p:nvSpPr>
                  <p:cNvPr id="167" name="Freeform 396"/>
                  <p:cNvSpPr>
                    <a:spLocks/>
                  </p:cNvSpPr>
                  <p:nvPr/>
                </p:nvSpPr>
                <p:spPr bwMode="auto">
                  <a:xfrm>
                    <a:off x="2475" y="3471"/>
                    <a:ext cx="41" cy="31"/>
                  </a:xfrm>
                  <a:custGeom>
                    <a:avLst/>
                    <a:gdLst/>
                    <a:ahLst/>
                    <a:cxnLst>
                      <a:cxn ang="0">
                        <a:pos x="155" y="42"/>
                      </a:cxn>
                      <a:cxn ang="0">
                        <a:pos x="58" y="27"/>
                      </a:cxn>
                      <a:cxn ang="0">
                        <a:pos x="13" y="28"/>
                      </a:cxn>
                      <a:cxn ang="0">
                        <a:pos x="0" y="17"/>
                      </a:cxn>
                      <a:cxn ang="0">
                        <a:pos x="10" y="3"/>
                      </a:cxn>
                      <a:cxn ang="0">
                        <a:pos x="177" y="0"/>
                      </a:cxn>
                      <a:cxn ang="0">
                        <a:pos x="198" y="22"/>
                      </a:cxn>
                      <a:cxn ang="0">
                        <a:pos x="203" y="122"/>
                      </a:cxn>
                      <a:cxn ang="0">
                        <a:pos x="201" y="142"/>
                      </a:cxn>
                      <a:cxn ang="0">
                        <a:pos x="188" y="151"/>
                      </a:cxn>
                      <a:cxn ang="0">
                        <a:pos x="159" y="135"/>
                      </a:cxn>
                      <a:cxn ang="0">
                        <a:pos x="155" y="42"/>
                      </a:cxn>
                      <a:cxn ang="0">
                        <a:pos x="155" y="42"/>
                      </a:cxn>
                    </a:cxnLst>
                    <a:rect l="0" t="0" r="r" b="b"/>
                    <a:pathLst>
                      <a:path w="203" h="151">
                        <a:moveTo>
                          <a:pt x="155" y="42"/>
                        </a:moveTo>
                        <a:lnTo>
                          <a:pt x="58" y="27"/>
                        </a:lnTo>
                        <a:lnTo>
                          <a:pt x="13" y="28"/>
                        </a:lnTo>
                        <a:lnTo>
                          <a:pt x="0" y="17"/>
                        </a:lnTo>
                        <a:lnTo>
                          <a:pt x="10" y="3"/>
                        </a:lnTo>
                        <a:lnTo>
                          <a:pt x="177" y="0"/>
                        </a:lnTo>
                        <a:lnTo>
                          <a:pt x="198" y="22"/>
                        </a:lnTo>
                        <a:lnTo>
                          <a:pt x="203" y="122"/>
                        </a:lnTo>
                        <a:lnTo>
                          <a:pt x="201" y="142"/>
                        </a:lnTo>
                        <a:lnTo>
                          <a:pt x="188" y="151"/>
                        </a:lnTo>
                        <a:lnTo>
                          <a:pt x="159" y="135"/>
                        </a:lnTo>
                        <a:lnTo>
                          <a:pt x="155" y="42"/>
                        </a:lnTo>
                        <a:lnTo>
                          <a:pt x="155" y="42"/>
                        </a:lnTo>
                        <a:close/>
                      </a:path>
                    </a:pathLst>
                  </a:custGeom>
                  <a:solidFill>
                    <a:srgbClr val="000000"/>
                  </a:solidFill>
                  <a:ln w="9525">
                    <a:noFill/>
                    <a:round/>
                    <a:headEnd/>
                    <a:tailEnd/>
                  </a:ln>
                </p:spPr>
                <p:txBody>
                  <a:bodyPr/>
                  <a:lstStyle/>
                  <a:p>
                    <a:pPr>
                      <a:defRPr/>
                    </a:pPr>
                    <a:endParaRPr lang="en-US">
                      <a:cs typeface="+mn-cs"/>
                    </a:endParaRPr>
                  </a:p>
                </p:txBody>
              </p:sp>
              <p:sp>
                <p:nvSpPr>
                  <p:cNvPr id="168" name="Freeform 397"/>
                  <p:cNvSpPr>
                    <a:spLocks/>
                  </p:cNvSpPr>
                  <p:nvPr/>
                </p:nvSpPr>
                <p:spPr bwMode="auto">
                  <a:xfrm>
                    <a:off x="2509" y="3487"/>
                    <a:ext cx="28" cy="15"/>
                  </a:xfrm>
                  <a:custGeom>
                    <a:avLst/>
                    <a:gdLst/>
                    <a:ahLst/>
                    <a:cxnLst>
                      <a:cxn ang="0">
                        <a:pos x="13" y="0"/>
                      </a:cxn>
                      <a:cxn ang="0">
                        <a:pos x="80" y="0"/>
                      </a:cxn>
                      <a:cxn ang="0">
                        <a:pos x="128" y="3"/>
                      </a:cxn>
                      <a:cxn ang="0">
                        <a:pos x="141" y="30"/>
                      </a:cxn>
                      <a:cxn ang="0">
                        <a:pos x="141" y="45"/>
                      </a:cxn>
                      <a:cxn ang="0">
                        <a:pos x="141" y="60"/>
                      </a:cxn>
                      <a:cxn ang="0">
                        <a:pos x="125" y="77"/>
                      </a:cxn>
                      <a:cxn ang="0">
                        <a:pos x="109" y="60"/>
                      </a:cxn>
                      <a:cxn ang="0">
                        <a:pos x="112" y="21"/>
                      </a:cxn>
                      <a:cxn ang="0">
                        <a:pos x="80" y="25"/>
                      </a:cxn>
                      <a:cxn ang="0">
                        <a:pos x="13" y="25"/>
                      </a:cxn>
                      <a:cxn ang="0">
                        <a:pos x="0" y="12"/>
                      </a:cxn>
                      <a:cxn ang="0">
                        <a:pos x="13" y="0"/>
                      </a:cxn>
                      <a:cxn ang="0">
                        <a:pos x="13" y="0"/>
                      </a:cxn>
                    </a:cxnLst>
                    <a:rect l="0" t="0" r="r" b="b"/>
                    <a:pathLst>
                      <a:path w="141" h="77">
                        <a:moveTo>
                          <a:pt x="13" y="0"/>
                        </a:moveTo>
                        <a:lnTo>
                          <a:pt x="80" y="0"/>
                        </a:lnTo>
                        <a:lnTo>
                          <a:pt x="128" y="3"/>
                        </a:lnTo>
                        <a:lnTo>
                          <a:pt x="141" y="30"/>
                        </a:lnTo>
                        <a:lnTo>
                          <a:pt x="141" y="45"/>
                        </a:lnTo>
                        <a:lnTo>
                          <a:pt x="141" y="60"/>
                        </a:lnTo>
                        <a:lnTo>
                          <a:pt x="125" y="77"/>
                        </a:lnTo>
                        <a:lnTo>
                          <a:pt x="109" y="60"/>
                        </a:lnTo>
                        <a:lnTo>
                          <a:pt x="112" y="21"/>
                        </a:lnTo>
                        <a:lnTo>
                          <a:pt x="80" y="25"/>
                        </a:lnTo>
                        <a:lnTo>
                          <a:pt x="13" y="25"/>
                        </a:lnTo>
                        <a:lnTo>
                          <a:pt x="0" y="12"/>
                        </a:lnTo>
                        <a:lnTo>
                          <a:pt x="13" y="0"/>
                        </a:lnTo>
                        <a:lnTo>
                          <a:pt x="13" y="0"/>
                        </a:lnTo>
                        <a:close/>
                      </a:path>
                    </a:pathLst>
                  </a:custGeom>
                  <a:solidFill>
                    <a:srgbClr val="000000"/>
                  </a:solidFill>
                  <a:ln w="9525">
                    <a:noFill/>
                    <a:round/>
                    <a:headEnd/>
                    <a:tailEnd/>
                  </a:ln>
                </p:spPr>
                <p:txBody>
                  <a:bodyPr/>
                  <a:lstStyle/>
                  <a:p>
                    <a:pPr>
                      <a:defRPr/>
                    </a:pPr>
                    <a:endParaRPr lang="en-US">
                      <a:cs typeface="+mn-cs"/>
                    </a:endParaRPr>
                  </a:p>
                </p:txBody>
              </p:sp>
              <p:sp>
                <p:nvSpPr>
                  <p:cNvPr id="169" name="Freeform 398"/>
                  <p:cNvSpPr>
                    <a:spLocks/>
                  </p:cNvSpPr>
                  <p:nvPr/>
                </p:nvSpPr>
                <p:spPr bwMode="auto">
                  <a:xfrm>
                    <a:off x="2534" y="3462"/>
                    <a:ext cx="43" cy="45"/>
                  </a:xfrm>
                  <a:custGeom>
                    <a:avLst/>
                    <a:gdLst/>
                    <a:ahLst/>
                    <a:cxnLst>
                      <a:cxn ang="0">
                        <a:pos x="42" y="147"/>
                      </a:cxn>
                      <a:cxn ang="0">
                        <a:pos x="38" y="28"/>
                      </a:cxn>
                      <a:cxn ang="0">
                        <a:pos x="54" y="11"/>
                      </a:cxn>
                      <a:cxn ang="0">
                        <a:pos x="193" y="0"/>
                      </a:cxn>
                      <a:cxn ang="0">
                        <a:pos x="215" y="23"/>
                      </a:cxn>
                      <a:cxn ang="0">
                        <a:pos x="206" y="187"/>
                      </a:cxn>
                      <a:cxn ang="0">
                        <a:pos x="203" y="210"/>
                      </a:cxn>
                      <a:cxn ang="0">
                        <a:pos x="186" y="223"/>
                      </a:cxn>
                      <a:cxn ang="0">
                        <a:pos x="151" y="202"/>
                      </a:cxn>
                      <a:cxn ang="0">
                        <a:pos x="145" y="162"/>
                      </a:cxn>
                      <a:cxn ang="0">
                        <a:pos x="151" y="123"/>
                      </a:cxn>
                      <a:cxn ang="0">
                        <a:pos x="168" y="46"/>
                      </a:cxn>
                      <a:cxn ang="0">
                        <a:pos x="67" y="44"/>
                      </a:cxn>
                      <a:cxn ang="0">
                        <a:pos x="74" y="163"/>
                      </a:cxn>
                      <a:cxn ang="0">
                        <a:pos x="67" y="175"/>
                      </a:cxn>
                      <a:cxn ang="0">
                        <a:pos x="50" y="180"/>
                      </a:cxn>
                      <a:cxn ang="0">
                        <a:pos x="16" y="179"/>
                      </a:cxn>
                      <a:cxn ang="0">
                        <a:pos x="0" y="163"/>
                      </a:cxn>
                      <a:cxn ang="0">
                        <a:pos x="16" y="147"/>
                      </a:cxn>
                      <a:cxn ang="0">
                        <a:pos x="42" y="147"/>
                      </a:cxn>
                      <a:cxn ang="0">
                        <a:pos x="42" y="147"/>
                      </a:cxn>
                    </a:cxnLst>
                    <a:rect l="0" t="0" r="r" b="b"/>
                    <a:pathLst>
                      <a:path w="215" h="223">
                        <a:moveTo>
                          <a:pt x="42" y="147"/>
                        </a:moveTo>
                        <a:lnTo>
                          <a:pt x="38" y="28"/>
                        </a:lnTo>
                        <a:lnTo>
                          <a:pt x="54" y="11"/>
                        </a:lnTo>
                        <a:lnTo>
                          <a:pt x="193" y="0"/>
                        </a:lnTo>
                        <a:lnTo>
                          <a:pt x="215" y="23"/>
                        </a:lnTo>
                        <a:lnTo>
                          <a:pt x="206" y="187"/>
                        </a:lnTo>
                        <a:lnTo>
                          <a:pt x="203" y="210"/>
                        </a:lnTo>
                        <a:lnTo>
                          <a:pt x="186" y="223"/>
                        </a:lnTo>
                        <a:lnTo>
                          <a:pt x="151" y="202"/>
                        </a:lnTo>
                        <a:lnTo>
                          <a:pt x="145" y="162"/>
                        </a:lnTo>
                        <a:lnTo>
                          <a:pt x="151" y="123"/>
                        </a:lnTo>
                        <a:lnTo>
                          <a:pt x="168" y="46"/>
                        </a:lnTo>
                        <a:lnTo>
                          <a:pt x="67" y="44"/>
                        </a:lnTo>
                        <a:lnTo>
                          <a:pt x="74" y="163"/>
                        </a:lnTo>
                        <a:lnTo>
                          <a:pt x="67" y="175"/>
                        </a:lnTo>
                        <a:lnTo>
                          <a:pt x="50" y="180"/>
                        </a:lnTo>
                        <a:lnTo>
                          <a:pt x="16" y="179"/>
                        </a:lnTo>
                        <a:lnTo>
                          <a:pt x="0" y="163"/>
                        </a:lnTo>
                        <a:lnTo>
                          <a:pt x="16" y="147"/>
                        </a:lnTo>
                        <a:lnTo>
                          <a:pt x="42" y="147"/>
                        </a:lnTo>
                        <a:lnTo>
                          <a:pt x="42" y="147"/>
                        </a:lnTo>
                        <a:close/>
                      </a:path>
                    </a:pathLst>
                  </a:custGeom>
                  <a:solidFill>
                    <a:srgbClr val="000000"/>
                  </a:solidFill>
                  <a:ln w="9525">
                    <a:noFill/>
                    <a:round/>
                    <a:headEnd/>
                    <a:tailEnd/>
                  </a:ln>
                </p:spPr>
                <p:txBody>
                  <a:bodyPr/>
                  <a:lstStyle/>
                  <a:p>
                    <a:pPr>
                      <a:defRPr/>
                    </a:pPr>
                    <a:endParaRPr lang="en-US">
                      <a:cs typeface="+mn-cs"/>
                    </a:endParaRPr>
                  </a:p>
                </p:txBody>
              </p:sp>
              <p:sp>
                <p:nvSpPr>
                  <p:cNvPr id="170" name="Freeform 399"/>
                  <p:cNvSpPr>
                    <a:spLocks/>
                  </p:cNvSpPr>
                  <p:nvPr/>
                </p:nvSpPr>
                <p:spPr bwMode="auto">
                  <a:xfrm>
                    <a:off x="2483" y="3484"/>
                    <a:ext cx="7" cy="10"/>
                  </a:xfrm>
                  <a:custGeom>
                    <a:avLst/>
                    <a:gdLst/>
                    <a:ahLst/>
                    <a:cxnLst>
                      <a:cxn ang="0">
                        <a:pos x="28" y="9"/>
                      </a:cxn>
                      <a:cxn ang="0">
                        <a:pos x="35" y="39"/>
                      </a:cxn>
                      <a:cxn ang="0">
                        <a:pos x="26" y="52"/>
                      </a:cxn>
                      <a:cxn ang="0">
                        <a:pos x="3" y="39"/>
                      </a:cxn>
                      <a:cxn ang="0">
                        <a:pos x="0" y="21"/>
                      </a:cxn>
                      <a:cxn ang="0">
                        <a:pos x="9" y="0"/>
                      </a:cxn>
                      <a:cxn ang="0">
                        <a:pos x="28" y="9"/>
                      </a:cxn>
                      <a:cxn ang="0">
                        <a:pos x="28" y="9"/>
                      </a:cxn>
                    </a:cxnLst>
                    <a:rect l="0" t="0" r="r" b="b"/>
                    <a:pathLst>
                      <a:path w="35" h="52">
                        <a:moveTo>
                          <a:pt x="28" y="9"/>
                        </a:moveTo>
                        <a:lnTo>
                          <a:pt x="35" y="39"/>
                        </a:lnTo>
                        <a:lnTo>
                          <a:pt x="26" y="52"/>
                        </a:lnTo>
                        <a:lnTo>
                          <a:pt x="3" y="39"/>
                        </a:lnTo>
                        <a:lnTo>
                          <a:pt x="0" y="21"/>
                        </a:lnTo>
                        <a:lnTo>
                          <a:pt x="9" y="0"/>
                        </a:lnTo>
                        <a:lnTo>
                          <a:pt x="28" y="9"/>
                        </a:lnTo>
                        <a:lnTo>
                          <a:pt x="28" y="9"/>
                        </a:lnTo>
                        <a:close/>
                      </a:path>
                    </a:pathLst>
                  </a:custGeom>
                  <a:solidFill>
                    <a:srgbClr val="000000"/>
                  </a:solidFill>
                  <a:ln w="9525">
                    <a:noFill/>
                    <a:round/>
                    <a:headEnd/>
                    <a:tailEnd/>
                  </a:ln>
                </p:spPr>
                <p:txBody>
                  <a:bodyPr/>
                  <a:lstStyle/>
                  <a:p>
                    <a:pPr>
                      <a:defRPr/>
                    </a:pPr>
                    <a:endParaRPr lang="en-US">
                      <a:cs typeface="+mn-cs"/>
                    </a:endParaRPr>
                  </a:p>
                </p:txBody>
              </p:sp>
              <p:sp>
                <p:nvSpPr>
                  <p:cNvPr id="171" name="Freeform 400"/>
                  <p:cNvSpPr>
                    <a:spLocks/>
                  </p:cNvSpPr>
                  <p:nvPr/>
                </p:nvSpPr>
                <p:spPr bwMode="auto">
                  <a:xfrm>
                    <a:off x="2494" y="3485"/>
                    <a:ext cx="8" cy="12"/>
                  </a:xfrm>
                  <a:custGeom>
                    <a:avLst/>
                    <a:gdLst/>
                    <a:ahLst/>
                    <a:cxnLst>
                      <a:cxn ang="0">
                        <a:pos x="37" y="17"/>
                      </a:cxn>
                      <a:cxn ang="0">
                        <a:pos x="41" y="42"/>
                      </a:cxn>
                      <a:cxn ang="0">
                        <a:pos x="32" y="57"/>
                      </a:cxn>
                      <a:cxn ang="0">
                        <a:pos x="17" y="59"/>
                      </a:cxn>
                      <a:cxn ang="0">
                        <a:pos x="0" y="36"/>
                      </a:cxn>
                      <a:cxn ang="0">
                        <a:pos x="5" y="17"/>
                      </a:cxn>
                      <a:cxn ang="0">
                        <a:pos x="21" y="0"/>
                      </a:cxn>
                      <a:cxn ang="0">
                        <a:pos x="37" y="17"/>
                      </a:cxn>
                      <a:cxn ang="0">
                        <a:pos x="37" y="17"/>
                      </a:cxn>
                    </a:cxnLst>
                    <a:rect l="0" t="0" r="r" b="b"/>
                    <a:pathLst>
                      <a:path w="41" h="59">
                        <a:moveTo>
                          <a:pt x="37" y="17"/>
                        </a:moveTo>
                        <a:lnTo>
                          <a:pt x="41" y="42"/>
                        </a:lnTo>
                        <a:lnTo>
                          <a:pt x="32" y="57"/>
                        </a:lnTo>
                        <a:lnTo>
                          <a:pt x="17" y="59"/>
                        </a:lnTo>
                        <a:lnTo>
                          <a:pt x="0" y="36"/>
                        </a:lnTo>
                        <a:lnTo>
                          <a:pt x="5" y="17"/>
                        </a:lnTo>
                        <a:lnTo>
                          <a:pt x="21" y="0"/>
                        </a:lnTo>
                        <a:lnTo>
                          <a:pt x="37" y="17"/>
                        </a:lnTo>
                        <a:lnTo>
                          <a:pt x="37" y="17"/>
                        </a:lnTo>
                        <a:close/>
                      </a:path>
                    </a:pathLst>
                  </a:custGeom>
                  <a:solidFill>
                    <a:srgbClr val="000000"/>
                  </a:solidFill>
                  <a:ln w="9525">
                    <a:noFill/>
                    <a:round/>
                    <a:headEnd/>
                    <a:tailEnd/>
                  </a:ln>
                </p:spPr>
                <p:txBody>
                  <a:bodyPr/>
                  <a:lstStyle/>
                  <a:p>
                    <a:pPr>
                      <a:defRPr/>
                    </a:pPr>
                    <a:endParaRPr lang="en-US">
                      <a:cs typeface="+mn-cs"/>
                    </a:endParaRPr>
                  </a:p>
                </p:txBody>
              </p:sp>
              <p:sp>
                <p:nvSpPr>
                  <p:cNvPr id="172" name="Freeform 401"/>
                  <p:cNvSpPr>
                    <a:spLocks/>
                  </p:cNvSpPr>
                  <p:nvPr/>
                </p:nvSpPr>
                <p:spPr bwMode="auto">
                  <a:xfrm>
                    <a:off x="2553" y="3474"/>
                    <a:ext cx="8" cy="12"/>
                  </a:xfrm>
                  <a:custGeom>
                    <a:avLst/>
                    <a:gdLst/>
                    <a:ahLst/>
                    <a:cxnLst>
                      <a:cxn ang="0">
                        <a:pos x="42" y="22"/>
                      </a:cxn>
                      <a:cxn ang="0">
                        <a:pos x="37" y="44"/>
                      </a:cxn>
                      <a:cxn ang="0">
                        <a:pos x="21" y="60"/>
                      </a:cxn>
                      <a:cxn ang="0">
                        <a:pos x="5" y="44"/>
                      </a:cxn>
                      <a:cxn ang="0">
                        <a:pos x="0" y="22"/>
                      </a:cxn>
                      <a:cxn ang="0">
                        <a:pos x="6" y="6"/>
                      </a:cxn>
                      <a:cxn ang="0">
                        <a:pos x="21" y="0"/>
                      </a:cxn>
                      <a:cxn ang="0">
                        <a:pos x="42" y="22"/>
                      </a:cxn>
                      <a:cxn ang="0">
                        <a:pos x="42" y="22"/>
                      </a:cxn>
                    </a:cxnLst>
                    <a:rect l="0" t="0" r="r" b="b"/>
                    <a:pathLst>
                      <a:path w="42" h="60">
                        <a:moveTo>
                          <a:pt x="42" y="22"/>
                        </a:moveTo>
                        <a:lnTo>
                          <a:pt x="37" y="44"/>
                        </a:lnTo>
                        <a:lnTo>
                          <a:pt x="21" y="60"/>
                        </a:lnTo>
                        <a:lnTo>
                          <a:pt x="5" y="44"/>
                        </a:lnTo>
                        <a:lnTo>
                          <a:pt x="0" y="22"/>
                        </a:lnTo>
                        <a:lnTo>
                          <a:pt x="6" y="6"/>
                        </a:lnTo>
                        <a:lnTo>
                          <a:pt x="21" y="0"/>
                        </a:lnTo>
                        <a:lnTo>
                          <a:pt x="42" y="22"/>
                        </a:lnTo>
                        <a:lnTo>
                          <a:pt x="42" y="22"/>
                        </a:lnTo>
                        <a:close/>
                      </a:path>
                    </a:pathLst>
                  </a:custGeom>
                  <a:solidFill>
                    <a:srgbClr val="000000"/>
                  </a:solidFill>
                  <a:ln w="9525">
                    <a:noFill/>
                    <a:round/>
                    <a:headEnd/>
                    <a:tailEnd/>
                  </a:ln>
                </p:spPr>
                <p:txBody>
                  <a:bodyPr/>
                  <a:lstStyle/>
                  <a:p>
                    <a:pPr>
                      <a:defRPr/>
                    </a:pPr>
                    <a:endParaRPr lang="en-US">
                      <a:cs typeface="+mn-cs"/>
                    </a:endParaRPr>
                  </a:p>
                </p:txBody>
              </p:sp>
              <p:sp>
                <p:nvSpPr>
                  <p:cNvPr id="173" name="Freeform 402"/>
                  <p:cNvSpPr>
                    <a:spLocks/>
                  </p:cNvSpPr>
                  <p:nvPr/>
                </p:nvSpPr>
                <p:spPr bwMode="auto">
                  <a:xfrm>
                    <a:off x="2554" y="3494"/>
                    <a:ext cx="8" cy="11"/>
                  </a:xfrm>
                  <a:custGeom>
                    <a:avLst/>
                    <a:gdLst/>
                    <a:ahLst/>
                    <a:cxnLst>
                      <a:cxn ang="0">
                        <a:pos x="30" y="13"/>
                      </a:cxn>
                      <a:cxn ang="0">
                        <a:pos x="40" y="31"/>
                      </a:cxn>
                      <a:cxn ang="0">
                        <a:pos x="36" y="48"/>
                      </a:cxn>
                      <a:cxn ang="0">
                        <a:pos x="23" y="55"/>
                      </a:cxn>
                      <a:cxn ang="0">
                        <a:pos x="0" y="38"/>
                      </a:cxn>
                      <a:cxn ang="0">
                        <a:pos x="0" y="28"/>
                      </a:cxn>
                      <a:cxn ang="0">
                        <a:pos x="0" y="18"/>
                      </a:cxn>
                      <a:cxn ang="0">
                        <a:pos x="13" y="0"/>
                      </a:cxn>
                      <a:cxn ang="0">
                        <a:pos x="30" y="13"/>
                      </a:cxn>
                      <a:cxn ang="0">
                        <a:pos x="30" y="13"/>
                      </a:cxn>
                    </a:cxnLst>
                    <a:rect l="0" t="0" r="r" b="b"/>
                    <a:pathLst>
                      <a:path w="40" h="55">
                        <a:moveTo>
                          <a:pt x="30" y="13"/>
                        </a:moveTo>
                        <a:lnTo>
                          <a:pt x="40" y="31"/>
                        </a:lnTo>
                        <a:lnTo>
                          <a:pt x="36" y="48"/>
                        </a:lnTo>
                        <a:lnTo>
                          <a:pt x="23" y="55"/>
                        </a:lnTo>
                        <a:lnTo>
                          <a:pt x="0" y="38"/>
                        </a:lnTo>
                        <a:lnTo>
                          <a:pt x="0" y="28"/>
                        </a:lnTo>
                        <a:lnTo>
                          <a:pt x="0" y="18"/>
                        </a:lnTo>
                        <a:lnTo>
                          <a:pt x="13" y="0"/>
                        </a:lnTo>
                        <a:lnTo>
                          <a:pt x="30" y="13"/>
                        </a:lnTo>
                        <a:lnTo>
                          <a:pt x="30" y="13"/>
                        </a:lnTo>
                        <a:close/>
                      </a:path>
                    </a:pathLst>
                  </a:custGeom>
                  <a:solidFill>
                    <a:srgbClr val="000000"/>
                  </a:solidFill>
                  <a:ln w="9525">
                    <a:noFill/>
                    <a:round/>
                    <a:headEnd/>
                    <a:tailEnd/>
                  </a:ln>
                </p:spPr>
                <p:txBody>
                  <a:bodyPr/>
                  <a:lstStyle/>
                  <a:p>
                    <a:pPr>
                      <a:defRPr/>
                    </a:pPr>
                    <a:endParaRPr lang="en-US">
                      <a:cs typeface="+mn-cs"/>
                    </a:endParaRPr>
                  </a:p>
                </p:txBody>
              </p:sp>
              <p:sp>
                <p:nvSpPr>
                  <p:cNvPr id="174" name="Freeform 403"/>
                  <p:cNvSpPr>
                    <a:spLocks/>
                  </p:cNvSpPr>
                  <p:nvPr/>
                </p:nvSpPr>
                <p:spPr bwMode="auto">
                  <a:xfrm>
                    <a:off x="2571" y="3488"/>
                    <a:ext cx="26" cy="20"/>
                  </a:xfrm>
                  <a:custGeom>
                    <a:avLst/>
                    <a:gdLst/>
                    <a:ahLst/>
                    <a:cxnLst>
                      <a:cxn ang="0">
                        <a:pos x="95" y="30"/>
                      </a:cxn>
                      <a:cxn ang="0">
                        <a:pos x="12" y="27"/>
                      </a:cxn>
                      <a:cxn ang="0">
                        <a:pos x="0" y="15"/>
                      </a:cxn>
                      <a:cxn ang="0">
                        <a:pos x="12" y="2"/>
                      </a:cxn>
                      <a:cxn ang="0">
                        <a:pos x="113" y="0"/>
                      </a:cxn>
                      <a:cxn ang="0">
                        <a:pos x="128" y="15"/>
                      </a:cxn>
                      <a:cxn ang="0">
                        <a:pos x="132" y="77"/>
                      </a:cxn>
                      <a:cxn ang="0">
                        <a:pos x="123" y="96"/>
                      </a:cxn>
                      <a:cxn ang="0">
                        <a:pos x="105" y="104"/>
                      </a:cxn>
                      <a:cxn ang="0">
                        <a:pos x="84" y="84"/>
                      </a:cxn>
                      <a:cxn ang="0">
                        <a:pos x="95" y="30"/>
                      </a:cxn>
                      <a:cxn ang="0">
                        <a:pos x="95" y="30"/>
                      </a:cxn>
                    </a:cxnLst>
                    <a:rect l="0" t="0" r="r" b="b"/>
                    <a:pathLst>
                      <a:path w="132" h="104">
                        <a:moveTo>
                          <a:pt x="95" y="30"/>
                        </a:moveTo>
                        <a:lnTo>
                          <a:pt x="12" y="27"/>
                        </a:lnTo>
                        <a:lnTo>
                          <a:pt x="0" y="15"/>
                        </a:lnTo>
                        <a:lnTo>
                          <a:pt x="12" y="2"/>
                        </a:lnTo>
                        <a:lnTo>
                          <a:pt x="113" y="0"/>
                        </a:lnTo>
                        <a:lnTo>
                          <a:pt x="128" y="15"/>
                        </a:lnTo>
                        <a:lnTo>
                          <a:pt x="132" y="77"/>
                        </a:lnTo>
                        <a:lnTo>
                          <a:pt x="123" y="96"/>
                        </a:lnTo>
                        <a:lnTo>
                          <a:pt x="105" y="104"/>
                        </a:lnTo>
                        <a:lnTo>
                          <a:pt x="84" y="84"/>
                        </a:lnTo>
                        <a:lnTo>
                          <a:pt x="95" y="30"/>
                        </a:lnTo>
                        <a:lnTo>
                          <a:pt x="95" y="30"/>
                        </a:lnTo>
                        <a:close/>
                      </a:path>
                    </a:pathLst>
                  </a:custGeom>
                  <a:solidFill>
                    <a:srgbClr val="000000"/>
                  </a:solidFill>
                  <a:ln w="9525">
                    <a:noFill/>
                    <a:round/>
                    <a:headEnd/>
                    <a:tailEnd/>
                  </a:ln>
                </p:spPr>
                <p:txBody>
                  <a:bodyPr/>
                  <a:lstStyle/>
                  <a:p>
                    <a:pPr>
                      <a:defRPr/>
                    </a:pPr>
                    <a:endParaRPr lang="en-US">
                      <a:cs typeface="+mn-cs"/>
                    </a:endParaRPr>
                  </a:p>
                </p:txBody>
              </p:sp>
              <p:sp>
                <p:nvSpPr>
                  <p:cNvPr id="175" name="Freeform 404"/>
                  <p:cNvSpPr>
                    <a:spLocks/>
                  </p:cNvSpPr>
                  <p:nvPr/>
                </p:nvSpPr>
                <p:spPr bwMode="auto">
                  <a:xfrm>
                    <a:off x="2712" y="3576"/>
                    <a:ext cx="50" cy="61"/>
                  </a:xfrm>
                  <a:custGeom>
                    <a:avLst/>
                    <a:gdLst/>
                    <a:ahLst/>
                    <a:cxnLst>
                      <a:cxn ang="0">
                        <a:pos x="52" y="0"/>
                      </a:cxn>
                      <a:cxn ang="0">
                        <a:pos x="125" y="35"/>
                      </a:cxn>
                      <a:cxn ang="0">
                        <a:pos x="210" y="98"/>
                      </a:cxn>
                      <a:cxn ang="0">
                        <a:pos x="251" y="196"/>
                      </a:cxn>
                      <a:cxn ang="0">
                        <a:pos x="137" y="160"/>
                      </a:cxn>
                      <a:cxn ang="0">
                        <a:pos x="141" y="245"/>
                      </a:cxn>
                      <a:cxn ang="0">
                        <a:pos x="78" y="226"/>
                      </a:cxn>
                      <a:cxn ang="0">
                        <a:pos x="71" y="304"/>
                      </a:cxn>
                      <a:cxn ang="0">
                        <a:pos x="0" y="297"/>
                      </a:cxn>
                      <a:cxn ang="0">
                        <a:pos x="13" y="284"/>
                      </a:cxn>
                      <a:cxn ang="0">
                        <a:pos x="29" y="263"/>
                      </a:cxn>
                      <a:cxn ang="0">
                        <a:pos x="25" y="244"/>
                      </a:cxn>
                      <a:cxn ang="0">
                        <a:pos x="16" y="229"/>
                      </a:cxn>
                      <a:cxn ang="0">
                        <a:pos x="37" y="208"/>
                      </a:cxn>
                      <a:cxn ang="0">
                        <a:pos x="25" y="154"/>
                      </a:cxn>
                      <a:cxn ang="0">
                        <a:pos x="80" y="140"/>
                      </a:cxn>
                      <a:cxn ang="0">
                        <a:pos x="55" y="108"/>
                      </a:cxn>
                      <a:cxn ang="0">
                        <a:pos x="36" y="80"/>
                      </a:cxn>
                      <a:cxn ang="0">
                        <a:pos x="109" y="77"/>
                      </a:cxn>
                      <a:cxn ang="0">
                        <a:pos x="100" y="66"/>
                      </a:cxn>
                      <a:cxn ang="0">
                        <a:pos x="77" y="48"/>
                      </a:cxn>
                      <a:cxn ang="0">
                        <a:pos x="32" y="14"/>
                      </a:cxn>
                      <a:cxn ang="0">
                        <a:pos x="36" y="0"/>
                      </a:cxn>
                      <a:cxn ang="0">
                        <a:pos x="52" y="0"/>
                      </a:cxn>
                      <a:cxn ang="0">
                        <a:pos x="52" y="0"/>
                      </a:cxn>
                    </a:cxnLst>
                    <a:rect l="0" t="0" r="r" b="b"/>
                    <a:pathLst>
                      <a:path w="251" h="304">
                        <a:moveTo>
                          <a:pt x="52" y="0"/>
                        </a:moveTo>
                        <a:lnTo>
                          <a:pt x="125" y="35"/>
                        </a:lnTo>
                        <a:lnTo>
                          <a:pt x="210" y="98"/>
                        </a:lnTo>
                        <a:lnTo>
                          <a:pt x="251" y="196"/>
                        </a:lnTo>
                        <a:lnTo>
                          <a:pt x="137" y="160"/>
                        </a:lnTo>
                        <a:lnTo>
                          <a:pt x="141" y="245"/>
                        </a:lnTo>
                        <a:lnTo>
                          <a:pt x="78" y="226"/>
                        </a:lnTo>
                        <a:lnTo>
                          <a:pt x="71" y="304"/>
                        </a:lnTo>
                        <a:lnTo>
                          <a:pt x="0" y="297"/>
                        </a:lnTo>
                        <a:lnTo>
                          <a:pt x="13" y="284"/>
                        </a:lnTo>
                        <a:lnTo>
                          <a:pt x="29" y="263"/>
                        </a:lnTo>
                        <a:lnTo>
                          <a:pt x="25" y="244"/>
                        </a:lnTo>
                        <a:lnTo>
                          <a:pt x="16" y="229"/>
                        </a:lnTo>
                        <a:lnTo>
                          <a:pt x="37" y="208"/>
                        </a:lnTo>
                        <a:lnTo>
                          <a:pt x="25" y="154"/>
                        </a:lnTo>
                        <a:lnTo>
                          <a:pt x="80" y="140"/>
                        </a:lnTo>
                        <a:lnTo>
                          <a:pt x="55" y="108"/>
                        </a:lnTo>
                        <a:lnTo>
                          <a:pt x="36" y="80"/>
                        </a:lnTo>
                        <a:lnTo>
                          <a:pt x="109" y="77"/>
                        </a:lnTo>
                        <a:lnTo>
                          <a:pt x="100" y="66"/>
                        </a:lnTo>
                        <a:lnTo>
                          <a:pt x="77" y="48"/>
                        </a:lnTo>
                        <a:lnTo>
                          <a:pt x="32" y="14"/>
                        </a:lnTo>
                        <a:lnTo>
                          <a:pt x="36" y="0"/>
                        </a:lnTo>
                        <a:lnTo>
                          <a:pt x="52" y="0"/>
                        </a:lnTo>
                        <a:lnTo>
                          <a:pt x="52" y="0"/>
                        </a:lnTo>
                        <a:close/>
                      </a:path>
                    </a:pathLst>
                  </a:custGeom>
                  <a:solidFill>
                    <a:srgbClr val="FFFACC"/>
                  </a:solidFill>
                  <a:ln w="9525">
                    <a:noFill/>
                    <a:round/>
                    <a:headEnd/>
                    <a:tailEnd/>
                  </a:ln>
                </p:spPr>
                <p:txBody>
                  <a:bodyPr/>
                  <a:lstStyle/>
                  <a:p>
                    <a:pPr>
                      <a:defRPr/>
                    </a:pPr>
                    <a:endParaRPr lang="en-US">
                      <a:cs typeface="+mn-cs"/>
                    </a:endParaRPr>
                  </a:p>
                </p:txBody>
              </p:sp>
              <p:sp>
                <p:nvSpPr>
                  <p:cNvPr id="176" name="Freeform 405"/>
                  <p:cNvSpPr>
                    <a:spLocks/>
                  </p:cNvSpPr>
                  <p:nvPr/>
                </p:nvSpPr>
                <p:spPr bwMode="auto">
                  <a:xfrm>
                    <a:off x="2715" y="3576"/>
                    <a:ext cx="53" cy="65"/>
                  </a:xfrm>
                  <a:custGeom>
                    <a:avLst/>
                    <a:gdLst/>
                    <a:ahLst/>
                    <a:cxnLst>
                      <a:cxn ang="0">
                        <a:pos x="144" y="190"/>
                      </a:cxn>
                      <a:cxn ang="0">
                        <a:pos x="168" y="263"/>
                      </a:cxn>
                      <a:cxn ang="0">
                        <a:pos x="161" y="290"/>
                      </a:cxn>
                      <a:cxn ang="0">
                        <a:pos x="135" y="283"/>
                      </a:cxn>
                      <a:cxn ang="0">
                        <a:pos x="103" y="261"/>
                      </a:cxn>
                      <a:cxn ang="0">
                        <a:pos x="80" y="246"/>
                      </a:cxn>
                      <a:cxn ang="0">
                        <a:pos x="92" y="301"/>
                      </a:cxn>
                      <a:cxn ang="0">
                        <a:pos x="86" y="323"/>
                      </a:cxn>
                      <a:cxn ang="0">
                        <a:pos x="61" y="321"/>
                      </a:cxn>
                      <a:cxn ang="0">
                        <a:pos x="0" y="300"/>
                      </a:cxn>
                      <a:cxn ang="0">
                        <a:pos x="8" y="290"/>
                      </a:cxn>
                      <a:cxn ang="0">
                        <a:pos x="31" y="278"/>
                      </a:cxn>
                      <a:cxn ang="0">
                        <a:pos x="55" y="275"/>
                      </a:cxn>
                      <a:cxn ang="0">
                        <a:pos x="54" y="201"/>
                      </a:cxn>
                      <a:cxn ang="0">
                        <a:pos x="110" y="211"/>
                      </a:cxn>
                      <a:cxn ang="0">
                        <a:pos x="92" y="159"/>
                      </a:cxn>
                      <a:cxn ang="0">
                        <a:pos x="95" y="131"/>
                      </a:cxn>
                      <a:cxn ang="0">
                        <a:pos x="134" y="133"/>
                      </a:cxn>
                      <a:cxn ang="0">
                        <a:pos x="214" y="166"/>
                      </a:cxn>
                      <a:cxn ang="0">
                        <a:pos x="187" y="117"/>
                      </a:cxn>
                      <a:cxn ang="0">
                        <a:pos x="166" y="96"/>
                      </a:cxn>
                      <a:cxn ang="0">
                        <a:pos x="143" y="78"/>
                      </a:cxn>
                      <a:cxn ang="0">
                        <a:pos x="91" y="45"/>
                      </a:cxn>
                      <a:cxn ang="0">
                        <a:pos x="41" y="21"/>
                      </a:cxn>
                      <a:cxn ang="0">
                        <a:pos x="35" y="6"/>
                      </a:cxn>
                      <a:cxn ang="0">
                        <a:pos x="51" y="0"/>
                      </a:cxn>
                      <a:cxn ang="0">
                        <a:pos x="127" y="33"/>
                      </a:cxn>
                      <a:cxn ang="0">
                        <a:pos x="199" y="85"/>
                      </a:cxn>
                      <a:cxn ang="0">
                        <a:pos x="251" y="152"/>
                      </a:cxn>
                      <a:cxn ang="0">
                        <a:pos x="266" y="230"/>
                      </a:cxn>
                      <a:cxn ang="0">
                        <a:pos x="250" y="253"/>
                      </a:cxn>
                      <a:cxn ang="0">
                        <a:pos x="221" y="239"/>
                      </a:cxn>
                      <a:cxn ang="0">
                        <a:pos x="183" y="206"/>
                      </a:cxn>
                      <a:cxn ang="0">
                        <a:pos x="144" y="190"/>
                      </a:cxn>
                      <a:cxn ang="0">
                        <a:pos x="144" y="190"/>
                      </a:cxn>
                    </a:cxnLst>
                    <a:rect l="0" t="0" r="r" b="b"/>
                    <a:pathLst>
                      <a:path w="266" h="323">
                        <a:moveTo>
                          <a:pt x="144" y="190"/>
                        </a:moveTo>
                        <a:lnTo>
                          <a:pt x="168" y="263"/>
                        </a:lnTo>
                        <a:lnTo>
                          <a:pt x="161" y="290"/>
                        </a:lnTo>
                        <a:lnTo>
                          <a:pt x="135" y="283"/>
                        </a:lnTo>
                        <a:lnTo>
                          <a:pt x="103" y="261"/>
                        </a:lnTo>
                        <a:lnTo>
                          <a:pt x="80" y="246"/>
                        </a:lnTo>
                        <a:lnTo>
                          <a:pt x="92" y="301"/>
                        </a:lnTo>
                        <a:lnTo>
                          <a:pt x="86" y="323"/>
                        </a:lnTo>
                        <a:lnTo>
                          <a:pt x="61" y="321"/>
                        </a:lnTo>
                        <a:lnTo>
                          <a:pt x="0" y="300"/>
                        </a:lnTo>
                        <a:lnTo>
                          <a:pt x="8" y="290"/>
                        </a:lnTo>
                        <a:lnTo>
                          <a:pt x="31" y="278"/>
                        </a:lnTo>
                        <a:lnTo>
                          <a:pt x="55" y="275"/>
                        </a:lnTo>
                        <a:lnTo>
                          <a:pt x="54" y="201"/>
                        </a:lnTo>
                        <a:lnTo>
                          <a:pt x="110" y="211"/>
                        </a:lnTo>
                        <a:lnTo>
                          <a:pt x="92" y="159"/>
                        </a:lnTo>
                        <a:lnTo>
                          <a:pt x="95" y="131"/>
                        </a:lnTo>
                        <a:lnTo>
                          <a:pt x="134" y="133"/>
                        </a:lnTo>
                        <a:lnTo>
                          <a:pt x="214" y="166"/>
                        </a:lnTo>
                        <a:lnTo>
                          <a:pt x="187" y="117"/>
                        </a:lnTo>
                        <a:lnTo>
                          <a:pt x="166" y="96"/>
                        </a:lnTo>
                        <a:lnTo>
                          <a:pt x="143" y="78"/>
                        </a:lnTo>
                        <a:lnTo>
                          <a:pt x="91" y="45"/>
                        </a:lnTo>
                        <a:lnTo>
                          <a:pt x="41" y="21"/>
                        </a:lnTo>
                        <a:lnTo>
                          <a:pt x="35" y="6"/>
                        </a:lnTo>
                        <a:lnTo>
                          <a:pt x="51" y="0"/>
                        </a:lnTo>
                        <a:lnTo>
                          <a:pt x="127" y="33"/>
                        </a:lnTo>
                        <a:lnTo>
                          <a:pt x="199" y="85"/>
                        </a:lnTo>
                        <a:lnTo>
                          <a:pt x="251" y="152"/>
                        </a:lnTo>
                        <a:lnTo>
                          <a:pt x="266" y="230"/>
                        </a:lnTo>
                        <a:lnTo>
                          <a:pt x="250" y="253"/>
                        </a:lnTo>
                        <a:lnTo>
                          <a:pt x="221" y="239"/>
                        </a:lnTo>
                        <a:lnTo>
                          <a:pt x="183" y="206"/>
                        </a:lnTo>
                        <a:lnTo>
                          <a:pt x="144" y="190"/>
                        </a:lnTo>
                        <a:lnTo>
                          <a:pt x="144" y="190"/>
                        </a:lnTo>
                        <a:close/>
                      </a:path>
                    </a:pathLst>
                  </a:custGeom>
                  <a:solidFill>
                    <a:srgbClr val="000000"/>
                  </a:solidFill>
                  <a:ln w="9525">
                    <a:noFill/>
                    <a:round/>
                    <a:headEnd/>
                    <a:tailEnd/>
                  </a:ln>
                </p:spPr>
                <p:txBody>
                  <a:bodyPr/>
                  <a:lstStyle/>
                  <a:p>
                    <a:pPr>
                      <a:defRPr/>
                    </a:pPr>
                    <a:endParaRPr lang="en-US">
                      <a:cs typeface="+mn-cs"/>
                    </a:endParaRPr>
                  </a:p>
                </p:txBody>
              </p:sp>
              <p:sp>
                <p:nvSpPr>
                  <p:cNvPr id="177" name="Freeform 406"/>
                  <p:cNvSpPr>
                    <a:spLocks/>
                  </p:cNvSpPr>
                  <p:nvPr/>
                </p:nvSpPr>
                <p:spPr bwMode="auto">
                  <a:xfrm>
                    <a:off x="2887" y="3721"/>
                    <a:ext cx="173" cy="166"/>
                  </a:xfrm>
                  <a:custGeom>
                    <a:avLst/>
                    <a:gdLst/>
                    <a:ahLst/>
                    <a:cxnLst>
                      <a:cxn ang="0">
                        <a:pos x="44" y="831"/>
                      </a:cxn>
                      <a:cxn ang="0">
                        <a:pos x="0" y="669"/>
                      </a:cxn>
                      <a:cxn ang="0">
                        <a:pos x="1" y="424"/>
                      </a:cxn>
                      <a:cxn ang="0">
                        <a:pos x="50" y="326"/>
                      </a:cxn>
                      <a:cxn ang="0">
                        <a:pos x="96" y="310"/>
                      </a:cxn>
                      <a:cxn ang="0">
                        <a:pos x="179" y="289"/>
                      </a:cxn>
                      <a:cxn ang="0">
                        <a:pos x="268" y="176"/>
                      </a:cxn>
                      <a:cxn ang="0">
                        <a:pos x="330" y="112"/>
                      </a:cxn>
                      <a:cxn ang="0">
                        <a:pos x="406" y="66"/>
                      </a:cxn>
                      <a:cxn ang="0">
                        <a:pos x="475" y="36"/>
                      </a:cxn>
                      <a:cxn ang="0">
                        <a:pos x="608" y="5"/>
                      </a:cxn>
                      <a:cxn ang="0">
                        <a:pos x="726" y="0"/>
                      </a:cxn>
                      <a:cxn ang="0">
                        <a:pos x="806" y="23"/>
                      </a:cxn>
                      <a:cxn ang="0">
                        <a:pos x="851" y="63"/>
                      </a:cxn>
                      <a:cxn ang="0">
                        <a:pos x="865" y="128"/>
                      </a:cxn>
                      <a:cxn ang="0">
                        <a:pos x="846" y="231"/>
                      </a:cxn>
                      <a:cxn ang="0">
                        <a:pos x="824" y="292"/>
                      </a:cxn>
                      <a:cxn ang="0">
                        <a:pos x="792" y="358"/>
                      </a:cxn>
                      <a:cxn ang="0">
                        <a:pos x="750" y="424"/>
                      </a:cxn>
                      <a:cxn ang="0">
                        <a:pos x="709" y="483"/>
                      </a:cxn>
                      <a:cxn ang="0">
                        <a:pos x="635" y="561"/>
                      </a:cxn>
                      <a:cxn ang="0">
                        <a:pos x="560" y="611"/>
                      </a:cxn>
                      <a:cxn ang="0">
                        <a:pos x="457" y="673"/>
                      </a:cxn>
                      <a:cxn ang="0">
                        <a:pos x="343" y="734"/>
                      </a:cxn>
                      <a:cxn ang="0">
                        <a:pos x="233" y="777"/>
                      </a:cxn>
                      <a:cxn ang="0">
                        <a:pos x="44" y="831"/>
                      </a:cxn>
                      <a:cxn ang="0">
                        <a:pos x="44" y="831"/>
                      </a:cxn>
                    </a:cxnLst>
                    <a:rect l="0" t="0" r="r" b="b"/>
                    <a:pathLst>
                      <a:path w="865" h="831">
                        <a:moveTo>
                          <a:pt x="44" y="831"/>
                        </a:moveTo>
                        <a:lnTo>
                          <a:pt x="0" y="669"/>
                        </a:lnTo>
                        <a:lnTo>
                          <a:pt x="1" y="424"/>
                        </a:lnTo>
                        <a:lnTo>
                          <a:pt x="50" y="326"/>
                        </a:lnTo>
                        <a:lnTo>
                          <a:pt x="96" y="310"/>
                        </a:lnTo>
                        <a:lnTo>
                          <a:pt x="179" y="289"/>
                        </a:lnTo>
                        <a:lnTo>
                          <a:pt x="268" y="176"/>
                        </a:lnTo>
                        <a:lnTo>
                          <a:pt x="330" y="112"/>
                        </a:lnTo>
                        <a:lnTo>
                          <a:pt x="406" y="66"/>
                        </a:lnTo>
                        <a:lnTo>
                          <a:pt x="475" y="36"/>
                        </a:lnTo>
                        <a:lnTo>
                          <a:pt x="608" y="5"/>
                        </a:lnTo>
                        <a:lnTo>
                          <a:pt x="726" y="0"/>
                        </a:lnTo>
                        <a:lnTo>
                          <a:pt x="806" y="23"/>
                        </a:lnTo>
                        <a:lnTo>
                          <a:pt x="851" y="63"/>
                        </a:lnTo>
                        <a:lnTo>
                          <a:pt x="865" y="128"/>
                        </a:lnTo>
                        <a:lnTo>
                          <a:pt x="846" y="231"/>
                        </a:lnTo>
                        <a:lnTo>
                          <a:pt x="824" y="292"/>
                        </a:lnTo>
                        <a:lnTo>
                          <a:pt x="792" y="358"/>
                        </a:lnTo>
                        <a:lnTo>
                          <a:pt x="750" y="424"/>
                        </a:lnTo>
                        <a:lnTo>
                          <a:pt x="709" y="483"/>
                        </a:lnTo>
                        <a:lnTo>
                          <a:pt x="635" y="561"/>
                        </a:lnTo>
                        <a:lnTo>
                          <a:pt x="560" y="611"/>
                        </a:lnTo>
                        <a:lnTo>
                          <a:pt x="457" y="673"/>
                        </a:lnTo>
                        <a:lnTo>
                          <a:pt x="343" y="734"/>
                        </a:lnTo>
                        <a:lnTo>
                          <a:pt x="233" y="777"/>
                        </a:lnTo>
                        <a:lnTo>
                          <a:pt x="44" y="831"/>
                        </a:lnTo>
                        <a:lnTo>
                          <a:pt x="44" y="831"/>
                        </a:lnTo>
                        <a:close/>
                      </a:path>
                    </a:pathLst>
                  </a:custGeom>
                  <a:solidFill>
                    <a:srgbClr val="AE4D4D"/>
                  </a:solidFill>
                  <a:ln w="9525">
                    <a:noFill/>
                    <a:round/>
                    <a:headEnd/>
                    <a:tailEnd/>
                  </a:ln>
                </p:spPr>
                <p:txBody>
                  <a:bodyPr/>
                  <a:lstStyle/>
                  <a:p>
                    <a:pPr>
                      <a:defRPr/>
                    </a:pPr>
                    <a:endParaRPr lang="en-US">
                      <a:cs typeface="+mn-cs"/>
                    </a:endParaRPr>
                  </a:p>
                </p:txBody>
              </p:sp>
              <p:sp>
                <p:nvSpPr>
                  <p:cNvPr id="178" name="Freeform 407"/>
                  <p:cNvSpPr>
                    <a:spLocks/>
                  </p:cNvSpPr>
                  <p:nvPr/>
                </p:nvSpPr>
                <p:spPr bwMode="auto">
                  <a:xfrm>
                    <a:off x="2611" y="3540"/>
                    <a:ext cx="205" cy="155"/>
                  </a:xfrm>
                  <a:custGeom>
                    <a:avLst/>
                    <a:gdLst/>
                    <a:ahLst/>
                    <a:cxnLst>
                      <a:cxn ang="0">
                        <a:pos x="151" y="642"/>
                      </a:cxn>
                      <a:cxn ang="0">
                        <a:pos x="97" y="589"/>
                      </a:cxn>
                      <a:cxn ang="0">
                        <a:pos x="54" y="534"/>
                      </a:cxn>
                      <a:cxn ang="0">
                        <a:pos x="4" y="418"/>
                      </a:cxn>
                      <a:cxn ang="0">
                        <a:pos x="0" y="305"/>
                      </a:cxn>
                      <a:cxn ang="0">
                        <a:pos x="12" y="251"/>
                      </a:cxn>
                      <a:cxn ang="0">
                        <a:pos x="35" y="200"/>
                      </a:cxn>
                      <a:cxn ang="0">
                        <a:pos x="67" y="153"/>
                      </a:cxn>
                      <a:cxn ang="0">
                        <a:pos x="107" y="110"/>
                      </a:cxn>
                      <a:cxn ang="0">
                        <a:pos x="157" y="72"/>
                      </a:cxn>
                      <a:cxn ang="0">
                        <a:pos x="213" y="42"/>
                      </a:cxn>
                      <a:cxn ang="0">
                        <a:pos x="348" y="3"/>
                      </a:cxn>
                      <a:cxn ang="0">
                        <a:pos x="511" y="0"/>
                      </a:cxn>
                      <a:cxn ang="0">
                        <a:pos x="687" y="27"/>
                      </a:cxn>
                      <a:cxn ang="0">
                        <a:pos x="850" y="100"/>
                      </a:cxn>
                      <a:cxn ang="0">
                        <a:pos x="924" y="167"/>
                      </a:cxn>
                      <a:cxn ang="0">
                        <a:pos x="979" y="250"/>
                      </a:cxn>
                      <a:cxn ang="0">
                        <a:pos x="1013" y="342"/>
                      </a:cxn>
                      <a:cxn ang="0">
                        <a:pos x="1024" y="439"/>
                      </a:cxn>
                      <a:cxn ang="0">
                        <a:pos x="1013" y="535"/>
                      </a:cxn>
                      <a:cxn ang="0">
                        <a:pos x="976" y="623"/>
                      </a:cxn>
                      <a:cxn ang="0">
                        <a:pos x="914" y="698"/>
                      </a:cxn>
                      <a:cxn ang="0">
                        <a:pos x="823" y="753"/>
                      </a:cxn>
                      <a:cxn ang="0">
                        <a:pos x="746" y="771"/>
                      </a:cxn>
                      <a:cxn ang="0">
                        <a:pos x="658" y="769"/>
                      </a:cxn>
                      <a:cxn ang="0">
                        <a:pos x="488" y="751"/>
                      </a:cxn>
                      <a:cxn ang="0">
                        <a:pos x="489" y="727"/>
                      </a:cxn>
                      <a:cxn ang="0">
                        <a:pos x="649" y="721"/>
                      </a:cxn>
                      <a:cxn ang="0">
                        <a:pos x="778" y="679"/>
                      </a:cxn>
                      <a:cxn ang="0">
                        <a:pos x="874" y="611"/>
                      </a:cxn>
                      <a:cxn ang="0">
                        <a:pos x="935" y="526"/>
                      </a:cxn>
                      <a:cxn ang="0">
                        <a:pos x="963" y="428"/>
                      </a:cxn>
                      <a:cxn ang="0">
                        <a:pos x="953" y="327"/>
                      </a:cxn>
                      <a:cxn ang="0">
                        <a:pos x="933" y="277"/>
                      </a:cxn>
                      <a:cxn ang="0">
                        <a:pos x="866" y="187"/>
                      </a:cxn>
                      <a:cxn ang="0">
                        <a:pos x="816" y="148"/>
                      </a:cxn>
                      <a:cxn ang="0">
                        <a:pos x="743" y="106"/>
                      </a:cxn>
                      <a:cxn ang="0">
                        <a:pos x="667" y="79"/>
                      </a:cxn>
                      <a:cxn ang="0">
                        <a:pos x="506" y="52"/>
                      </a:cxn>
                      <a:cxn ang="0">
                        <a:pos x="360" y="53"/>
                      </a:cxn>
                      <a:cxn ang="0">
                        <a:pos x="238" y="88"/>
                      </a:cxn>
                      <a:cxn ang="0">
                        <a:pos x="141" y="149"/>
                      </a:cxn>
                      <a:cxn ang="0">
                        <a:pos x="72" y="229"/>
                      </a:cxn>
                      <a:cxn ang="0">
                        <a:pos x="37" y="322"/>
                      </a:cxn>
                      <a:cxn ang="0">
                        <a:pos x="39" y="424"/>
                      </a:cxn>
                      <a:cxn ang="0">
                        <a:pos x="54" y="475"/>
                      </a:cxn>
                      <a:cxn ang="0">
                        <a:pos x="80" y="527"/>
                      </a:cxn>
                      <a:cxn ang="0">
                        <a:pos x="119" y="577"/>
                      </a:cxn>
                      <a:cxn ang="0">
                        <a:pos x="167" y="623"/>
                      </a:cxn>
                      <a:cxn ang="0">
                        <a:pos x="151" y="642"/>
                      </a:cxn>
                      <a:cxn ang="0">
                        <a:pos x="151" y="642"/>
                      </a:cxn>
                    </a:cxnLst>
                    <a:rect l="0" t="0" r="r" b="b"/>
                    <a:pathLst>
                      <a:path w="1024" h="771">
                        <a:moveTo>
                          <a:pt x="151" y="642"/>
                        </a:moveTo>
                        <a:lnTo>
                          <a:pt x="97" y="589"/>
                        </a:lnTo>
                        <a:lnTo>
                          <a:pt x="54" y="534"/>
                        </a:lnTo>
                        <a:lnTo>
                          <a:pt x="4" y="418"/>
                        </a:lnTo>
                        <a:lnTo>
                          <a:pt x="0" y="305"/>
                        </a:lnTo>
                        <a:lnTo>
                          <a:pt x="12" y="251"/>
                        </a:lnTo>
                        <a:lnTo>
                          <a:pt x="35" y="200"/>
                        </a:lnTo>
                        <a:lnTo>
                          <a:pt x="67" y="153"/>
                        </a:lnTo>
                        <a:lnTo>
                          <a:pt x="107" y="110"/>
                        </a:lnTo>
                        <a:lnTo>
                          <a:pt x="157" y="72"/>
                        </a:lnTo>
                        <a:lnTo>
                          <a:pt x="213" y="42"/>
                        </a:lnTo>
                        <a:lnTo>
                          <a:pt x="348" y="3"/>
                        </a:lnTo>
                        <a:lnTo>
                          <a:pt x="511" y="0"/>
                        </a:lnTo>
                        <a:lnTo>
                          <a:pt x="687" y="27"/>
                        </a:lnTo>
                        <a:lnTo>
                          <a:pt x="850" y="100"/>
                        </a:lnTo>
                        <a:lnTo>
                          <a:pt x="924" y="167"/>
                        </a:lnTo>
                        <a:lnTo>
                          <a:pt x="979" y="250"/>
                        </a:lnTo>
                        <a:lnTo>
                          <a:pt x="1013" y="342"/>
                        </a:lnTo>
                        <a:lnTo>
                          <a:pt x="1024" y="439"/>
                        </a:lnTo>
                        <a:lnTo>
                          <a:pt x="1013" y="535"/>
                        </a:lnTo>
                        <a:lnTo>
                          <a:pt x="976" y="623"/>
                        </a:lnTo>
                        <a:lnTo>
                          <a:pt x="914" y="698"/>
                        </a:lnTo>
                        <a:lnTo>
                          <a:pt x="823" y="753"/>
                        </a:lnTo>
                        <a:lnTo>
                          <a:pt x="746" y="771"/>
                        </a:lnTo>
                        <a:lnTo>
                          <a:pt x="658" y="769"/>
                        </a:lnTo>
                        <a:lnTo>
                          <a:pt x="488" y="751"/>
                        </a:lnTo>
                        <a:lnTo>
                          <a:pt x="489" y="727"/>
                        </a:lnTo>
                        <a:lnTo>
                          <a:pt x="649" y="721"/>
                        </a:lnTo>
                        <a:lnTo>
                          <a:pt x="778" y="679"/>
                        </a:lnTo>
                        <a:lnTo>
                          <a:pt x="874" y="611"/>
                        </a:lnTo>
                        <a:lnTo>
                          <a:pt x="935" y="526"/>
                        </a:lnTo>
                        <a:lnTo>
                          <a:pt x="963" y="428"/>
                        </a:lnTo>
                        <a:lnTo>
                          <a:pt x="953" y="327"/>
                        </a:lnTo>
                        <a:lnTo>
                          <a:pt x="933" y="277"/>
                        </a:lnTo>
                        <a:lnTo>
                          <a:pt x="866" y="187"/>
                        </a:lnTo>
                        <a:lnTo>
                          <a:pt x="816" y="148"/>
                        </a:lnTo>
                        <a:lnTo>
                          <a:pt x="743" y="106"/>
                        </a:lnTo>
                        <a:lnTo>
                          <a:pt x="667" y="79"/>
                        </a:lnTo>
                        <a:lnTo>
                          <a:pt x="506" y="52"/>
                        </a:lnTo>
                        <a:lnTo>
                          <a:pt x="360" y="53"/>
                        </a:lnTo>
                        <a:lnTo>
                          <a:pt x="238" y="88"/>
                        </a:lnTo>
                        <a:lnTo>
                          <a:pt x="141" y="149"/>
                        </a:lnTo>
                        <a:lnTo>
                          <a:pt x="72" y="229"/>
                        </a:lnTo>
                        <a:lnTo>
                          <a:pt x="37" y="322"/>
                        </a:lnTo>
                        <a:lnTo>
                          <a:pt x="39" y="424"/>
                        </a:lnTo>
                        <a:lnTo>
                          <a:pt x="54" y="475"/>
                        </a:lnTo>
                        <a:lnTo>
                          <a:pt x="80" y="527"/>
                        </a:lnTo>
                        <a:lnTo>
                          <a:pt x="119" y="577"/>
                        </a:lnTo>
                        <a:lnTo>
                          <a:pt x="167" y="623"/>
                        </a:lnTo>
                        <a:lnTo>
                          <a:pt x="151" y="642"/>
                        </a:lnTo>
                        <a:lnTo>
                          <a:pt x="151" y="642"/>
                        </a:lnTo>
                        <a:close/>
                      </a:path>
                    </a:pathLst>
                  </a:custGeom>
                  <a:solidFill>
                    <a:srgbClr val="000000"/>
                  </a:solidFill>
                  <a:ln w="9525">
                    <a:noFill/>
                    <a:round/>
                    <a:headEnd/>
                    <a:tailEnd/>
                  </a:ln>
                </p:spPr>
                <p:txBody>
                  <a:bodyPr/>
                  <a:lstStyle/>
                  <a:p>
                    <a:pPr>
                      <a:defRPr/>
                    </a:pPr>
                    <a:endParaRPr lang="en-US">
                      <a:cs typeface="+mn-cs"/>
                    </a:endParaRPr>
                  </a:p>
                </p:txBody>
              </p:sp>
              <p:sp>
                <p:nvSpPr>
                  <p:cNvPr id="179" name="Freeform 408"/>
                  <p:cNvSpPr>
                    <a:spLocks/>
                  </p:cNvSpPr>
                  <p:nvPr/>
                </p:nvSpPr>
                <p:spPr bwMode="auto">
                  <a:xfrm>
                    <a:off x="2628" y="3546"/>
                    <a:ext cx="163" cy="121"/>
                  </a:xfrm>
                  <a:custGeom>
                    <a:avLst/>
                    <a:gdLst/>
                    <a:ahLst/>
                    <a:cxnLst>
                      <a:cxn ang="0">
                        <a:pos x="0" y="122"/>
                      </a:cxn>
                      <a:cxn ang="0">
                        <a:pos x="222" y="6"/>
                      </a:cxn>
                      <a:cxn ang="0">
                        <a:pos x="349" y="0"/>
                      </a:cxn>
                      <a:cxn ang="0">
                        <a:pos x="479" y="25"/>
                      </a:cxn>
                      <a:cxn ang="0">
                        <a:pos x="601" y="77"/>
                      </a:cxn>
                      <a:cxn ang="0">
                        <a:pos x="655" y="112"/>
                      </a:cxn>
                      <a:cxn ang="0">
                        <a:pos x="705" y="152"/>
                      </a:cxn>
                      <a:cxn ang="0">
                        <a:pos x="747" y="197"/>
                      </a:cxn>
                      <a:cxn ang="0">
                        <a:pos x="779" y="247"/>
                      </a:cxn>
                      <a:cxn ang="0">
                        <a:pos x="815" y="356"/>
                      </a:cxn>
                      <a:cxn ang="0">
                        <a:pos x="814" y="415"/>
                      </a:cxn>
                      <a:cxn ang="0">
                        <a:pos x="800" y="476"/>
                      </a:cxn>
                      <a:cxn ang="0">
                        <a:pos x="770" y="538"/>
                      </a:cxn>
                      <a:cxn ang="0">
                        <a:pos x="724" y="602"/>
                      </a:cxn>
                      <a:cxn ang="0">
                        <a:pos x="713" y="607"/>
                      </a:cxn>
                      <a:cxn ang="0">
                        <a:pos x="712" y="595"/>
                      </a:cxn>
                      <a:cxn ang="0">
                        <a:pos x="726" y="532"/>
                      </a:cxn>
                      <a:cxn ang="0">
                        <a:pos x="749" y="455"/>
                      </a:cxn>
                      <a:cxn ang="0">
                        <a:pos x="762" y="404"/>
                      </a:cxn>
                      <a:cxn ang="0">
                        <a:pos x="760" y="352"/>
                      </a:cxn>
                      <a:cxn ang="0">
                        <a:pos x="748" y="305"/>
                      </a:cxn>
                      <a:cxn ang="0">
                        <a:pos x="726" y="262"/>
                      </a:cxn>
                      <a:cxn ang="0">
                        <a:pos x="660" y="188"/>
                      </a:cxn>
                      <a:cxn ang="0">
                        <a:pos x="578" y="130"/>
                      </a:cxn>
                      <a:cxn ang="0">
                        <a:pos x="534" y="106"/>
                      </a:cxn>
                      <a:cxn ang="0">
                        <a:pos x="468" y="81"/>
                      </a:cxn>
                      <a:cxn ang="0">
                        <a:pos x="386" y="63"/>
                      </a:cxn>
                      <a:cxn ang="0">
                        <a:pos x="232" y="61"/>
                      </a:cxn>
                      <a:cxn ang="0">
                        <a:pos x="105" y="84"/>
                      </a:cxn>
                      <a:cxn ang="0">
                        <a:pos x="57" y="111"/>
                      </a:cxn>
                      <a:cxn ang="0">
                        <a:pos x="11" y="164"/>
                      </a:cxn>
                      <a:cxn ang="0">
                        <a:pos x="0" y="122"/>
                      </a:cxn>
                      <a:cxn ang="0">
                        <a:pos x="0" y="122"/>
                      </a:cxn>
                    </a:cxnLst>
                    <a:rect l="0" t="0" r="r" b="b"/>
                    <a:pathLst>
                      <a:path w="815" h="607">
                        <a:moveTo>
                          <a:pt x="0" y="122"/>
                        </a:moveTo>
                        <a:lnTo>
                          <a:pt x="222" y="6"/>
                        </a:lnTo>
                        <a:lnTo>
                          <a:pt x="349" y="0"/>
                        </a:lnTo>
                        <a:lnTo>
                          <a:pt x="479" y="25"/>
                        </a:lnTo>
                        <a:lnTo>
                          <a:pt x="601" y="77"/>
                        </a:lnTo>
                        <a:lnTo>
                          <a:pt x="655" y="112"/>
                        </a:lnTo>
                        <a:lnTo>
                          <a:pt x="705" y="152"/>
                        </a:lnTo>
                        <a:lnTo>
                          <a:pt x="747" y="197"/>
                        </a:lnTo>
                        <a:lnTo>
                          <a:pt x="779" y="247"/>
                        </a:lnTo>
                        <a:lnTo>
                          <a:pt x="815" y="356"/>
                        </a:lnTo>
                        <a:lnTo>
                          <a:pt x="814" y="415"/>
                        </a:lnTo>
                        <a:lnTo>
                          <a:pt x="800" y="476"/>
                        </a:lnTo>
                        <a:lnTo>
                          <a:pt x="770" y="538"/>
                        </a:lnTo>
                        <a:lnTo>
                          <a:pt x="724" y="602"/>
                        </a:lnTo>
                        <a:lnTo>
                          <a:pt x="713" y="607"/>
                        </a:lnTo>
                        <a:lnTo>
                          <a:pt x="712" y="595"/>
                        </a:lnTo>
                        <a:lnTo>
                          <a:pt x="726" y="532"/>
                        </a:lnTo>
                        <a:lnTo>
                          <a:pt x="749" y="455"/>
                        </a:lnTo>
                        <a:lnTo>
                          <a:pt x="762" y="404"/>
                        </a:lnTo>
                        <a:lnTo>
                          <a:pt x="760" y="352"/>
                        </a:lnTo>
                        <a:lnTo>
                          <a:pt x="748" y="305"/>
                        </a:lnTo>
                        <a:lnTo>
                          <a:pt x="726" y="262"/>
                        </a:lnTo>
                        <a:lnTo>
                          <a:pt x="660" y="188"/>
                        </a:lnTo>
                        <a:lnTo>
                          <a:pt x="578" y="130"/>
                        </a:lnTo>
                        <a:lnTo>
                          <a:pt x="534" y="106"/>
                        </a:lnTo>
                        <a:lnTo>
                          <a:pt x="468" y="81"/>
                        </a:lnTo>
                        <a:lnTo>
                          <a:pt x="386" y="63"/>
                        </a:lnTo>
                        <a:lnTo>
                          <a:pt x="232" y="61"/>
                        </a:lnTo>
                        <a:lnTo>
                          <a:pt x="105" y="84"/>
                        </a:lnTo>
                        <a:lnTo>
                          <a:pt x="57" y="111"/>
                        </a:lnTo>
                        <a:lnTo>
                          <a:pt x="11" y="164"/>
                        </a:lnTo>
                        <a:lnTo>
                          <a:pt x="0" y="122"/>
                        </a:lnTo>
                        <a:lnTo>
                          <a:pt x="0" y="122"/>
                        </a:lnTo>
                        <a:close/>
                      </a:path>
                    </a:pathLst>
                  </a:custGeom>
                  <a:solidFill>
                    <a:srgbClr val="000000"/>
                  </a:solidFill>
                  <a:ln w="9525">
                    <a:noFill/>
                    <a:round/>
                    <a:headEnd/>
                    <a:tailEnd/>
                  </a:ln>
                </p:spPr>
                <p:txBody>
                  <a:bodyPr/>
                  <a:lstStyle/>
                  <a:p>
                    <a:pPr>
                      <a:defRPr/>
                    </a:pPr>
                    <a:endParaRPr lang="en-US">
                      <a:cs typeface="+mn-cs"/>
                    </a:endParaRPr>
                  </a:p>
                </p:txBody>
              </p:sp>
              <p:sp>
                <p:nvSpPr>
                  <p:cNvPr id="180" name="Freeform 409"/>
                  <p:cNvSpPr>
                    <a:spLocks/>
                  </p:cNvSpPr>
                  <p:nvPr/>
                </p:nvSpPr>
                <p:spPr bwMode="auto">
                  <a:xfrm>
                    <a:off x="2879" y="3696"/>
                    <a:ext cx="196" cy="191"/>
                  </a:xfrm>
                  <a:custGeom>
                    <a:avLst/>
                    <a:gdLst/>
                    <a:ahLst/>
                    <a:cxnLst>
                      <a:cxn ang="0">
                        <a:pos x="916" y="373"/>
                      </a:cxn>
                      <a:cxn ang="0">
                        <a:pos x="909" y="350"/>
                      </a:cxn>
                      <a:cxn ang="0">
                        <a:pos x="934" y="251"/>
                      </a:cxn>
                      <a:cxn ang="0">
                        <a:pos x="931" y="151"/>
                      </a:cxn>
                      <a:cxn ang="0">
                        <a:pos x="923" y="121"/>
                      </a:cxn>
                      <a:cxn ang="0">
                        <a:pos x="905" y="97"/>
                      </a:cxn>
                      <a:cxn ang="0">
                        <a:pos x="876" y="78"/>
                      </a:cxn>
                      <a:cxn ang="0">
                        <a:pos x="839" y="65"/>
                      </a:cxn>
                      <a:cxn ang="0">
                        <a:pos x="744" y="57"/>
                      </a:cxn>
                      <a:cxn ang="0">
                        <a:pos x="630" y="74"/>
                      </a:cxn>
                      <a:cxn ang="0">
                        <a:pos x="467" y="130"/>
                      </a:cxn>
                      <a:cxn ang="0">
                        <a:pos x="386" y="173"/>
                      </a:cxn>
                      <a:cxn ang="0">
                        <a:pos x="309" y="227"/>
                      </a:cxn>
                      <a:cxn ang="0">
                        <a:pos x="222" y="306"/>
                      </a:cxn>
                      <a:cxn ang="0">
                        <a:pos x="185" y="352"/>
                      </a:cxn>
                      <a:cxn ang="0">
                        <a:pos x="151" y="400"/>
                      </a:cxn>
                      <a:cxn ang="0">
                        <a:pos x="102" y="510"/>
                      </a:cxn>
                      <a:cxn ang="0">
                        <a:pos x="77" y="635"/>
                      </a:cxn>
                      <a:cxn ang="0">
                        <a:pos x="61" y="792"/>
                      </a:cxn>
                      <a:cxn ang="0">
                        <a:pos x="68" y="867"/>
                      </a:cxn>
                      <a:cxn ang="0">
                        <a:pos x="82" y="904"/>
                      </a:cxn>
                      <a:cxn ang="0">
                        <a:pos x="103" y="940"/>
                      </a:cxn>
                      <a:cxn ang="0">
                        <a:pos x="83" y="954"/>
                      </a:cxn>
                      <a:cxn ang="0">
                        <a:pos x="10" y="799"/>
                      </a:cxn>
                      <a:cxn ang="0">
                        <a:pos x="0" y="628"/>
                      </a:cxn>
                      <a:cxn ang="0">
                        <a:pos x="10" y="555"/>
                      </a:cxn>
                      <a:cxn ang="0">
                        <a:pos x="28" y="487"/>
                      </a:cxn>
                      <a:cxn ang="0">
                        <a:pos x="54" y="422"/>
                      </a:cxn>
                      <a:cxn ang="0">
                        <a:pos x="87" y="362"/>
                      </a:cxn>
                      <a:cxn ang="0">
                        <a:pos x="106" y="335"/>
                      </a:cxn>
                      <a:cxn ang="0">
                        <a:pos x="126" y="307"/>
                      </a:cxn>
                      <a:cxn ang="0">
                        <a:pos x="170" y="256"/>
                      </a:cxn>
                      <a:cxn ang="0">
                        <a:pos x="218" y="210"/>
                      </a:cxn>
                      <a:cxn ang="0">
                        <a:pos x="272" y="167"/>
                      </a:cxn>
                      <a:cxn ang="0">
                        <a:pos x="357" y="112"/>
                      </a:cxn>
                      <a:cxn ang="0">
                        <a:pos x="447" y="67"/>
                      </a:cxn>
                      <a:cxn ang="0">
                        <a:pos x="538" y="33"/>
                      </a:cxn>
                      <a:cxn ang="0">
                        <a:pos x="629" y="10"/>
                      </a:cxn>
                      <a:cxn ang="0">
                        <a:pos x="764" y="0"/>
                      </a:cxn>
                      <a:cxn ang="0">
                        <a:pos x="875" y="22"/>
                      </a:cxn>
                      <a:cxn ang="0">
                        <a:pos x="950" y="76"/>
                      </a:cxn>
                      <a:cxn ang="0">
                        <a:pos x="978" y="159"/>
                      </a:cxn>
                      <a:cxn ang="0">
                        <a:pos x="947" y="321"/>
                      </a:cxn>
                      <a:cxn ang="0">
                        <a:pos x="916" y="373"/>
                      </a:cxn>
                      <a:cxn ang="0">
                        <a:pos x="916" y="373"/>
                      </a:cxn>
                    </a:cxnLst>
                    <a:rect l="0" t="0" r="r" b="b"/>
                    <a:pathLst>
                      <a:path w="978" h="954">
                        <a:moveTo>
                          <a:pt x="916" y="373"/>
                        </a:moveTo>
                        <a:lnTo>
                          <a:pt x="909" y="350"/>
                        </a:lnTo>
                        <a:lnTo>
                          <a:pt x="934" y="251"/>
                        </a:lnTo>
                        <a:lnTo>
                          <a:pt x="931" y="151"/>
                        </a:lnTo>
                        <a:lnTo>
                          <a:pt x="923" y="121"/>
                        </a:lnTo>
                        <a:lnTo>
                          <a:pt x="905" y="97"/>
                        </a:lnTo>
                        <a:lnTo>
                          <a:pt x="876" y="78"/>
                        </a:lnTo>
                        <a:lnTo>
                          <a:pt x="839" y="65"/>
                        </a:lnTo>
                        <a:lnTo>
                          <a:pt x="744" y="57"/>
                        </a:lnTo>
                        <a:lnTo>
                          <a:pt x="630" y="74"/>
                        </a:lnTo>
                        <a:lnTo>
                          <a:pt x="467" y="130"/>
                        </a:lnTo>
                        <a:lnTo>
                          <a:pt x="386" y="173"/>
                        </a:lnTo>
                        <a:lnTo>
                          <a:pt x="309" y="227"/>
                        </a:lnTo>
                        <a:lnTo>
                          <a:pt x="222" y="306"/>
                        </a:lnTo>
                        <a:lnTo>
                          <a:pt x="185" y="352"/>
                        </a:lnTo>
                        <a:lnTo>
                          <a:pt x="151" y="400"/>
                        </a:lnTo>
                        <a:lnTo>
                          <a:pt x="102" y="510"/>
                        </a:lnTo>
                        <a:lnTo>
                          <a:pt x="77" y="635"/>
                        </a:lnTo>
                        <a:lnTo>
                          <a:pt x="61" y="792"/>
                        </a:lnTo>
                        <a:lnTo>
                          <a:pt x="68" y="867"/>
                        </a:lnTo>
                        <a:lnTo>
                          <a:pt x="82" y="904"/>
                        </a:lnTo>
                        <a:lnTo>
                          <a:pt x="103" y="940"/>
                        </a:lnTo>
                        <a:lnTo>
                          <a:pt x="83" y="954"/>
                        </a:lnTo>
                        <a:lnTo>
                          <a:pt x="10" y="799"/>
                        </a:lnTo>
                        <a:lnTo>
                          <a:pt x="0" y="628"/>
                        </a:lnTo>
                        <a:lnTo>
                          <a:pt x="10" y="555"/>
                        </a:lnTo>
                        <a:lnTo>
                          <a:pt x="28" y="487"/>
                        </a:lnTo>
                        <a:lnTo>
                          <a:pt x="54" y="422"/>
                        </a:lnTo>
                        <a:lnTo>
                          <a:pt x="87" y="362"/>
                        </a:lnTo>
                        <a:lnTo>
                          <a:pt x="106" y="335"/>
                        </a:lnTo>
                        <a:lnTo>
                          <a:pt x="126" y="307"/>
                        </a:lnTo>
                        <a:lnTo>
                          <a:pt x="170" y="256"/>
                        </a:lnTo>
                        <a:lnTo>
                          <a:pt x="218" y="210"/>
                        </a:lnTo>
                        <a:lnTo>
                          <a:pt x="272" y="167"/>
                        </a:lnTo>
                        <a:lnTo>
                          <a:pt x="357" y="112"/>
                        </a:lnTo>
                        <a:lnTo>
                          <a:pt x="447" y="67"/>
                        </a:lnTo>
                        <a:lnTo>
                          <a:pt x="538" y="33"/>
                        </a:lnTo>
                        <a:lnTo>
                          <a:pt x="629" y="10"/>
                        </a:lnTo>
                        <a:lnTo>
                          <a:pt x="764" y="0"/>
                        </a:lnTo>
                        <a:lnTo>
                          <a:pt x="875" y="22"/>
                        </a:lnTo>
                        <a:lnTo>
                          <a:pt x="950" y="76"/>
                        </a:lnTo>
                        <a:lnTo>
                          <a:pt x="978" y="159"/>
                        </a:lnTo>
                        <a:lnTo>
                          <a:pt x="947" y="321"/>
                        </a:lnTo>
                        <a:lnTo>
                          <a:pt x="916" y="373"/>
                        </a:lnTo>
                        <a:lnTo>
                          <a:pt x="916" y="373"/>
                        </a:lnTo>
                        <a:close/>
                      </a:path>
                    </a:pathLst>
                  </a:custGeom>
                  <a:solidFill>
                    <a:srgbClr val="000000"/>
                  </a:solidFill>
                  <a:ln w="9525">
                    <a:noFill/>
                    <a:round/>
                    <a:headEnd/>
                    <a:tailEnd/>
                  </a:ln>
                </p:spPr>
                <p:txBody>
                  <a:bodyPr/>
                  <a:lstStyle/>
                  <a:p>
                    <a:pPr>
                      <a:defRPr/>
                    </a:pPr>
                    <a:endParaRPr lang="en-US">
                      <a:cs typeface="+mn-cs"/>
                    </a:endParaRPr>
                  </a:p>
                </p:txBody>
              </p:sp>
            </p:grpSp>
          </p:grpSp>
        </p:grpSp>
      </p:grpSp>
    </p:spTree>
    <p:extLst>
      <p:ext uri="{BB962C8B-B14F-4D97-AF65-F5344CB8AC3E}">
        <p14:creationId xmlns:p14="http://schemas.microsoft.com/office/powerpoint/2010/main" val="25694271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Vehicle testing</a:t>
            </a:r>
            <a:endParaRPr lang="en-US" dirty="0"/>
          </a:p>
        </p:txBody>
      </p:sp>
      <p:sp>
        <p:nvSpPr>
          <p:cNvPr id="13" name="Content Placeholder 12"/>
          <p:cNvSpPr>
            <a:spLocks noGrp="1"/>
          </p:cNvSpPr>
          <p:nvPr>
            <p:ph idx="1"/>
          </p:nvPr>
        </p:nvSpPr>
        <p:spPr/>
        <p:txBody>
          <a:bodyPr/>
          <a:lstStyle/>
          <a:p>
            <a:endParaRPr lang="en-US"/>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51</a:t>
            </a:fld>
            <a:endParaRPr lang="en-US"/>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063752"/>
            <a:ext cx="6172200" cy="51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6" name="Picture 4" descr="An International Category II MRAP vehicle runs a test course at the DTC’s AT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57400"/>
            <a:ext cx="27432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462798"/>
      </p:ext>
    </p:extLst>
  </p:cSld>
  <p:clrMapOvr>
    <a:masterClrMapping/>
  </p:clrMapOvr>
  <p:transition spd="slow">
    <p:strips dir="l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52</a:t>
            </a:fld>
            <a:endParaRPr lang="en-US"/>
          </a:p>
        </p:txBody>
      </p:sp>
      <p:pic>
        <p:nvPicPr>
          <p:cNvPr id="6" name="Picture 4" descr="http://www.geospiza.com/finchtalk/uploaded_images/ChIP-on-chip-7067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14400"/>
            <a:ext cx="8620125" cy="558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24282"/>
      </p:ext>
    </p:extLst>
  </p:cSld>
  <p:clrMapOvr>
    <a:masterClrMapping/>
  </p:clrMapOvr>
  <p:transition spd="slow">
    <p:strips dir="l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Images</a:t>
            </a:r>
            <a:endParaRPr lang="en-US" dirty="0"/>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53</a:t>
            </a:fld>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838200"/>
            <a:ext cx="8523287" cy="581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4"/>
          <p:cNvSpPr>
            <a:spLocks noChangeArrowheads="1"/>
          </p:cNvSpPr>
          <p:nvPr/>
        </p:nvSpPr>
        <p:spPr bwMode="auto">
          <a:xfrm>
            <a:off x="1047750" y="5399782"/>
            <a:ext cx="7048500" cy="1077218"/>
          </a:xfrm>
          <a:prstGeom prst="rect">
            <a:avLst/>
          </a:prstGeom>
          <a:noFill/>
          <a:ln w="9525">
            <a:noFill/>
            <a:miter lim="800000"/>
            <a:headEnd/>
            <a:tailEnd/>
          </a:ln>
          <a:effectLst/>
        </p:spPr>
        <p:txBody>
          <a:bodyPr wrap="square">
            <a:spAutoFit/>
          </a:bodyPr>
          <a:lstStyle/>
          <a:p>
            <a:pPr algn="l">
              <a:defRPr/>
            </a:pPr>
            <a:r>
              <a:rPr lang="en-US" sz="3200" b="1" dirty="0">
                <a:solidFill>
                  <a:srgbClr val="FFFF00"/>
                </a:solidFill>
                <a:effectLst>
                  <a:outerShdw blurRad="38100" dist="38100" dir="2700000" algn="tl">
                    <a:srgbClr val="000000">
                      <a:alpha val="43137"/>
                    </a:srgbClr>
                  </a:outerShdw>
                </a:effectLst>
                <a:latin typeface="Times New Roman" pitchFamily="18" charset="0"/>
                <a:cs typeface="+mn-cs"/>
              </a:rPr>
              <a:t>25-80Å </a:t>
            </a:r>
            <a:r>
              <a:rPr lang="en-US" sz="3200" b="1" dirty="0" smtClean="0">
                <a:solidFill>
                  <a:srgbClr val="FFFF00"/>
                </a:solidFill>
                <a:effectLst>
                  <a:outerShdw blurRad="38100" dist="38100" dir="2700000" algn="tl">
                    <a:srgbClr val="000000">
                      <a:alpha val="43137"/>
                    </a:srgbClr>
                  </a:outerShdw>
                </a:effectLst>
                <a:latin typeface="Times New Roman" pitchFamily="18" charset="0"/>
                <a:cs typeface="+mn-cs"/>
              </a:rPr>
              <a:t>resolution electron tomography</a:t>
            </a:r>
            <a:endParaRPr lang="en-US" sz="3200" b="1" dirty="0">
              <a:solidFill>
                <a:srgbClr val="FFFF00"/>
              </a:solidFill>
              <a:effectLst>
                <a:outerShdw blurRad="38100" dist="38100" dir="2700000" algn="tl">
                  <a:srgbClr val="000000">
                    <a:alpha val="43137"/>
                  </a:srgbClr>
                </a:outerShdw>
              </a:effectLst>
              <a:latin typeface="Times New Roman" pitchFamily="18" charset="0"/>
              <a:cs typeface="+mn-cs"/>
            </a:endParaRPr>
          </a:p>
          <a:p>
            <a:pPr algn="l">
              <a:defRPr/>
            </a:pPr>
            <a:r>
              <a:rPr lang="en-US" sz="3200" b="1" dirty="0" smtClean="0">
                <a:solidFill>
                  <a:srgbClr val="FFFF00"/>
                </a:solidFill>
                <a:effectLst>
                  <a:outerShdw blurRad="38100" dist="38100" dir="2700000" algn="tl">
                    <a:srgbClr val="000000">
                      <a:alpha val="43137"/>
                    </a:srgbClr>
                  </a:outerShdw>
                </a:effectLst>
                <a:latin typeface="Times New Roman" pitchFamily="18" charset="0"/>
                <a:cs typeface="+mn-cs"/>
              </a:rPr>
              <a:t>8k </a:t>
            </a:r>
            <a:r>
              <a:rPr lang="en-US" sz="3200" b="1" dirty="0">
                <a:solidFill>
                  <a:srgbClr val="FFFF00"/>
                </a:solidFill>
                <a:effectLst>
                  <a:outerShdw blurRad="38100" dist="38100" dir="2700000" algn="tl">
                    <a:srgbClr val="000000">
                      <a:alpha val="43137"/>
                    </a:srgbClr>
                  </a:outerShdw>
                </a:effectLst>
                <a:latin typeface="Times New Roman" pitchFamily="18" charset="0"/>
                <a:cs typeface="+mn-cs"/>
              </a:rPr>
              <a:t>x 8k x 1k images soon (256 GB)</a:t>
            </a:r>
          </a:p>
        </p:txBody>
      </p:sp>
    </p:spTree>
    <p:extLst>
      <p:ext uri="{BB962C8B-B14F-4D97-AF65-F5344CB8AC3E}">
        <p14:creationId xmlns:p14="http://schemas.microsoft.com/office/powerpoint/2010/main" val="2746317597"/>
      </p:ext>
    </p:extLst>
  </p:cSld>
  <p:clrMapOvr>
    <a:masterClrMapping/>
  </p:clrMapOvr>
  <p:transition spd="slow">
    <p:strips dir="l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Making movies</a:t>
            </a:r>
            <a:endParaRPr lang="en-US" dirty="0"/>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5" name="Slide Number Placeholder 4"/>
          <p:cNvSpPr>
            <a:spLocks noGrp="1"/>
          </p:cNvSpPr>
          <p:nvPr>
            <p:ph type="sldNum" sz="quarter" idx="12"/>
          </p:nvPr>
        </p:nvSpPr>
        <p:spPr/>
        <p:txBody>
          <a:bodyPr/>
          <a:lstStyle/>
          <a:p>
            <a:fld id="{66990693-FCA4-456D-B0D1-1E6BC96D0376}" type="slidenum">
              <a:rPr lang="en-US" smtClean="0"/>
              <a:pPr/>
              <a:t>54</a:t>
            </a:fld>
            <a:endParaRPr lang="en-US"/>
          </a:p>
        </p:txBody>
      </p:sp>
      <p:pic>
        <p:nvPicPr>
          <p:cNvPr id="1026" name="Picture 2"/>
          <p:cNvPicPr>
            <a:picLocks noChangeAspect="1" noChangeArrowheads="1"/>
          </p:cNvPicPr>
          <p:nvPr/>
        </p:nvPicPr>
        <p:blipFill>
          <a:blip r:embed="rId3"/>
          <a:srcRect/>
          <a:stretch>
            <a:fillRect/>
          </a:stretch>
        </p:blipFill>
        <p:spPr bwMode="auto">
          <a:xfrm>
            <a:off x="3810000" y="2971800"/>
            <a:ext cx="5139679" cy="2838450"/>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4"/>
          <a:srcRect/>
          <a:stretch>
            <a:fillRect/>
          </a:stretch>
        </p:blipFill>
        <p:spPr bwMode="auto">
          <a:xfrm>
            <a:off x="228600" y="1524000"/>
            <a:ext cx="2960942" cy="440055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152400" y="5943600"/>
            <a:ext cx="3124200" cy="584775"/>
          </a:xfrm>
          <a:prstGeom prst="rect">
            <a:avLst/>
          </a:prstGeom>
          <a:noFill/>
        </p:spPr>
        <p:txBody>
          <a:bodyPr wrap="square" rtlCol="0">
            <a:spAutoFit/>
          </a:bodyPr>
          <a:lstStyle/>
          <a:p>
            <a:pPr algn="ctr"/>
            <a:r>
              <a:rPr lang="en-US" sz="3200" dirty="0" smtClean="0">
                <a:solidFill>
                  <a:schemeClr val="accent5">
                    <a:lumMod val="50000"/>
                  </a:schemeClr>
                </a:solidFill>
              </a:rPr>
              <a:t>Spiderman 3</a:t>
            </a:r>
            <a:endParaRPr lang="en-US" sz="3200" dirty="0">
              <a:solidFill>
                <a:schemeClr val="accent5">
                  <a:lumMod val="50000"/>
                </a:schemeClr>
              </a:solidFill>
            </a:endParaRPr>
          </a:p>
        </p:txBody>
      </p:sp>
      <p:sp>
        <p:nvSpPr>
          <p:cNvPr id="12" name="TextBox 11"/>
          <p:cNvSpPr txBox="1"/>
          <p:nvPr/>
        </p:nvSpPr>
        <p:spPr>
          <a:xfrm>
            <a:off x="4114800" y="5892225"/>
            <a:ext cx="4495800" cy="584775"/>
          </a:xfrm>
          <a:prstGeom prst="rect">
            <a:avLst/>
          </a:prstGeom>
          <a:noFill/>
        </p:spPr>
        <p:txBody>
          <a:bodyPr wrap="square" rtlCol="0">
            <a:spAutoFit/>
          </a:bodyPr>
          <a:lstStyle/>
          <a:p>
            <a:pPr algn="ctr"/>
            <a:r>
              <a:rPr lang="en-US" sz="3200" dirty="0" smtClean="0">
                <a:solidFill>
                  <a:schemeClr val="accent5">
                    <a:lumMod val="50000"/>
                  </a:schemeClr>
                </a:solidFill>
              </a:rPr>
              <a:t>The Polar Express</a:t>
            </a:r>
            <a:endParaRPr lang="en-US" sz="3200" dirty="0">
              <a:solidFill>
                <a:schemeClr val="accent5">
                  <a:lumMod val="50000"/>
                </a:schemeClr>
              </a:solidFill>
            </a:endParaRPr>
          </a:p>
        </p:txBody>
      </p:sp>
    </p:spTree>
    <p:extLst>
      <p:ext uri="{BB962C8B-B14F-4D97-AF65-F5344CB8AC3E}">
        <p14:creationId xmlns:p14="http://schemas.microsoft.com/office/powerpoint/2010/main" val="3627670404"/>
      </p:ext>
    </p:extLst>
  </p:cSld>
  <p:clrMapOvr>
    <a:masterClrMapping/>
  </p:clrMapOvr>
  <p:transition spd="slow">
    <p:strips dir="l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End of part 1</a:t>
            </a:r>
            <a:endParaRPr lang="en-US" dirty="0"/>
          </a:p>
        </p:txBody>
      </p:sp>
      <p:sp>
        <p:nvSpPr>
          <p:cNvPr id="7" name="Subtitle 6"/>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093880-C6D3-D249-860F-0023F8BF2CC9}" type="slidenum">
              <a:rPr lang="en-US" smtClean="0"/>
              <a:pPr/>
              <a:t>55</a:t>
            </a:fld>
            <a:endParaRPr lang="en-US" dirty="0"/>
          </a:p>
        </p:txBody>
      </p:sp>
      <p:sp>
        <p:nvSpPr>
          <p:cNvPr id="3" name="Date Placeholder 2"/>
          <p:cNvSpPr>
            <a:spLocks noGrp="1"/>
          </p:cNvSpPr>
          <p:nvPr>
            <p:ph type="dt" sz="half" idx="2"/>
          </p:nvPr>
        </p:nvSpPr>
        <p:spPr/>
        <p:txBody>
          <a:bodyPr/>
          <a:lstStyle/>
          <a:p>
            <a:pPr>
              <a:defRPr/>
            </a:pPr>
            <a:r>
              <a:rPr lang="en-US" smtClean="0"/>
              <a:t>November 9, 2013</a:t>
            </a:r>
            <a:endParaRPr lang="en-US" dirty="0"/>
          </a:p>
        </p:txBody>
      </p:sp>
    </p:spTree>
    <p:extLst>
      <p:ext uri="{BB962C8B-B14F-4D97-AF65-F5344CB8AC3E}">
        <p14:creationId xmlns:p14="http://schemas.microsoft.com/office/powerpoint/2010/main" val="2437617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NCSA 1986</a:t>
            </a:r>
            <a:endParaRPr lang="en-US" dirty="0"/>
          </a:p>
        </p:txBody>
      </p:sp>
      <p:sp>
        <p:nvSpPr>
          <p:cNvPr id="2" name="Date Placeholder 1"/>
          <p:cNvSpPr>
            <a:spLocks noGrp="1"/>
          </p:cNvSpPr>
          <p:nvPr>
            <p:ph type="dt" sz="half" idx="10"/>
          </p:nvPr>
        </p:nvSpPr>
        <p:spPr/>
        <p:txBody>
          <a:bodyPr/>
          <a:lstStyle/>
          <a:p>
            <a:r>
              <a:rPr lang="en-US" smtClean="0"/>
              <a:t>November 9, 2013</a:t>
            </a:r>
            <a:endParaRPr lang="en-US" dirty="0"/>
          </a:p>
        </p:txBody>
      </p:sp>
      <p:sp>
        <p:nvSpPr>
          <p:cNvPr id="4" name="Slide Number Placeholder 3"/>
          <p:cNvSpPr>
            <a:spLocks noGrp="1"/>
          </p:cNvSpPr>
          <p:nvPr>
            <p:ph type="sldNum" sz="quarter" idx="12"/>
          </p:nvPr>
        </p:nvSpPr>
        <p:spPr/>
        <p:txBody>
          <a:bodyPr/>
          <a:lstStyle/>
          <a:p>
            <a:fld id="{BF37ADB8-1BFC-4E3C-AB8F-EA2B0962BD47}" type="slidenum">
              <a:rPr lang="en-US" smtClean="0"/>
              <a:pPr/>
              <a:t>6</a:t>
            </a:fld>
            <a:endParaRPr lang="en-US" dirty="0"/>
          </a:p>
        </p:txBody>
      </p:sp>
      <p:pic>
        <p:nvPicPr>
          <p:cNvPr id="481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794" r="14084"/>
          <a:stretch/>
        </p:blipFill>
        <p:spPr bwMode="auto">
          <a:xfrm>
            <a:off x="152400" y="1143000"/>
            <a:ext cx="8734188"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1699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November 9, 2013</a:t>
            </a:r>
            <a:endParaRPr lang="en-US" dirty="0"/>
          </a:p>
        </p:txBody>
      </p:sp>
      <p:sp>
        <p:nvSpPr>
          <p:cNvPr id="4" name="Slide Number Placeholder 3"/>
          <p:cNvSpPr>
            <a:spLocks noGrp="1"/>
          </p:cNvSpPr>
          <p:nvPr>
            <p:ph type="sldNum" sz="quarter" idx="12"/>
          </p:nvPr>
        </p:nvSpPr>
        <p:spPr/>
        <p:txBody>
          <a:bodyPr/>
          <a:lstStyle/>
          <a:p>
            <a:fld id="{BF37ADB8-1BFC-4E3C-AB8F-EA2B0962BD47}" type="slidenum">
              <a:rPr lang="en-US" smtClean="0"/>
              <a:pPr/>
              <a:t>7</a:t>
            </a:fld>
            <a:endParaRPr lang="en-US" dirty="0"/>
          </a:p>
        </p:txBody>
      </p:sp>
      <p:sp>
        <p:nvSpPr>
          <p:cNvPr id="5" name="Title 4"/>
          <p:cNvSpPr>
            <a:spLocks noGrp="1"/>
          </p:cNvSpPr>
          <p:nvPr>
            <p:ph type="title" idx="4294967295"/>
          </p:nvPr>
        </p:nvSpPr>
        <p:spPr>
          <a:xfrm>
            <a:off x="2133600" y="152400"/>
            <a:ext cx="7010400" cy="533400"/>
          </a:xfrm>
        </p:spPr>
        <p:txBody>
          <a:bodyPr/>
          <a:lstStyle/>
          <a:p>
            <a:r>
              <a:rPr lang="en-US" dirty="0" smtClean="0"/>
              <a:t>GFTF</a:t>
            </a:r>
            <a:r>
              <a:rPr lang="en-US" baseline="0" dirty="0" smtClean="0"/>
              <a:t> Oct 28, 1987</a:t>
            </a:r>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92" r="15941" b="46684"/>
          <a:stretch/>
        </p:blipFill>
        <p:spPr bwMode="auto">
          <a:xfrm>
            <a:off x="0" y="533400"/>
            <a:ext cx="9144000" cy="595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0" y="685800"/>
            <a:ext cx="9144000" cy="1752600"/>
          </a:xfrm>
          <a:prstGeom prst="rect">
            <a:avLst/>
          </a:prstGeom>
          <a:solidFill>
            <a:srgbClr val="CC9900">
              <a:alpha val="30196"/>
            </a:srgb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 name="Rectangle 6"/>
          <p:cNvSpPr/>
          <p:nvPr/>
        </p:nvSpPr>
        <p:spPr bwMode="auto">
          <a:xfrm>
            <a:off x="0" y="4267200"/>
            <a:ext cx="9144000" cy="2362200"/>
          </a:xfrm>
          <a:prstGeom prst="rect">
            <a:avLst/>
          </a:prstGeom>
          <a:solidFill>
            <a:srgbClr val="CC9900">
              <a:alpha val="30196"/>
            </a:srgb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18366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November 9, 2013</a:t>
            </a:r>
            <a:endParaRPr lang="en-US" dirty="0"/>
          </a:p>
        </p:txBody>
      </p:sp>
      <p:sp>
        <p:nvSpPr>
          <p:cNvPr id="4" name="Slide Number Placeholder 3"/>
          <p:cNvSpPr>
            <a:spLocks noGrp="1"/>
          </p:cNvSpPr>
          <p:nvPr>
            <p:ph type="sldNum" sz="quarter" idx="12"/>
          </p:nvPr>
        </p:nvSpPr>
        <p:spPr/>
        <p:txBody>
          <a:bodyPr/>
          <a:lstStyle/>
          <a:p>
            <a:fld id="{BF37ADB8-1BFC-4E3C-AB8F-EA2B0962BD47}" type="slidenum">
              <a:rPr lang="en-US" smtClean="0"/>
              <a:pPr/>
              <a:t>8</a:t>
            </a:fld>
            <a:endParaRPr lang="en-US" dirty="0"/>
          </a:p>
        </p:txBody>
      </p:sp>
      <p:sp>
        <p:nvSpPr>
          <p:cNvPr id="5" name="Title 4"/>
          <p:cNvSpPr>
            <a:spLocks noGrp="1"/>
          </p:cNvSpPr>
          <p:nvPr>
            <p:ph type="title" idx="4294967295"/>
          </p:nvPr>
        </p:nvSpPr>
        <p:spPr>
          <a:xfrm>
            <a:off x="2133600" y="152400"/>
            <a:ext cx="7010400" cy="533400"/>
          </a:xfrm>
        </p:spPr>
        <p:txBody>
          <a:bodyPr/>
          <a:lstStyle/>
          <a:p>
            <a:r>
              <a:rPr lang="en-US" dirty="0" smtClean="0"/>
              <a:t>GFTF Oct</a:t>
            </a:r>
            <a:r>
              <a:rPr lang="en-US" baseline="0" dirty="0" smtClean="0"/>
              <a:t> 28, 1987</a:t>
            </a:r>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89" t="73679" r="13713"/>
          <a:stretch/>
        </p:blipFill>
        <p:spPr bwMode="auto">
          <a:xfrm>
            <a:off x="0" y="1882422"/>
            <a:ext cx="9144000" cy="2867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0" y="2135010"/>
            <a:ext cx="9144000" cy="2614789"/>
          </a:xfrm>
          <a:prstGeom prst="rect">
            <a:avLst/>
          </a:prstGeom>
          <a:solidFill>
            <a:srgbClr val="CC9900">
              <a:alpha val="30196"/>
            </a:srgb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05321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D83CCE0D-01B3-4B6E-888D-222658E270B6}" type="slidenum">
              <a:rPr lang="en-US" smtClean="0"/>
              <a:pPr/>
              <a:t>9</a:t>
            </a:fld>
            <a:endParaRPr lang="en-US" dirty="0"/>
          </a:p>
        </p:txBody>
      </p:sp>
      <p:sp>
        <p:nvSpPr>
          <p:cNvPr id="7" name="Title 6"/>
          <p:cNvSpPr>
            <a:spLocks noGrp="1"/>
          </p:cNvSpPr>
          <p:nvPr>
            <p:ph type="title" idx="4294967295"/>
          </p:nvPr>
        </p:nvSpPr>
        <p:spPr>
          <a:xfrm>
            <a:off x="2133600" y="152400"/>
            <a:ext cx="7010400" cy="533400"/>
          </a:xfrm>
        </p:spPr>
        <p:txBody>
          <a:bodyPr/>
          <a:lstStyle/>
          <a:p>
            <a:r>
              <a:rPr lang="en-US" dirty="0" smtClean="0"/>
              <a:t>GFTF Nov 9, 1987</a:t>
            </a:r>
            <a:endParaRPr lang="en-US" dirty="0"/>
          </a:p>
        </p:txBody>
      </p:sp>
      <p:pic>
        <p:nvPicPr>
          <p:cNvPr id="2051" name="Picture 3"/>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r="3226"/>
          <a:stretch/>
        </p:blipFill>
        <p:spPr bwMode="auto">
          <a:xfrm>
            <a:off x="0" y="908050"/>
            <a:ext cx="91440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0" y="3581400"/>
            <a:ext cx="9144000" cy="1595438"/>
          </a:xfrm>
          <a:prstGeom prst="rect">
            <a:avLst/>
          </a:prstGeom>
          <a:solidFill>
            <a:srgbClr val="CC9900">
              <a:alpha val="30196"/>
            </a:srgb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51042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HG Template.v1.1">
  <a:themeElements>
    <a:clrScheme name="THG">
      <a:dk1>
        <a:sysClr val="windowText" lastClr="000000"/>
      </a:dk1>
      <a:lt1>
        <a:sysClr val="window" lastClr="FFFFFF"/>
      </a:lt1>
      <a:dk2>
        <a:srgbClr val="1F497D"/>
      </a:dk2>
      <a:lt2>
        <a:srgbClr val="EEECE1"/>
      </a:lt2>
      <a:accent1>
        <a:srgbClr val="0000FF"/>
      </a:accent1>
      <a:accent2>
        <a:srgbClr val="BF0000"/>
      </a:accent2>
      <a:accent3>
        <a:srgbClr val="00B050"/>
      </a:accent3>
      <a:accent4>
        <a:srgbClr val="7030A0"/>
      </a:accent4>
      <a:accent5>
        <a:srgbClr val="548DD4"/>
      </a:accent5>
      <a:accent6>
        <a:srgbClr val="FFC000"/>
      </a:accent6>
      <a:hlink>
        <a:srgbClr val="4F81BD"/>
      </a:hlink>
      <a:folHlink>
        <a:srgbClr val="953734"/>
      </a:folHlink>
    </a:clrScheme>
    <a:fontScheme name="THG Theme">
      <a:majorFont>
        <a:latin typeface="Calibri"/>
        <a:ea typeface=""/>
        <a:cs typeface=""/>
      </a:majorFont>
      <a:minorFont>
        <a:latin typeface="Calibri"/>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txDef>
      <a:spPr>
        <a:noFill/>
      </a:spPr>
      <a:bodyPr wrap="square" rtlCol="0">
        <a:spAutoFit/>
      </a:bodyPr>
      <a:lstStyle>
        <a:defPPr>
          <a:defRPr dirty="0" smtClean="0">
            <a:latin typeface="+mn-lt"/>
          </a:defRPr>
        </a:defPPr>
      </a:lstStyle>
    </a:txDef>
  </a:objectDefaults>
  <a:extraClrSchemeLst>
    <a:extraClrScheme>
      <a:clrScheme name="Presentation on product or service 1">
        <a:dk1>
          <a:srgbClr val="808080"/>
        </a:dk1>
        <a:lt1>
          <a:srgbClr val="F8F8F8"/>
        </a:lt1>
        <a:dk2>
          <a:srgbClr val="000000"/>
        </a:dk2>
        <a:lt2>
          <a:srgbClr val="FFFFFF"/>
        </a:lt2>
        <a:accent1>
          <a:srgbClr val="6699FF"/>
        </a:accent1>
        <a:accent2>
          <a:srgbClr val="9933FF"/>
        </a:accent2>
        <a:accent3>
          <a:srgbClr val="AAAAAA"/>
        </a:accent3>
        <a:accent4>
          <a:srgbClr val="D4D4D4"/>
        </a:accent4>
        <a:accent5>
          <a:srgbClr val="B8CAFF"/>
        </a:accent5>
        <a:accent6>
          <a:srgbClr val="8A2DE7"/>
        </a:accent6>
        <a:hlink>
          <a:srgbClr val="00FFFF"/>
        </a:hlink>
        <a:folHlink>
          <a:srgbClr val="0099CC"/>
        </a:folHlink>
      </a:clrScheme>
      <a:clrMap bg1="dk2" tx1="lt1" bg2="dk1" tx2="lt2" accent1="accent1" accent2="accent2" accent3="accent3" accent4="accent4" accent5="accent5" accent6="accent6" hlink="hlink" folHlink="folHlink"/>
    </a:extraClrScheme>
    <a:extraClrScheme>
      <a:clrScheme name="Presentation on product or service 2">
        <a:dk1>
          <a:srgbClr val="000066"/>
        </a:dk1>
        <a:lt1>
          <a:srgbClr val="FFFFFF"/>
        </a:lt1>
        <a:dk2>
          <a:srgbClr val="3333FF"/>
        </a:dk2>
        <a:lt2>
          <a:srgbClr val="3399FF"/>
        </a:lt2>
        <a:accent1>
          <a:srgbClr val="66CCFF"/>
        </a:accent1>
        <a:accent2>
          <a:srgbClr val="FF66FF"/>
        </a:accent2>
        <a:accent3>
          <a:srgbClr val="FFFFFF"/>
        </a:accent3>
        <a:accent4>
          <a:srgbClr val="000056"/>
        </a:accent4>
        <a:accent5>
          <a:srgbClr val="B8E2FF"/>
        </a:accent5>
        <a:accent6>
          <a:srgbClr val="E75CE7"/>
        </a:accent6>
        <a:hlink>
          <a:srgbClr val="CC00CC"/>
        </a:hlink>
        <a:folHlink>
          <a:srgbClr val="CC99FF"/>
        </a:folHlink>
      </a:clrScheme>
      <a:clrMap bg1="lt1" tx1="dk1" bg2="lt2" tx2="dk2" accent1="accent1" accent2="accent2" accent3="accent3" accent4="accent4" accent5="accent5" accent6="accent6" hlink="hlink" folHlink="folHlink"/>
    </a:extraClrScheme>
    <a:extraClrScheme>
      <a:clrScheme name="Presentation on product or service 3">
        <a:dk1>
          <a:srgbClr val="000000"/>
        </a:dk1>
        <a:lt1>
          <a:srgbClr val="FFFFFF"/>
        </a:lt1>
        <a:dk2>
          <a:srgbClr val="000000"/>
        </a:dk2>
        <a:lt2>
          <a:srgbClr val="808080"/>
        </a:lt2>
        <a:accent1>
          <a:srgbClr val="969696"/>
        </a:accent1>
        <a:accent2>
          <a:srgbClr val="DDDDDD"/>
        </a:accent2>
        <a:accent3>
          <a:srgbClr val="FFFFFF"/>
        </a:accent3>
        <a:accent4>
          <a:srgbClr val="000000"/>
        </a:accent4>
        <a:accent5>
          <a:srgbClr val="C9C9C9"/>
        </a:accent5>
        <a:accent6>
          <a:srgbClr val="C8C8C8"/>
        </a:accent6>
        <a:hlink>
          <a:srgbClr val="333333"/>
        </a:hlink>
        <a:folHlink>
          <a:srgbClr val="B2B2B2"/>
        </a:folHlink>
      </a:clrScheme>
      <a:clrMap bg1="lt1" tx1="dk1" bg2="lt2" tx2="dk2" accent1="accent1" accent2="accent2" accent3="accent3" accent4="accent4" accent5="accent5" accent6="accent6" hlink="hlink" folHlink="folHlink"/>
    </a:extraClrScheme>
    <a:extraClrScheme>
      <a:clrScheme name="Presentation on product or service 4">
        <a:dk1>
          <a:srgbClr val="808080"/>
        </a:dk1>
        <a:lt1>
          <a:srgbClr val="F8F8F8"/>
        </a:lt1>
        <a:dk2>
          <a:srgbClr val="000000"/>
        </a:dk2>
        <a:lt2>
          <a:srgbClr val="FFFFFF"/>
        </a:lt2>
        <a:accent1>
          <a:srgbClr val="CC9900"/>
        </a:accent1>
        <a:accent2>
          <a:srgbClr val="996600"/>
        </a:accent2>
        <a:accent3>
          <a:srgbClr val="AAAAAA"/>
        </a:accent3>
        <a:accent4>
          <a:srgbClr val="D4D4D4"/>
        </a:accent4>
        <a:accent5>
          <a:srgbClr val="E2CAAA"/>
        </a:accent5>
        <a:accent6>
          <a:srgbClr val="8A5C00"/>
        </a:accent6>
        <a:hlink>
          <a:srgbClr val="CCCC00"/>
        </a:hlink>
        <a:folHlink>
          <a:srgbClr val="808000"/>
        </a:folHlink>
      </a:clrScheme>
      <a:clrMap bg1="dk2" tx1="lt1" bg2="dk1" tx2="lt2" accent1="accent1" accent2="accent2" accent3="accent3" accent4="accent4" accent5="accent5" accent6="accent6" hlink="hlink" folHlink="folHlink"/>
    </a:extraClrScheme>
    <a:extraClrScheme>
      <a:clrScheme name="Presentation on product or service 5">
        <a:dk1>
          <a:srgbClr val="000000"/>
        </a:dk1>
        <a:lt1>
          <a:srgbClr val="FFFFFF"/>
        </a:lt1>
        <a:dk2>
          <a:srgbClr val="000000"/>
        </a:dk2>
        <a:lt2>
          <a:srgbClr val="996633"/>
        </a:lt2>
        <a:accent1>
          <a:srgbClr val="CC9900"/>
        </a:accent1>
        <a:accent2>
          <a:srgbClr val="FFECB7"/>
        </a:accent2>
        <a:accent3>
          <a:srgbClr val="FFFFFF"/>
        </a:accent3>
        <a:accent4>
          <a:srgbClr val="000000"/>
        </a:accent4>
        <a:accent5>
          <a:srgbClr val="E2CAAA"/>
        </a:accent5>
        <a:accent6>
          <a:srgbClr val="E7D6A6"/>
        </a:accent6>
        <a:hlink>
          <a:srgbClr val="996633"/>
        </a:hlink>
        <a:folHlink>
          <a:srgbClr val="FF9900"/>
        </a:folHlink>
      </a:clrScheme>
      <a:clrMap bg1="lt1" tx1="dk1" bg2="lt2" tx2="dk2" accent1="accent1" accent2="accent2" accent3="accent3" accent4="accent4" accent5="accent5" accent6="accent6" hlink="hlink" folHlink="folHlink"/>
    </a:extraClrScheme>
    <a:extraClrScheme>
      <a:clrScheme name="Presentation on product or service 6">
        <a:dk1>
          <a:srgbClr val="000000"/>
        </a:dk1>
        <a:lt1>
          <a:srgbClr val="FFFFFF"/>
        </a:lt1>
        <a:dk2>
          <a:srgbClr val="000000"/>
        </a:dk2>
        <a:lt2>
          <a:srgbClr val="996633"/>
        </a:lt2>
        <a:accent1>
          <a:srgbClr val="CC9900"/>
        </a:accent1>
        <a:accent2>
          <a:srgbClr val="FFE28F"/>
        </a:accent2>
        <a:accent3>
          <a:srgbClr val="FFFFFF"/>
        </a:accent3>
        <a:accent4>
          <a:srgbClr val="000000"/>
        </a:accent4>
        <a:accent5>
          <a:srgbClr val="E2CAAA"/>
        </a:accent5>
        <a:accent6>
          <a:srgbClr val="E7CD81"/>
        </a:accent6>
        <a:hlink>
          <a:srgbClr val="99663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1455</Words>
  <Application>Microsoft Office PowerPoint</Application>
  <PresentationFormat>On-screen Show (4:3)</PresentationFormat>
  <Paragraphs>285</Paragraphs>
  <Slides>55</Slides>
  <Notes>20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THG Template.v1.1</vt:lpstr>
      <vt:lpstr>Prologue A look at an HDF file</vt:lpstr>
      <vt:lpstr>Sample file </vt:lpstr>
      <vt:lpstr>Part 1 How HDF came about,  and why</vt:lpstr>
      <vt:lpstr>The early years</vt:lpstr>
      <vt:lpstr>PowerPoint Presentation</vt:lpstr>
      <vt:lpstr>NCSA 1986</vt:lpstr>
      <vt:lpstr>GFTF Oct 28, 1987</vt:lpstr>
      <vt:lpstr>GFTF Oct 28, 1987</vt:lpstr>
      <vt:lpstr>GFTF Nov 9, 1987</vt:lpstr>
      <vt:lpstr>GFTF Nov 9, 1987</vt:lpstr>
      <vt:lpstr>PowerPoint Presentation</vt:lpstr>
      <vt:lpstr>Library</vt:lpstr>
      <vt:lpstr>Library</vt:lpstr>
      <vt:lpstr>Command line tools</vt:lpstr>
      <vt:lpstr>NCSA software</vt:lpstr>
      <vt:lpstr>PowerPoint Presentation</vt:lpstr>
      <vt:lpstr>PowerPoint Presentation</vt:lpstr>
      <vt:lpstr>PowerPoint Presentation</vt:lpstr>
      <vt:lpstr>PowerPoint Presentation</vt:lpstr>
      <vt:lpstr>PowerPoint Presentation</vt:lpstr>
      <vt:lpstr>PowerPoint Presentation</vt:lpstr>
      <vt:lpstr>NetCDF Harmonization</vt:lpstr>
      <vt:lpstr>“NSF Software Capitalization”</vt:lpstr>
      <vt:lpstr>Other adopters of hdf</vt:lpstr>
      <vt:lpstr>Other adopters of HDF</vt:lpstr>
      <vt:lpstr>Other adopters of HDF</vt:lpstr>
      <vt:lpstr>Other adopters of HDF</vt:lpstr>
      <vt:lpstr>Earth Observing System</vt:lpstr>
      <vt:lpstr>Earth Science (Earth Observing System)</vt:lpstr>
      <vt:lpstr>Message: HDF needs to support mission critical applications with high quality and performance standards</vt:lpstr>
      <vt:lpstr>A need for change?</vt:lpstr>
      <vt:lpstr>PowerPoint Presentation</vt:lpstr>
      <vt:lpstr>PowerPoint Presentation</vt:lpstr>
      <vt:lpstr>PowerPoint Presentation</vt:lpstr>
      <vt:lpstr>PowerPoint Presentation</vt:lpstr>
      <vt:lpstr>PowerPoint Presentation</vt:lpstr>
      <vt:lpstr>PowerPoint Presentation</vt:lpstr>
      <vt:lpstr>Big simulations</vt:lpstr>
      <vt:lpstr>ASCI Data models and Formats Group</vt:lpstr>
      <vt:lpstr>Describing data is challenging</vt:lpstr>
      <vt:lpstr>PowerPoint Presentation</vt:lpstr>
      <vt:lpstr>HDF audience (1997)</vt:lpstr>
      <vt:lpstr>Something is missing</vt:lpstr>
      <vt:lpstr>What is on these tapes?</vt:lpstr>
      <vt:lpstr>Message: Communities are committing critically important data to HDF for the long term, and expect it to last.</vt:lpstr>
      <vt:lpstr>The middle years</vt:lpstr>
      <vt:lpstr>PowerPoint Presentation</vt:lpstr>
      <vt:lpstr>R&amp;D 100</vt:lpstr>
      <vt:lpstr>Changing user profile</vt:lpstr>
      <vt:lpstr>Flight testing</vt:lpstr>
      <vt:lpstr>Vehicle testing</vt:lpstr>
      <vt:lpstr>Bioinformatics</vt:lpstr>
      <vt:lpstr>Images</vt:lpstr>
      <vt:lpstr>Making movies</vt:lpstr>
      <vt:lpstr>End of part 1</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Folk, Michael J</dc:creator>
  <cp:lastModifiedBy>Evans, Mark</cp:lastModifiedBy>
  <cp:revision>11</cp:revision>
  <dcterms:created xsi:type="dcterms:W3CDTF">2013-11-07T20:46:34Z</dcterms:created>
  <dcterms:modified xsi:type="dcterms:W3CDTF">2013-12-30T22:09:45Z</dcterms:modified>
</cp:coreProperties>
</file>